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49" r:id="rId1"/>
  </p:sldMasterIdLst>
  <p:notesMasterIdLst>
    <p:notesMasterId r:id="rId24"/>
  </p:notesMasterIdLst>
  <p:sldIdLst>
    <p:sldId id="354" r:id="rId2"/>
    <p:sldId id="281" r:id="rId3"/>
    <p:sldId id="361" r:id="rId4"/>
    <p:sldId id="362" r:id="rId5"/>
    <p:sldId id="360" r:id="rId6"/>
    <p:sldId id="363" r:id="rId7"/>
    <p:sldId id="384" r:id="rId8"/>
    <p:sldId id="282" r:id="rId9"/>
    <p:sldId id="355" r:id="rId10"/>
    <p:sldId id="369" r:id="rId11"/>
    <p:sldId id="381" r:id="rId12"/>
    <p:sldId id="382" r:id="rId13"/>
    <p:sldId id="378" r:id="rId14"/>
    <p:sldId id="379" r:id="rId15"/>
    <p:sldId id="374" r:id="rId16"/>
    <p:sldId id="356" r:id="rId17"/>
    <p:sldId id="319" r:id="rId18"/>
    <p:sldId id="331" r:id="rId19"/>
    <p:sldId id="383" r:id="rId20"/>
    <p:sldId id="380" r:id="rId21"/>
    <p:sldId id="337" r:id="rId22"/>
    <p:sldId id="33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EF0"/>
    <a:srgbClr val="5EB3B4"/>
    <a:srgbClr val="ABABAA"/>
    <a:srgbClr val="29B1A0"/>
    <a:srgbClr val="FFD00D"/>
    <a:srgbClr val="851F7E"/>
    <a:srgbClr val="D9D9D9"/>
    <a:srgbClr val="1F8578"/>
    <a:srgbClr val="7F7F7F"/>
    <a:srgbClr val="71DE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941" autoAdjust="0"/>
    <p:restoredTop sz="94343" autoAdjust="0"/>
  </p:normalViewPr>
  <p:slideViewPr>
    <p:cSldViewPr snapToGrid="0" snapToObjects="1">
      <p:cViewPr>
        <p:scale>
          <a:sx n="85" d="100"/>
          <a:sy n="85" d="100"/>
        </p:scale>
        <p:origin x="872" y="232"/>
      </p:cViewPr>
      <p:guideLst>
        <p:guide orient="horz" pos="2160"/>
        <p:guide pos="2880"/>
      </p:guideLst>
    </p:cSldViewPr>
  </p:slideViewPr>
  <p:outlineViewPr>
    <p:cViewPr>
      <p:scale>
        <a:sx n="33" d="100"/>
        <a:sy n="33" d="100"/>
      </p:scale>
      <p:origin x="0" y="-11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9E1C8F-0577-8F4D-9BFF-1BF7ED2BD281}" type="datetimeFigureOut">
              <a:rPr lang="en-US"/>
              <a:pPr/>
              <a:t>12/6/16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D3152C-DACC-F445-82C0-974C36918366}" type="slidenum">
              <a:rPr/>
              <a:pPr/>
              <a:t>‹#›</a:t>
            </a:fld>
            <a:endParaRPr lang="en-US"/>
          </a:p>
        </p:txBody>
      </p:sp>
    </p:spTree>
    <p:extLst>
      <p:ext uri="{BB962C8B-B14F-4D97-AF65-F5344CB8AC3E}">
        <p14:creationId xmlns:p14="http://schemas.microsoft.com/office/powerpoint/2010/main" val="13337359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jlb.oxfordjournals.org/content/early/2015/04/19/jlb.lsv013.full#fn-6" TargetMode="External"/><Relationship Id="rId4" Type="http://schemas.openxmlformats.org/officeDocument/2006/relationships/hyperlink" Target="http://jlb.oxfordjournals.org/content/early/2015/04/19/jlb.lsv013.full#fn-7" TargetMode="External"/><Relationship Id="rId5" Type="http://schemas.openxmlformats.org/officeDocument/2006/relationships/hyperlink" Target="http://jlb.oxfordjournals.org/content/early/2015/04/19/jlb.lsv013.full#fn-8" TargetMode="External"/><Relationship Id="rId6" Type="http://schemas.openxmlformats.org/officeDocument/2006/relationships/hyperlink" Target="http://jlb.oxfordjournals.org/content/early/2015/04/19/jlb.lsv013.full#fn-9" TargetMode="External"/><Relationship Id="rId7" Type="http://schemas.openxmlformats.org/officeDocument/2006/relationships/hyperlink" Target="http://jlb.oxfordjournals.org/content/early/2015/04/19/jlb.lsv013.full#fn-10" TargetMode="External"/><Relationship Id="rId8" Type="http://schemas.openxmlformats.org/officeDocument/2006/relationships/hyperlink" Target="http://jlb.oxfordjournals.org/content/early/2015/04/19/jlb.lsv013.full#fn-17" TargetMode="External"/><Relationship Id="rId9" Type="http://schemas.openxmlformats.org/officeDocument/2006/relationships/hyperlink" Target="http://jlb.oxfordjournals.org/content/early/2015/04/19/jlb.lsv013.full#fn-18"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10"/>
          </p:nvPr>
        </p:nvSpPr>
        <p:spPr/>
        <p:txBody>
          <a:bodyPr/>
          <a:lstStyle/>
          <a:p>
            <a:fld id="{71D3152C-DACC-F445-82C0-974C36918366}" type="slidenum">
              <a:rPr lang="uk-UA" smtClean="0"/>
              <a:pPr/>
              <a:t>1</a:t>
            </a:fld>
            <a:endParaRPr lang="uk-UA"/>
          </a:p>
        </p:txBody>
      </p:sp>
    </p:spTree>
    <p:extLst>
      <p:ext uri="{BB962C8B-B14F-4D97-AF65-F5344CB8AC3E}">
        <p14:creationId xmlns:p14="http://schemas.microsoft.com/office/powerpoint/2010/main" val="141017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Lily is born with a rare unsolved disease.  Unfortunately, she will die before her 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birthday.  There might be an inexpensive generic drug on her pharmacist’s shelf that could save her life, but which one? There isn’t funding for Dr. Rodriguez, who proposes a drug repurposing clinical trial in Lily’s disease, so we never discover the drug repurposing “cure.”  Lily isn’t alone-350M people suffer from unsolved rare diseases. Dr. Rodrigues is one of thousands of researchers' whose repurposing solutions remain unfunded.  Instead of funding superhero researchers who quickly repurpose inexpensive generic drugs, we rely on pharma to annually create a few new, expensive rare disease drugs. </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1D3152C-DACC-F445-82C0-974C36918366}" type="slidenum">
              <a:rPr lang="uk-UA" smtClean="0"/>
              <a:pPr/>
              <a:t>2</a:t>
            </a:fld>
            <a:endParaRPr lang="uk-UA"/>
          </a:p>
        </p:txBody>
      </p:sp>
    </p:spTree>
    <p:extLst>
      <p:ext uri="{BB962C8B-B14F-4D97-AF65-F5344CB8AC3E}">
        <p14:creationId xmlns:p14="http://schemas.microsoft.com/office/powerpoint/2010/main" val="642696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Lily is born with a rare unsolved disease.  Unfortunately, she will die before her 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birthday.  There might be an inexpensive generic drug on her pharmacist’s shelf that could save her life, but which one? There isn’t funding for Dr. Rodriguez, who proposes a drug repurposing clinical trial in Lily’s disease, so we never discover the drug repurposing “cure.”  Lily isn’t alone-350M people suffer from unsolved rare diseases. Dr. Rodrigues is one of thousands of researchers' whose repurposing solutions remain unfunded.  Instead of funding superhero researchers who quickly repurpose inexpensive generic drugs, we rely on pharma to annually create a few new, expensive rare disease drugs. </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1D3152C-DACC-F445-82C0-974C36918366}" type="slidenum">
              <a:rPr lang="uk-UA" smtClean="0"/>
              <a:pPr/>
              <a:t>3</a:t>
            </a:fld>
            <a:endParaRPr lang="uk-UA"/>
          </a:p>
        </p:txBody>
      </p:sp>
    </p:spTree>
    <p:extLst>
      <p:ext uri="{BB962C8B-B14F-4D97-AF65-F5344CB8AC3E}">
        <p14:creationId xmlns:p14="http://schemas.microsoft.com/office/powerpoint/2010/main" val="30831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Lily is born with a rare unsolved disease.  Unfortunately, she will die before her 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birthday.  There might be an inexpensive generic drug on her pharmacist’s shelf that could save her life, but which one? There isn’t funding for Dr. Rodriguez, who proposes a drug repurposing clinical trial in Lily’s disease, so we never discover the drug repurposing “cure.”  Lily isn’t alone-350M people suffer from unsolved rare diseases. Dr. Rodrigues is one of thousands of researchers' whose repurposing solutions remain unfunded.  Instead of funding superhero researchers who quickly repurpose inexpensive generic drugs, we rely on pharma to annually create a few new, expensive rare disease drugs. </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1D3152C-DACC-F445-82C0-974C36918366}" type="slidenum">
              <a:rPr lang="uk-UA" smtClean="0"/>
              <a:pPr/>
              <a:t>4</a:t>
            </a:fld>
            <a:endParaRPr lang="uk-UA"/>
          </a:p>
        </p:txBody>
      </p:sp>
    </p:spTree>
    <p:extLst>
      <p:ext uri="{BB962C8B-B14F-4D97-AF65-F5344CB8AC3E}">
        <p14:creationId xmlns:p14="http://schemas.microsoft.com/office/powerpoint/2010/main" val="568252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99"/>
                </a:solidFill>
                <a:latin typeface="Helvetica Neue"/>
                <a:cs typeface="Helvetica Neue"/>
              </a:rPr>
              <a:t>Orphan Drug Act-</a:t>
            </a:r>
          </a:p>
          <a:p>
            <a:r>
              <a:rPr lang="en-US" sz="1200" b="0" i="0" kern="1200" dirty="0" smtClean="0">
                <a:solidFill>
                  <a:schemeClr val="tx1"/>
                </a:solidFill>
                <a:effectLst/>
                <a:latin typeface="+mn-lt"/>
                <a:ea typeface="+mn-ea"/>
                <a:cs typeface="+mn-cs"/>
              </a:rPr>
              <a:t>Since the ODA was passed in 1983, more than 400 orphan drugs have been developed and marketed in the US,</a:t>
            </a:r>
            <a:r>
              <a:rPr lang="en-US" sz="1200" b="0" i="0" u="none" strike="noStrike" kern="1200" baseline="30000" dirty="0" smtClean="0">
                <a:solidFill>
                  <a:schemeClr val="tx1"/>
                </a:solidFill>
                <a:effectLst/>
                <a:latin typeface="+mn-lt"/>
                <a:ea typeface="+mn-ea"/>
                <a:cs typeface="+mn-cs"/>
                <a:hlinkClick r:id="rId3"/>
              </a:rPr>
              <a:t>6</a:t>
            </a:r>
            <a:r>
              <a:rPr lang="en-US" sz="1200" b="0" i="0" kern="1200" dirty="0" smtClean="0">
                <a:solidFill>
                  <a:schemeClr val="tx1"/>
                </a:solidFill>
                <a:effectLst/>
                <a:latin typeface="+mn-lt"/>
                <a:ea typeface="+mn-ea"/>
                <a:cs typeface="+mn-cs"/>
              </a:rPr>
              <a:t> which suggests that the incentives are having an effect.</a:t>
            </a:r>
            <a:r>
              <a:rPr lang="en-US" sz="1200" b="0" i="0" u="none" strike="noStrike" kern="1200" baseline="30000" dirty="0" smtClean="0">
                <a:solidFill>
                  <a:schemeClr val="tx1"/>
                </a:solidFill>
                <a:effectLst/>
                <a:latin typeface="+mn-lt"/>
                <a:ea typeface="+mn-ea"/>
                <a:cs typeface="+mn-cs"/>
                <a:hlinkClick r:id="rId4"/>
              </a:rPr>
              <a:t>7</a:t>
            </a:r>
            <a:r>
              <a:rPr lang="en-US" sz="1200" b="0" i="0" kern="1200" dirty="0" smtClean="0">
                <a:solidFill>
                  <a:schemeClr val="tx1"/>
                </a:solidFill>
                <a:effectLst/>
                <a:latin typeface="+mn-lt"/>
                <a:ea typeface="+mn-ea"/>
                <a:cs typeface="+mn-cs"/>
              </a:rPr>
              <a:t> Moreover, the last 10–15 years have been the most successful period of development for orphan drugs.</a:t>
            </a:r>
            <a:r>
              <a:rPr lang="en-US" sz="1200" b="0" i="0" u="none" strike="noStrike" kern="1200" baseline="30000" dirty="0" smtClean="0">
                <a:solidFill>
                  <a:schemeClr val="tx1"/>
                </a:solidFill>
                <a:effectLst/>
                <a:latin typeface="+mn-lt"/>
                <a:ea typeface="+mn-ea"/>
                <a:cs typeface="+mn-cs"/>
                <a:hlinkClick r:id="rId5"/>
              </a:rPr>
              <a:t>8</a:t>
            </a:r>
            <a:r>
              <a:rPr lang="en-US" sz="1200" b="0" i="0" kern="1200" dirty="0" smtClean="0">
                <a:solidFill>
                  <a:schemeClr val="tx1"/>
                </a:solidFill>
                <a:effectLst/>
                <a:latin typeface="+mn-lt"/>
                <a:ea typeface="+mn-ea"/>
                <a:cs typeface="+mn-cs"/>
              </a:rPr>
              <a:t> According to the FDA, nearly 200 orphan drugs enter development each year and approximately one third of new drugs approved by the FDA are for the treatment of rare diseases.</a:t>
            </a:r>
            <a:r>
              <a:rPr lang="en-US" sz="1200" b="0" i="0" u="none" strike="noStrike" kern="1200" baseline="30000" dirty="0" smtClean="0">
                <a:solidFill>
                  <a:schemeClr val="tx1"/>
                </a:solidFill>
                <a:effectLst/>
                <a:latin typeface="+mn-lt"/>
                <a:ea typeface="+mn-ea"/>
                <a:cs typeface="+mn-cs"/>
                <a:hlinkClick r:id="rId6"/>
              </a:rPr>
              <a:t>9</a:t>
            </a:r>
            <a:r>
              <a:rPr lang="en-US" sz="1200" b="0" i="0" kern="1200" dirty="0" smtClean="0">
                <a:solidFill>
                  <a:schemeClr val="tx1"/>
                </a:solidFill>
                <a:effectLst/>
                <a:latin typeface="+mn-lt"/>
                <a:ea typeface="+mn-ea"/>
                <a:cs typeface="+mn-cs"/>
              </a:rPr>
              <a:t> ODA incentives are also credited with contributing to ‘breakthrough innovation’ that provides advantages over previously available therapies.</a:t>
            </a:r>
            <a:r>
              <a:rPr lang="en-US" sz="1200" b="0" i="0" u="none" strike="noStrike" kern="1200" baseline="30000" dirty="0" smtClean="0">
                <a:solidFill>
                  <a:schemeClr val="tx1"/>
                </a:solidFill>
                <a:effectLst/>
                <a:latin typeface="+mn-lt"/>
                <a:ea typeface="+mn-ea"/>
                <a:cs typeface="+mn-cs"/>
                <a:hlinkClick r:id="rId7"/>
              </a:rPr>
              <a:t>10</a:t>
            </a:r>
            <a:endParaRPr lang="en-US" sz="1200" b="0" i="0" u="none" strike="noStrike" kern="1200" baseline="30000" dirty="0" smtClean="0">
              <a:solidFill>
                <a:schemeClr val="tx1"/>
              </a:solidFill>
              <a:effectLst/>
              <a:latin typeface="+mn-lt"/>
              <a:ea typeface="+mn-ea"/>
              <a:cs typeface="+mn-cs"/>
            </a:endParaRPr>
          </a:p>
          <a:p>
            <a:endParaRPr lang="en-US" sz="1200" b="0" i="0" u="none" strike="noStrike" kern="1200" baseline="300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Some express concern that orphan drug incentives are not adequately targeted to the diseases with greatest unmet medical needs and that the ODA has favored the development of treatments for ‘diseases that can, through ‘omics data and technologies, be recast as rare, or belong to the larger, more lucrative therapeutic class of oncology products’.</a:t>
            </a:r>
            <a:r>
              <a:rPr lang="en-US" sz="1200" b="0" i="0" u="none" strike="noStrike" kern="1200" baseline="30000" dirty="0" smtClean="0">
                <a:solidFill>
                  <a:schemeClr val="tx1"/>
                </a:solidFill>
                <a:effectLst/>
                <a:latin typeface="+mn-lt"/>
                <a:ea typeface="+mn-ea"/>
                <a:cs typeface="+mn-cs"/>
                <a:hlinkClick r:id="rId8"/>
              </a:rPr>
              <a:t>17</a:t>
            </a:r>
            <a:r>
              <a:rPr lang="en-US" sz="1200" b="0" i="0" kern="1200" dirty="0" smtClean="0">
                <a:solidFill>
                  <a:schemeClr val="tx1"/>
                </a:solidFill>
                <a:effectLst/>
                <a:latin typeface="+mn-lt"/>
                <a:ea typeface="+mn-ea"/>
                <a:cs typeface="+mn-cs"/>
              </a:rPr>
              <a:t> Moreover, there are concerns that the ODA does not adequately distinguish between ‘true orphan drugs’ and ‘“Trojan” applicants that seek to co-opt the benefits for drugs that should not qualify as orphans’.</a:t>
            </a:r>
            <a:r>
              <a:rPr lang="en-US" sz="1200" b="0" i="0" u="none" strike="noStrike" kern="1200" baseline="30000" dirty="0" smtClean="0">
                <a:solidFill>
                  <a:schemeClr val="tx1"/>
                </a:solidFill>
                <a:effectLst/>
                <a:latin typeface="+mn-lt"/>
                <a:ea typeface="+mn-ea"/>
                <a:cs typeface="+mn-cs"/>
                <a:hlinkClick r:id="rId9"/>
              </a:rPr>
              <a:t>18</a:t>
            </a:r>
            <a:r>
              <a:rPr lang="en-US" sz="1200" b="0" i="0" kern="1200" dirty="0" smtClean="0">
                <a:solidFill>
                  <a:schemeClr val="tx1"/>
                </a:solidFill>
                <a:effectLst/>
                <a:latin typeface="+mn-lt"/>
                <a:ea typeface="+mn-ea"/>
                <a:cs typeface="+mn-cs"/>
              </a:rPr>
              <a:t> However, in 2013, the FDA made a number of important amendments to the ODA Regulations that purport to address many of the challenges raised by the evolving drug development environment, including advances in pharmacogenomics.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ODA has served as a model for legislation in a number of other jurisdictions, including Europe, Japan, and Australia.</a:t>
            </a:r>
          </a:p>
          <a:p>
            <a:endParaRPr lang="en-US" sz="1200" dirty="0" smtClean="0">
              <a:solidFill>
                <a:srgbClr val="000099"/>
              </a:solidFill>
              <a:latin typeface="Helvetica Neue"/>
              <a:cs typeface="Helvetica Neue"/>
            </a:endParaRPr>
          </a:p>
          <a:p>
            <a:r>
              <a:rPr lang="en-US" sz="1200" dirty="0" smtClean="0">
                <a:solidFill>
                  <a:srgbClr val="000099"/>
                </a:solidFill>
                <a:latin typeface="Helvetica Neue"/>
                <a:cs typeface="Helvetica Neue"/>
              </a:rPr>
              <a:t>Italy-off-label use</a:t>
            </a:r>
          </a:p>
          <a:p>
            <a:endParaRPr lang="en-US" sz="1200" dirty="0" smtClean="0">
              <a:solidFill>
                <a:srgbClr val="000099"/>
              </a:solidFill>
              <a:latin typeface="Helvetica Neue"/>
              <a:cs typeface="Helvetica Neue"/>
            </a:endParaRPr>
          </a:p>
          <a:p>
            <a:r>
              <a:rPr lang="en-US" sz="1200" b="0" i="0" u="none" strike="noStrike" kern="1200" baseline="0" dirty="0" smtClean="0">
                <a:solidFill>
                  <a:schemeClr val="tx1"/>
                </a:solidFill>
                <a:latin typeface="+mn-lt"/>
                <a:ea typeface="+mn-ea"/>
                <a:cs typeface="+mn-cs"/>
              </a:rPr>
              <a:t>The Italian Medicines Agency (AIFA) must take the view, having taken account of the results of studies into the matter, that the "product</a:t>
            </a:r>
          </a:p>
          <a:p>
            <a:r>
              <a:rPr lang="en-US" sz="1200" b="0" i="0" u="none" strike="noStrike" kern="1200" baseline="0" dirty="0" smtClean="0">
                <a:solidFill>
                  <a:schemeClr val="tx1"/>
                </a:solidFill>
                <a:latin typeface="+mn-lt"/>
                <a:ea typeface="+mn-ea"/>
                <a:cs typeface="+mn-cs"/>
              </a:rPr>
              <a:t>is safe and effective with regard to the proposed use", a Ethical Medicines Industry Group (EMIG) summary of the Italian legal changes,</a:t>
            </a:r>
          </a:p>
          <a:p>
            <a:r>
              <a:rPr lang="en-US" sz="1200" b="0" i="0" u="none" strike="noStrike" kern="1200" baseline="0" dirty="0" smtClean="0">
                <a:solidFill>
                  <a:schemeClr val="tx1"/>
                </a:solidFill>
                <a:latin typeface="+mn-lt"/>
                <a:ea typeface="+mn-ea"/>
                <a:cs typeface="+mn-cs"/>
              </a:rPr>
              <a:t>as described at a recent conference hosted by the European Confederation of Pharmaceutical Entrepreneurs (EUCOPE), said.</a:t>
            </a:r>
          </a:p>
          <a:p>
            <a:r>
              <a:rPr lang="en-US" sz="1200" b="0" i="0" u="none" strike="noStrike" kern="1200" baseline="0" dirty="0" smtClean="0">
                <a:solidFill>
                  <a:schemeClr val="tx1"/>
                </a:solidFill>
                <a:latin typeface="+mn-lt"/>
                <a:ea typeface="+mn-ea"/>
                <a:cs typeface="+mn-cs"/>
              </a:rPr>
              <a:t>In such cases, the 'off-label' use of the drugs would be "reimbursed by the Italian national health service".</a:t>
            </a:r>
          </a:p>
          <a:p>
            <a:r>
              <a:rPr lang="en-US" sz="1200" b="0" i="0" u="none" strike="noStrike" kern="1200" baseline="0" dirty="0" smtClean="0">
                <a:solidFill>
                  <a:schemeClr val="tx1"/>
                </a:solidFill>
                <a:latin typeface="+mn-lt"/>
                <a:ea typeface="+mn-ea"/>
                <a:cs typeface="+mn-cs"/>
              </a:rPr>
              <a:t>Previously, the Italian rules restricted reimbursement for the off-label use of medicines to cases where the medicines were included on</a:t>
            </a:r>
          </a:p>
          <a:p>
            <a:r>
              <a:rPr lang="en-US" sz="1200" b="0" i="0" u="none" strike="noStrike" kern="1200" baseline="0" dirty="0" smtClean="0">
                <a:solidFill>
                  <a:schemeClr val="tx1"/>
                </a:solidFill>
                <a:latin typeface="+mn-lt"/>
                <a:ea typeface="+mn-ea"/>
                <a:cs typeface="+mn-cs"/>
              </a:rPr>
              <a:t>the AIFA's list of approved drugs and where there was no </a:t>
            </a:r>
            <a:r>
              <a:rPr lang="en-US" sz="1200" b="0" i="0" u="none" strike="noStrike" kern="1200" baseline="0" dirty="0" err="1" smtClean="0">
                <a:solidFill>
                  <a:schemeClr val="tx1"/>
                </a:solidFill>
                <a:latin typeface="+mn-lt"/>
                <a:ea typeface="+mn-ea"/>
                <a:cs typeface="+mn-cs"/>
              </a:rPr>
              <a:t>authorised</a:t>
            </a:r>
            <a:r>
              <a:rPr lang="en-US" sz="1200" b="0" i="0" u="none" strike="noStrike" kern="1200" baseline="0" dirty="0" smtClean="0">
                <a:solidFill>
                  <a:schemeClr val="tx1"/>
                </a:solidFill>
                <a:latin typeface="+mn-lt"/>
                <a:ea typeface="+mn-ea"/>
                <a:cs typeface="+mn-cs"/>
              </a:rPr>
              <a:t> alternative therapy to treat the patient.</a:t>
            </a:r>
          </a:p>
          <a:p>
            <a:r>
              <a:rPr lang="en-US" sz="1200" b="0" i="0" u="none" strike="noStrike" kern="1200" baseline="0" dirty="0" smtClean="0">
                <a:solidFill>
                  <a:schemeClr val="tx1"/>
                </a:solidFill>
                <a:latin typeface="+mn-lt"/>
                <a:ea typeface="+mn-ea"/>
                <a:cs typeface="+mn-cs"/>
              </a:rPr>
              <a:t>The updated Italian laws also now provides for funding of research into the off-label use of medicines.</a:t>
            </a:r>
          </a:p>
          <a:p>
            <a:r>
              <a:rPr lang="en-US" sz="1200" b="0" i="0" u="none" strike="noStrike" kern="1200" baseline="0" dirty="0" smtClean="0">
                <a:solidFill>
                  <a:schemeClr val="tx1"/>
                </a:solidFill>
                <a:latin typeface="+mn-lt"/>
                <a:ea typeface="+mn-ea"/>
                <a:cs typeface="+mn-cs"/>
              </a:rPr>
              <a:t>EUCOPE has said that the changes in the law appear to flout EU rules on marketing </a:t>
            </a:r>
            <a:r>
              <a:rPr lang="en-US" sz="1200" b="0" i="0" u="none" strike="noStrike" kern="1200" baseline="0" dirty="0" err="1" smtClean="0">
                <a:solidFill>
                  <a:schemeClr val="tx1"/>
                </a:solidFill>
                <a:latin typeface="+mn-lt"/>
                <a:ea typeface="+mn-ea"/>
                <a:cs typeface="+mn-cs"/>
              </a:rPr>
              <a:t>authorisations</a:t>
            </a:r>
            <a:r>
              <a:rPr lang="en-US" sz="1200" b="0" i="0" u="none" strike="noStrike" kern="1200" baseline="0" dirty="0" smtClean="0">
                <a:solidFill>
                  <a:schemeClr val="tx1"/>
                </a:solidFill>
                <a:latin typeface="+mn-lt"/>
                <a:ea typeface="+mn-ea"/>
                <a:cs typeface="+mn-cs"/>
              </a:rPr>
              <a:t> for drugs.</a:t>
            </a:r>
          </a:p>
          <a:p>
            <a:r>
              <a:rPr lang="en-US" sz="1200" b="0" i="0" u="none" strike="noStrike" kern="1200" baseline="0" dirty="0" smtClean="0">
                <a:solidFill>
                  <a:schemeClr val="tx1"/>
                </a:solidFill>
                <a:latin typeface="+mn-lt"/>
                <a:ea typeface="+mn-ea"/>
                <a:cs typeface="+mn-cs"/>
              </a:rPr>
              <a:t>"The Court of Justice of the EU has clearly underlined in [a 2012 case] that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exceptions to the marketing </a:t>
            </a:r>
            <a:r>
              <a:rPr lang="en-US" sz="1200" b="0" i="0" u="none" strike="noStrike" kern="1200" baseline="0" dirty="0" err="1" smtClean="0">
                <a:solidFill>
                  <a:schemeClr val="tx1"/>
                </a:solidFill>
                <a:latin typeface="+mn-lt"/>
                <a:ea typeface="+mn-ea"/>
                <a:cs typeface="+mn-cs"/>
              </a:rPr>
              <a:t>authorisation</a:t>
            </a:r>
            <a:r>
              <a:rPr lang="en-US" sz="1200" b="0" i="0" u="none" strike="noStrike" kern="1200" baseline="0" dirty="0" smtClean="0">
                <a:solidFill>
                  <a:schemeClr val="tx1"/>
                </a:solidFill>
                <a:latin typeface="+mn-lt"/>
                <a:ea typeface="+mn-ea"/>
                <a:cs typeface="+mn-cs"/>
              </a:rPr>
              <a:t> requirement</a:t>
            </a:r>
          </a:p>
          <a:p>
            <a:r>
              <a:rPr lang="en-US" sz="1200" b="0" i="0" u="none" strike="noStrike" kern="1200" baseline="0" dirty="0" smtClean="0">
                <a:solidFill>
                  <a:schemeClr val="tx1"/>
                </a:solidFill>
                <a:latin typeface="+mn-lt"/>
                <a:ea typeface="+mn-ea"/>
                <a:cs typeface="+mn-cs"/>
              </a:rPr>
              <a:t>have to be interpreted narrowly and (ii) that financial considerations in themselves cannot justify such an exception," EUCOPE said.</a:t>
            </a:r>
          </a:p>
          <a:p>
            <a:r>
              <a:rPr lang="en-US" sz="1200" b="0" i="0" u="none" strike="noStrike" kern="1200" baseline="0" dirty="0" smtClean="0">
                <a:solidFill>
                  <a:schemeClr val="tx1"/>
                </a:solidFill>
                <a:latin typeface="+mn-lt"/>
                <a:ea typeface="+mn-ea"/>
                <a:cs typeface="+mn-cs"/>
              </a:rPr>
              <a:t>"Despite this unambiguous case law, the new Italian law directly promotes the non-</a:t>
            </a:r>
            <a:r>
              <a:rPr lang="en-US" sz="1200" b="0" i="0" u="none" strike="noStrike" kern="1200" baseline="0" dirty="0" err="1" smtClean="0">
                <a:solidFill>
                  <a:schemeClr val="tx1"/>
                </a:solidFill>
                <a:latin typeface="+mn-lt"/>
                <a:ea typeface="+mn-ea"/>
                <a:cs typeface="+mn-cs"/>
              </a:rPr>
              <a:t>authorised</a:t>
            </a:r>
            <a:r>
              <a:rPr lang="en-US" sz="1200" b="0" i="0" u="none" strike="noStrike" kern="1200" baseline="0" dirty="0" smtClean="0">
                <a:solidFill>
                  <a:schemeClr val="tx1"/>
                </a:solidFill>
                <a:latin typeface="+mn-lt"/>
                <a:ea typeface="+mn-ea"/>
                <a:cs typeface="+mn-cs"/>
              </a:rPr>
              <a:t> use of a product for purely financial</a:t>
            </a:r>
          </a:p>
          <a:p>
            <a:r>
              <a:rPr lang="en-US" sz="1200" b="0" i="0" u="none" strike="noStrike" kern="1200" baseline="0" dirty="0" smtClean="0">
                <a:solidFill>
                  <a:schemeClr val="tx1"/>
                </a:solidFill>
                <a:latin typeface="+mn-lt"/>
                <a:ea typeface="+mn-ea"/>
                <a:cs typeface="+mn-cs"/>
              </a:rPr>
              <a:t>reasons."</a:t>
            </a:r>
          </a:p>
          <a:p>
            <a:r>
              <a:rPr lang="en-US" sz="1200" b="0" i="0" u="none" strike="noStrike" kern="1200" baseline="0" dirty="0" smtClean="0">
                <a:solidFill>
                  <a:schemeClr val="tx1"/>
                </a:solidFill>
                <a:latin typeface="+mn-lt"/>
                <a:ea typeface="+mn-ea"/>
                <a:cs typeface="+mn-cs"/>
              </a:rPr>
              <a:t>Life sciences expert Paul </a:t>
            </a:r>
            <a:r>
              <a:rPr lang="en-US" sz="1200" b="0" i="0" u="none" strike="noStrike" kern="1200" baseline="0" dirty="0" err="1" smtClean="0">
                <a:solidFill>
                  <a:schemeClr val="tx1"/>
                </a:solidFill>
                <a:latin typeface="+mn-lt"/>
                <a:ea typeface="+mn-ea"/>
                <a:cs typeface="+mn-cs"/>
              </a:rPr>
              <a:t>Ranson</a:t>
            </a:r>
            <a:r>
              <a:rPr lang="en-US" sz="1200" b="0" i="0" u="none" strike="noStrike" kern="1200" baseline="0" dirty="0" smtClean="0">
                <a:solidFill>
                  <a:schemeClr val="tx1"/>
                </a:solidFill>
                <a:latin typeface="+mn-lt"/>
                <a:ea typeface="+mn-ea"/>
                <a:cs typeface="+mn-cs"/>
              </a:rPr>
              <a:t> of Pinsent Masons, the law firm behind Out-</a:t>
            </a:r>
            <a:r>
              <a:rPr lang="en-US" sz="1200" b="0" i="0" u="none" strike="noStrike" kern="1200" baseline="0" dirty="0" err="1" smtClean="0">
                <a:solidFill>
                  <a:schemeClr val="tx1"/>
                </a:solidFill>
                <a:latin typeface="+mn-lt"/>
                <a:ea typeface="+mn-ea"/>
                <a:cs typeface="+mn-cs"/>
              </a:rPr>
              <a:t>Law.com</a:t>
            </a:r>
            <a:r>
              <a:rPr lang="en-US" sz="1200" b="0" i="0" u="none" strike="noStrike" kern="1200" baseline="0" dirty="0" smtClean="0">
                <a:solidFill>
                  <a:schemeClr val="tx1"/>
                </a:solidFill>
                <a:latin typeface="+mn-lt"/>
                <a:ea typeface="+mn-ea"/>
                <a:cs typeface="+mn-cs"/>
              </a:rPr>
              <a:t>, said: "The </a:t>
            </a:r>
            <a:r>
              <a:rPr lang="en-US" sz="1200" b="0" i="0" u="none" strike="noStrike" kern="1200" baseline="0" dirty="0" err="1" smtClean="0">
                <a:solidFill>
                  <a:schemeClr val="tx1"/>
                </a:solidFill>
                <a:latin typeface="+mn-lt"/>
                <a:ea typeface="+mn-ea"/>
                <a:cs typeface="+mn-cs"/>
              </a:rPr>
              <a:t>Avastin</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Lucentis</a:t>
            </a:r>
            <a:r>
              <a:rPr lang="en-US" sz="1200" b="0" i="0" u="none" strike="noStrike" kern="1200" baseline="0" dirty="0" smtClean="0">
                <a:solidFill>
                  <a:schemeClr val="tx1"/>
                </a:solidFill>
                <a:latin typeface="+mn-lt"/>
                <a:ea typeface="+mn-ea"/>
                <a:cs typeface="+mn-cs"/>
              </a:rPr>
              <a:t> case in the UK is</a:t>
            </a:r>
          </a:p>
          <a:p>
            <a:r>
              <a:rPr lang="en-US" sz="1200" b="0" i="0" u="none" strike="noStrike" kern="1200" baseline="0" dirty="0" smtClean="0">
                <a:solidFill>
                  <a:schemeClr val="tx1"/>
                </a:solidFill>
                <a:latin typeface="+mn-lt"/>
                <a:ea typeface="+mn-ea"/>
                <a:cs typeface="+mn-cs"/>
              </a:rPr>
              <a:t>an example where the off-label use of a lower priced drug was evaluated against an on-label use of a higher priced drug. It was concluded</a:t>
            </a:r>
          </a:p>
          <a:p>
            <a:r>
              <a:rPr lang="en-US" sz="1200" b="0" i="0" u="none" strike="noStrike" kern="1200" baseline="0" dirty="0" smtClean="0">
                <a:solidFill>
                  <a:schemeClr val="tx1"/>
                </a:solidFill>
                <a:latin typeface="+mn-lt"/>
                <a:ea typeface="+mn-ea"/>
                <a:cs typeface="+mn-cs"/>
              </a:rPr>
              <a:t>that the two drugs were equally effective in treating 'wet AMD', a condition that causes some older people to lose their sight. Four NHS</a:t>
            </a:r>
          </a:p>
          <a:p>
            <a:r>
              <a:rPr lang="en-US" sz="1200" b="0" i="0" u="none" strike="noStrike" kern="1200" baseline="0" dirty="0" smtClean="0">
                <a:solidFill>
                  <a:schemeClr val="tx1"/>
                </a:solidFill>
                <a:latin typeface="+mn-lt"/>
                <a:ea typeface="+mn-ea"/>
                <a:cs typeface="+mn-cs"/>
              </a:rPr>
              <a:t>bodies in England initially used </a:t>
            </a:r>
            <a:r>
              <a:rPr lang="en-US" sz="1200" b="0" i="0" u="none" strike="noStrike" kern="1200" baseline="0" dirty="0" err="1" smtClean="0">
                <a:solidFill>
                  <a:schemeClr val="tx1"/>
                </a:solidFill>
                <a:latin typeface="+mn-lt"/>
                <a:ea typeface="+mn-ea"/>
                <a:cs typeface="+mn-cs"/>
              </a:rPr>
              <a:t>Avastin</a:t>
            </a:r>
            <a:r>
              <a:rPr lang="en-US" sz="1200" b="0" i="0" u="none" strike="noStrike" kern="1200" baseline="0" dirty="0" smtClean="0">
                <a:solidFill>
                  <a:schemeClr val="tx1"/>
                </a:solidFill>
                <a:latin typeface="+mn-lt"/>
                <a:ea typeface="+mn-ea"/>
                <a:cs typeface="+mn-cs"/>
              </a:rPr>
              <a:t>, the off-label but cheaper treatment for the condition, but changed its practice after Novartis, the</a:t>
            </a:r>
          </a:p>
          <a:p>
            <a:r>
              <a:rPr lang="en-US" sz="1200" b="0" i="0" u="none" strike="noStrike" kern="1200" baseline="0" dirty="0" smtClean="0">
                <a:solidFill>
                  <a:schemeClr val="tx1"/>
                </a:solidFill>
                <a:latin typeface="+mn-lt"/>
                <a:ea typeface="+mn-ea"/>
                <a:cs typeface="+mn-cs"/>
              </a:rPr>
              <a:t>manufacturer of </a:t>
            </a:r>
            <a:r>
              <a:rPr lang="en-US" sz="1200" b="0" i="0" u="none" strike="noStrike" kern="1200" baseline="0" dirty="0" err="1" smtClean="0">
                <a:solidFill>
                  <a:schemeClr val="tx1"/>
                </a:solidFill>
                <a:latin typeface="+mn-lt"/>
                <a:ea typeface="+mn-ea"/>
                <a:cs typeface="+mn-cs"/>
              </a:rPr>
              <a:t>Lucentis</a:t>
            </a:r>
            <a:r>
              <a:rPr lang="en-US" sz="1200" b="0" i="0" u="none" strike="noStrike" kern="1200" baseline="0" dirty="0" smtClean="0">
                <a:solidFill>
                  <a:schemeClr val="tx1"/>
                </a:solidFill>
                <a:latin typeface="+mn-lt"/>
                <a:ea typeface="+mn-ea"/>
                <a:cs typeface="+mn-cs"/>
              </a:rPr>
              <a:t>, lowered its prices for use of its drug."</a:t>
            </a:r>
            <a:endParaRPr lang="en-US" sz="1200" dirty="0" smtClean="0">
              <a:solidFill>
                <a:srgbClr val="000099"/>
              </a:solidFill>
              <a:latin typeface="Helvetica Neue"/>
              <a:cs typeface="Helvetica Neue"/>
            </a:endParaRPr>
          </a:p>
          <a:p>
            <a:r>
              <a:rPr lang="en-US" sz="1200" dirty="0" smtClean="0">
                <a:solidFill>
                  <a:srgbClr val="000099"/>
                </a:solidFill>
                <a:latin typeface="Helvetica Neue"/>
                <a:cs typeface="Helvetica Neue"/>
              </a:rPr>
              <a:t>STAMP (Safe and Timely Access to Medicines for Patients) </a:t>
            </a:r>
          </a:p>
          <a:p>
            <a:endParaRPr lang="en-US" dirty="0" smtClean="0"/>
          </a:p>
          <a:p>
            <a:r>
              <a:rPr lang="en-US" dirty="0" smtClean="0"/>
              <a:t>Draft AGENDA 5th Meeting of the Commission Expert Group on Safe and Timely Access to Medicines for Patients (STAMP) 28 June 2016 (10:00 – 18:00) </a:t>
            </a:r>
            <a:r>
              <a:rPr lang="en-US" dirty="0" err="1" smtClean="0"/>
              <a:t>Berlaymont</a:t>
            </a:r>
            <a:r>
              <a:rPr lang="en-US" dirty="0" smtClean="0"/>
              <a:t>, meeting room Walter </a:t>
            </a:r>
            <a:r>
              <a:rPr lang="en-US" dirty="0" err="1" smtClean="0"/>
              <a:t>Hallstein</a:t>
            </a:r>
            <a:r>
              <a:rPr lang="en-US" dirty="0" smtClean="0"/>
              <a:t> 200 Rue de la </a:t>
            </a:r>
            <a:r>
              <a:rPr lang="en-US" dirty="0" err="1" smtClean="0"/>
              <a:t>Loi</a:t>
            </a:r>
            <a:r>
              <a:rPr lang="en-US" dirty="0" smtClean="0"/>
              <a:t>, 1040 Brussels, Belgium 1. Opening and adoption of the Agenda 2. Endorsement of the minutes of the 4th STAMP meeting 3. Repurposing of established medicines/active substances Reflection on basis of previous discussion - presentation by the Commission services (SANTE) Overview of replies to questionnaire - presentation by the UK 4. Off-label use of medicinal products Draft report of study on off-label use of medicinal products in the European Union – presentation by contractor Report of the Belgian Healthcare Knowledge Centre: ‘towards a better managed off label use of drugs’– presentation by Belgium 5. Health Technology Assessment (HTA) Network Reflection Paper on Regulatory and HTA issues – presentation by Commission services 6. Update on European Medicines Agency activities: Adaptive pathways – presentation by EMA </a:t>
            </a:r>
            <a:r>
              <a:rPr lang="en-US" dirty="0" err="1" smtClean="0"/>
              <a:t>PRIority</a:t>
            </a:r>
            <a:r>
              <a:rPr lang="en-US" dirty="0" smtClean="0"/>
              <a:t> Medicines (PRIME) – presentation by EMA 7. Council Conclusions on Strengthening the balance in the pharmaceutical system in the EU and its Member States - presentation by the NL delegation 8. Update on other EU initiatives relevant for timely patient access to innovative medicines *</a:t>
            </a:r>
            <a:endParaRPr lang="en-US" dirty="0"/>
          </a:p>
        </p:txBody>
      </p:sp>
      <p:sp>
        <p:nvSpPr>
          <p:cNvPr id="4" name="Slide Number Placeholder 3"/>
          <p:cNvSpPr>
            <a:spLocks noGrp="1"/>
          </p:cNvSpPr>
          <p:nvPr>
            <p:ph type="sldNum" sz="quarter" idx="10"/>
          </p:nvPr>
        </p:nvSpPr>
        <p:spPr/>
        <p:txBody>
          <a:bodyPr/>
          <a:lstStyle/>
          <a:p>
            <a:fld id="{71D3152C-DACC-F445-82C0-974C36918366}" type="slidenum">
              <a:rPr lang="uk-UA" smtClean="0"/>
              <a:pPr/>
              <a:t>10</a:t>
            </a:fld>
            <a:endParaRPr lang="uk-UA"/>
          </a:p>
        </p:txBody>
      </p:sp>
    </p:spTree>
    <p:extLst>
      <p:ext uri="{BB962C8B-B14F-4D97-AF65-F5344CB8AC3E}">
        <p14:creationId xmlns:p14="http://schemas.microsoft.com/office/powerpoint/2010/main" val="224131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D3152C-DACC-F445-82C0-974C36918366}" type="slidenum">
              <a:rPr lang="uk-UA" smtClean="0"/>
              <a:pPr/>
              <a:t>13</a:t>
            </a:fld>
            <a:endParaRPr lang="uk-UA"/>
          </a:p>
        </p:txBody>
      </p:sp>
    </p:spTree>
    <p:extLst>
      <p:ext uri="{BB962C8B-B14F-4D97-AF65-F5344CB8AC3E}">
        <p14:creationId xmlns:p14="http://schemas.microsoft.com/office/powerpoint/2010/main" val="588962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Support for the OPEN ACT (Orphan Product Extensions Now, Accelerating Cures &amp; Treatments) on Capitol Hill is growing. The bill provides incentives for companies to repurpose or “</a:t>
            </a:r>
            <a:r>
              <a:rPr lang="en-US" sz="1200" b="0" i="0" kern="1200" dirty="0" err="1" smtClean="0">
                <a:solidFill>
                  <a:schemeClr val="tx1"/>
                </a:solidFill>
                <a:effectLst/>
                <a:latin typeface="+mn-lt"/>
                <a:ea typeface="+mn-ea"/>
                <a:cs typeface="+mn-cs"/>
              </a:rPr>
              <a:t>rarepurpose</a:t>
            </a:r>
            <a:r>
              <a:rPr lang="en-US" sz="1200" b="0" i="0" kern="1200" dirty="0" smtClean="0">
                <a:solidFill>
                  <a:schemeClr val="tx1"/>
                </a:solidFill>
                <a:effectLst/>
                <a:latin typeface="+mn-lt"/>
                <a:ea typeface="+mn-ea"/>
                <a:cs typeface="+mn-cs"/>
              </a:rPr>
              <a:t>” existing treatments for rare disease indications. The legislation was included in the draft 21</a:t>
            </a:r>
            <a:r>
              <a:rPr lang="en-US" sz="1200" b="0" i="0" kern="1200" baseline="30000" dirty="0" smtClean="0">
                <a:solidFill>
                  <a:schemeClr val="tx1"/>
                </a:solidFill>
                <a:effectLst/>
                <a:latin typeface="+mn-lt"/>
                <a:ea typeface="+mn-ea"/>
                <a:cs typeface="+mn-cs"/>
              </a:rPr>
              <a:t>st</a:t>
            </a:r>
            <a:r>
              <a:rPr lang="en-US" sz="1200" b="0" i="0" kern="1200" dirty="0" smtClean="0">
                <a:solidFill>
                  <a:schemeClr val="tx1"/>
                </a:solidFill>
                <a:effectLst/>
                <a:latin typeface="+mn-lt"/>
                <a:ea typeface="+mn-ea"/>
                <a:cs typeface="+mn-cs"/>
              </a:rPr>
              <a:t> Century Cures discussion bill released by the Energy &amp; Commerce Committee. This is a major positive development as Chairman Upton (R-MI) has expressed interest in having the legislation voted on by Memorial Day.</a:t>
            </a:r>
            <a:endParaRPr lang="en-US" dirty="0"/>
          </a:p>
        </p:txBody>
      </p:sp>
      <p:sp>
        <p:nvSpPr>
          <p:cNvPr id="4" name="Slide Number Placeholder 3"/>
          <p:cNvSpPr>
            <a:spLocks noGrp="1"/>
          </p:cNvSpPr>
          <p:nvPr>
            <p:ph type="sldNum" sz="quarter" idx="10"/>
          </p:nvPr>
        </p:nvSpPr>
        <p:spPr/>
        <p:txBody>
          <a:bodyPr/>
          <a:lstStyle/>
          <a:p>
            <a:fld id="{71D3152C-DACC-F445-82C0-974C36918366}" type="slidenum">
              <a:rPr lang="uk-UA" smtClean="0"/>
              <a:pPr/>
              <a:t>20</a:t>
            </a:fld>
            <a:endParaRPr lang="uk-UA"/>
          </a:p>
        </p:txBody>
      </p:sp>
    </p:spTree>
    <p:extLst>
      <p:ext uri="{BB962C8B-B14F-4D97-AF65-F5344CB8AC3E}">
        <p14:creationId xmlns:p14="http://schemas.microsoft.com/office/powerpoint/2010/main" val="2082881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676A2333-8786-A64B-85BF-20AFDC53D81B}" type="datetimeFigureOut">
              <a:rPr lang="en-US" smtClean="0"/>
              <a:pPr/>
              <a:t>12/6/16</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2D57B0AA-AC8E-4463-ADAC-E87D09B82E4F}" type="slidenum">
              <a:rPr lang="en-US" smtClean="0"/>
              <a:t>‹#›</a:t>
            </a:fld>
            <a:endParaRPr lang="en-US"/>
          </a:p>
        </p:txBody>
      </p:sp>
    </p:spTree>
    <p:extLst>
      <p:ext uri="{BB962C8B-B14F-4D97-AF65-F5344CB8AC3E}">
        <p14:creationId xmlns:p14="http://schemas.microsoft.com/office/powerpoint/2010/main" val="132170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6A2333-8786-A64B-85BF-20AFDC53D81B}" type="datetimeFigureOut">
              <a:rPr lang="en-US" smtClean="0"/>
              <a:pPr/>
              <a:t>12/6/16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790A8-D601-5C45-B1AF-BE4E60510369}" type="slidenum">
              <a:rPr lang="en-US" smtClean="0"/>
              <a:pPr/>
              <a:t>‹#›</a:t>
            </a:fld>
            <a:endParaRPr lang="en-US"/>
          </a:p>
        </p:txBody>
      </p:sp>
    </p:spTree>
    <p:extLst>
      <p:ext uri="{BB962C8B-B14F-4D97-AF65-F5344CB8AC3E}">
        <p14:creationId xmlns:p14="http://schemas.microsoft.com/office/powerpoint/2010/main" val="72469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676A2333-8786-A64B-85BF-20AFDC53D81B}" type="datetimeFigureOut">
              <a:rPr lang="en-US" smtClean="0"/>
              <a:pPr/>
              <a:t>12/6/16</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DD0790A8-D601-5C45-B1AF-BE4E60510369}" type="slidenum">
              <a:rPr lang="en-US" smtClean="0"/>
              <a:pPr/>
              <a:t>‹#›</a:t>
            </a:fld>
            <a:endParaRPr lang="en-US"/>
          </a:p>
        </p:txBody>
      </p:sp>
    </p:spTree>
    <p:extLst>
      <p:ext uri="{BB962C8B-B14F-4D97-AF65-F5344CB8AC3E}">
        <p14:creationId xmlns:p14="http://schemas.microsoft.com/office/powerpoint/2010/main" val="154395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676A2333-8786-A64B-85BF-20AFDC53D81B}" type="datetimeFigureOut">
              <a:rPr lang="en-US" smtClean="0"/>
              <a:pPr/>
              <a:t>12/6/16</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DD0790A8-D601-5C45-B1AF-BE4E60510369}" type="slidenum">
              <a:rPr lang="en-US" smtClean="0"/>
              <a:pPr/>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8393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676A2333-8786-A64B-85BF-20AFDC53D81B}" type="datetimeFigureOut">
              <a:rPr lang="en-US" smtClean="0"/>
              <a:pPr/>
              <a:t>12/6/16</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DD0790A8-D601-5C45-B1AF-BE4E60510369}" type="slidenum">
              <a:rPr lang="en-US" smtClean="0"/>
              <a:pPr/>
              <a:t>‹#›</a:t>
            </a:fld>
            <a:endParaRPr lang="en-US"/>
          </a:p>
        </p:txBody>
      </p:sp>
    </p:spTree>
    <p:extLst>
      <p:ext uri="{BB962C8B-B14F-4D97-AF65-F5344CB8AC3E}">
        <p14:creationId xmlns:p14="http://schemas.microsoft.com/office/powerpoint/2010/main" val="125105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76A2333-8786-A64B-85BF-20AFDC53D81B}" type="datetimeFigureOut">
              <a:rPr lang="en-US" smtClean="0"/>
              <a:pPr/>
              <a:t>12/6/16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0790A8-D601-5C45-B1AF-BE4E60510369}" type="slidenum">
              <a:rPr lang="en-US" smtClean="0"/>
              <a:pPr/>
              <a:t>‹#›</a:t>
            </a:fld>
            <a:endParaRPr lang="en-US"/>
          </a:p>
        </p:txBody>
      </p:sp>
    </p:spTree>
    <p:extLst>
      <p:ext uri="{BB962C8B-B14F-4D97-AF65-F5344CB8AC3E}">
        <p14:creationId xmlns:p14="http://schemas.microsoft.com/office/powerpoint/2010/main" val="45884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76A2333-8786-A64B-85BF-20AFDC53D81B}" type="datetimeFigureOut">
              <a:rPr lang="en-US" smtClean="0"/>
              <a:pPr/>
              <a:t>12/6/16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0790A8-D601-5C45-B1AF-BE4E60510369}" type="slidenum">
              <a:rPr lang="en-US" smtClean="0"/>
              <a:pPr/>
              <a:t>‹#›</a:t>
            </a:fld>
            <a:endParaRPr lang="en-US"/>
          </a:p>
        </p:txBody>
      </p:sp>
    </p:spTree>
    <p:extLst>
      <p:ext uri="{BB962C8B-B14F-4D97-AF65-F5344CB8AC3E}">
        <p14:creationId xmlns:p14="http://schemas.microsoft.com/office/powerpoint/2010/main" val="20750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6A2333-8786-A64B-85BF-20AFDC53D81B}" type="datetimeFigureOut">
              <a:rPr lang="en-US" smtClean="0"/>
              <a:pPr/>
              <a:t>12/6/16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790A8-D601-5C45-B1AF-BE4E60510369}" type="slidenum">
              <a:rPr lang="en-US" smtClean="0"/>
              <a:pPr/>
              <a:t>‹#›</a:t>
            </a:fld>
            <a:endParaRPr lang="en-US"/>
          </a:p>
        </p:txBody>
      </p:sp>
    </p:spTree>
    <p:extLst>
      <p:ext uri="{BB962C8B-B14F-4D97-AF65-F5344CB8AC3E}">
        <p14:creationId xmlns:p14="http://schemas.microsoft.com/office/powerpoint/2010/main" val="208970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676A2333-8786-A64B-85BF-20AFDC53D81B}" type="datetimeFigureOut">
              <a:rPr lang="en-US" smtClean="0"/>
              <a:pPr/>
              <a:t>12/6/16</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DD0790A8-D601-5C45-B1AF-BE4E60510369}" type="slidenum">
              <a:rPr lang="en-US" smtClean="0"/>
              <a:pPr/>
              <a:t>‹#›</a:t>
            </a:fld>
            <a:endParaRPr lang="en-US"/>
          </a:p>
        </p:txBody>
      </p:sp>
    </p:spTree>
    <p:extLst>
      <p:ext uri="{BB962C8B-B14F-4D97-AF65-F5344CB8AC3E}">
        <p14:creationId xmlns:p14="http://schemas.microsoft.com/office/powerpoint/2010/main" val="165100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age + 1 Image">
    <p:spTree>
      <p:nvGrpSpPr>
        <p:cNvPr id="1" name=""/>
        <p:cNvGrpSpPr/>
        <p:nvPr/>
      </p:nvGrpSpPr>
      <p:grpSpPr>
        <a:xfrm>
          <a:off x="0" y="0"/>
          <a:ext cx="0" cy="0"/>
          <a:chOff x="0" y="0"/>
          <a:chExt cx="0" cy="0"/>
        </a:xfrm>
      </p:grpSpPr>
      <p:sp>
        <p:nvSpPr>
          <p:cNvPr id="11" name="Picture Placeholder 10"/>
          <p:cNvSpPr>
            <a:spLocks noGrp="1"/>
          </p:cNvSpPr>
          <p:nvPr>
            <p:ph type="pic" sz="quarter" idx="12"/>
          </p:nvPr>
        </p:nvSpPr>
        <p:spPr>
          <a:xfrm>
            <a:off x="492125" y="1731264"/>
            <a:ext cx="8143875" cy="4382199"/>
          </a:xfrm>
          <a:prstGeom prst="rect">
            <a:avLst/>
          </a:prstGeom>
        </p:spPr>
        <p:txBody>
          <a:bodyPr/>
          <a:lstStyle/>
          <a:p>
            <a:endParaRPr lang="en-US" dirty="0"/>
          </a:p>
        </p:txBody>
      </p:sp>
      <p:sp>
        <p:nvSpPr>
          <p:cNvPr id="12" name="Text Placeholder 10"/>
          <p:cNvSpPr>
            <a:spLocks noGrp="1"/>
          </p:cNvSpPr>
          <p:nvPr>
            <p:ph type="body" sz="quarter" idx="10" hasCustomPrompt="1"/>
          </p:nvPr>
        </p:nvSpPr>
        <p:spPr>
          <a:xfrm>
            <a:off x="423597" y="389467"/>
            <a:ext cx="4013200" cy="440266"/>
          </a:xfrm>
          <a:prstGeom prst="rect">
            <a:avLst/>
          </a:prstGeom>
        </p:spPr>
        <p:txBody>
          <a:bodyPr/>
          <a:lstStyle>
            <a:lvl1pPr marL="0" indent="0">
              <a:spcBef>
                <a:spcPts val="1000"/>
              </a:spcBef>
              <a:buNone/>
              <a:defRPr sz="2600" u="none" baseline="0">
                <a:solidFill>
                  <a:schemeClr val="tx1"/>
                </a:solidFill>
                <a:uFill>
                  <a:solidFill>
                    <a:schemeClr val="accent1"/>
                  </a:solidFill>
                </a:uFill>
                <a:latin typeface="Museo Sans Rounded 300" charset="0"/>
              </a:defRPr>
            </a:lvl1pPr>
          </a:lstStyle>
          <a:p>
            <a:pPr lvl="0"/>
            <a:r>
              <a:rPr lang="en-GB" dirty="0" smtClean="0"/>
              <a:t>Page title here</a:t>
            </a:r>
            <a:endParaRPr lang="en-US" dirty="0"/>
          </a:p>
        </p:txBody>
      </p:sp>
      <p:cxnSp>
        <p:nvCxnSpPr>
          <p:cNvPr id="15" name="Straight Connector 14"/>
          <p:cNvCxnSpPr/>
          <p:nvPr userDrawn="1"/>
        </p:nvCxnSpPr>
        <p:spPr>
          <a:xfrm>
            <a:off x="423597" y="1016000"/>
            <a:ext cx="8212403"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 Placeholder 18"/>
          <p:cNvSpPr>
            <a:spLocks noGrp="1"/>
          </p:cNvSpPr>
          <p:nvPr>
            <p:ph type="body" sz="quarter" idx="14" hasCustomPrompt="1"/>
          </p:nvPr>
        </p:nvSpPr>
        <p:spPr>
          <a:xfrm>
            <a:off x="492125" y="1443396"/>
            <a:ext cx="2692400" cy="203200"/>
          </a:xfrm>
          <a:prstGeom prst="rect">
            <a:avLst/>
          </a:prstGeom>
        </p:spPr>
        <p:txBody>
          <a:bodyPr/>
          <a:lstStyle>
            <a:lvl1pPr marL="0" indent="0">
              <a:buNone/>
              <a:defRPr sz="800" cap="all" baseline="0">
                <a:solidFill>
                  <a:schemeClr val="bg2"/>
                </a:solidFill>
                <a:latin typeface="Proxima Nova Semibold" charset="0"/>
              </a:defRPr>
            </a:lvl1pPr>
          </a:lstStyle>
          <a:p>
            <a:pPr lvl="0"/>
            <a:r>
              <a:rPr lang="en-US" dirty="0" smtClean="0"/>
              <a:t>PHOTO CAPTION</a:t>
            </a:r>
            <a:endParaRPr lang="en-US" dirty="0"/>
          </a:p>
        </p:txBody>
      </p:sp>
    </p:spTree>
    <p:extLst>
      <p:ext uri="{BB962C8B-B14F-4D97-AF65-F5344CB8AC3E}">
        <p14:creationId xmlns:p14="http://schemas.microsoft.com/office/powerpoint/2010/main" val="87890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6A2333-8786-A64B-85BF-20AFDC53D81B}" type="datetimeFigureOut">
              <a:rPr lang="en-US" smtClean="0"/>
              <a:pPr/>
              <a:t>12/6/16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790A8-D601-5C45-B1AF-BE4E60510369}" type="slidenum">
              <a:rPr lang="en-US" smtClean="0"/>
              <a:pPr/>
              <a:t>‹#›</a:t>
            </a:fld>
            <a:endParaRPr lang="en-US"/>
          </a:p>
        </p:txBody>
      </p:sp>
    </p:spTree>
    <p:extLst>
      <p:ext uri="{BB962C8B-B14F-4D97-AF65-F5344CB8AC3E}">
        <p14:creationId xmlns:p14="http://schemas.microsoft.com/office/powerpoint/2010/main" val="33031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676A2333-8786-A64B-85BF-20AFDC53D81B}" type="datetimeFigureOut">
              <a:rPr lang="en-US" smtClean="0"/>
              <a:pPr/>
              <a:t>12/6/16</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DD0790A8-D601-5C45-B1AF-BE4E60510369}" type="slidenum">
              <a:rPr lang="en-US" smtClean="0"/>
              <a:pPr/>
              <a:t>‹#›</a:t>
            </a:fld>
            <a:endParaRPr lang="en-US"/>
          </a:p>
        </p:txBody>
      </p:sp>
    </p:spTree>
    <p:extLst>
      <p:ext uri="{BB962C8B-B14F-4D97-AF65-F5344CB8AC3E}">
        <p14:creationId xmlns:p14="http://schemas.microsoft.com/office/powerpoint/2010/main" val="39946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6A2333-8786-A64B-85BF-20AFDC53D81B}" type="datetimeFigureOut">
              <a:rPr lang="en-US" smtClean="0"/>
              <a:pPr/>
              <a:t>12/6/16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790A8-D601-5C45-B1AF-BE4E60510369}" type="slidenum">
              <a:rPr lang="en-US" smtClean="0"/>
              <a:pPr/>
              <a:t>‹#›</a:t>
            </a:fld>
            <a:endParaRPr lang="en-US"/>
          </a:p>
        </p:txBody>
      </p:sp>
    </p:spTree>
    <p:extLst>
      <p:ext uri="{BB962C8B-B14F-4D97-AF65-F5344CB8AC3E}">
        <p14:creationId xmlns:p14="http://schemas.microsoft.com/office/powerpoint/2010/main" val="78392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6A2333-8786-A64B-85BF-20AFDC53D81B}" type="datetimeFigureOut">
              <a:rPr lang="en-US" smtClean="0"/>
              <a:pPr/>
              <a:t>12/6/16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0790A8-D601-5C45-B1AF-BE4E60510369}" type="slidenum">
              <a:rPr lang="en-US" smtClean="0"/>
              <a:pPr/>
              <a:t>‹#›</a:t>
            </a:fld>
            <a:endParaRPr lang="en-US"/>
          </a:p>
        </p:txBody>
      </p:sp>
    </p:spTree>
    <p:extLst>
      <p:ext uri="{BB962C8B-B14F-4D97-AF65-F5344CB8AC3E}">
        <p14:creationId xmlns:p14="http://schemas.microsoft.com/office/powerpoint/2010/main" val="54561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6A2333-8786-A64B-85BF-20AFDC53D81B}" type="datetimeFigureOut">
              <a:rPr lang="en-US" smtClean="0"/>
              <a:pPr/>
              <a:t>12/6/16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0790A8-D601-5C45-B1AF-BE4E60510369}" type="slidenum">
              <a:rPr lang="en-US" smtClean="0"/>
              <a:pPr/>
              <a:t>‹#›</a:t>
            </a:fld>
            <a:endParaRPr lang="en-US"/>
          </a:p>
        </p:txBody>
      </p:sp>
    </p:spTree>
    <p:extLst>
      <p:ext uri="{BB962C8B-B14F-4D97-AF65-F5344CB8AC3E}">
        <p14:creationId xmlns:p14="http://schemas.microsoft.com/office/powerpoint/2010/main" val="46055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A2333-8786-A64B-85BF-20AFDC53D81B}" type="datetimeFigureOut">
              <a:rPr lang="en-US" smtClean="0"/>
              <a:pPr/>
              <a:t>12/6/16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0790A8-D601-5C45-B1AF-BE4E60510369}" type="slidenum">
              <a:rPr lang="en-US" smtClean="0"/>
              <a:pPr/>
              <a:t>‹#›</a:t>
            </a:fld>
            <a:endParaRPr lang="en-US"/>
          </a:p>
        </p:txBody>
      </p:sp>
    </p:spTree>
    <p:extLst>
      <p:ext uri="{BB962C8B-B14F-4D97-AF65-F5344CB8AC3E}">
        <p14:creationId xmlns:p14="http://schemas.microsoft.com/office/powerpoint/2010/main" val="99229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6A2333-8786-A64B-85BF-20AFDC53D81B}" type="datetimeFigureOut">
              <a:rPr lang="en-US" smtClean="0"/>
              <a:pPr/>
              <a:t>12/6/16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790A8-D601-5C45-B1AF-BE4E60510369}" type="slidenum">
              <a:rPr lang="en-US" smtClean="0"/>
              <a:pPr/>
              <a:t>‹#›</a:t>
            </a:fld>
            <a:endParaRPr lang="en-US"/>
          </a:p>
        </p:txBody>
      </p:sp>
    </p:spTree>
    <p:extLst>
      <p:ext uri="{BB962C8B-B14F-4D97-AF65-F5344CB8AC3E}">
        <p14:creationId xmlns:p14="http://schemas.microsoft.com/office/powerpoint/2010/main" val="22471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6A2333-8786-A64B-85BF-20AFDC53D81B}" type="datetimeFigureOut">
              <a:rPr lang="en-US" smtClean="0"/>
              <a:pPr/>
              <a:t>12/6/16</a:t>
            </a:fld>
            <a:endParaRPr lang="en-US"/>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D0790A8-D601-5C45-B1AF-BE4E60510369}" type="slidenum">
              <a:rPr lang="en-US" smtClean="0"/>
              <a:pPr/>
              <a:t>‹#›</a:t>
            </a:fld>
            <a:endParaRPr lang="en-US"/>
          </a:p>
        </p:txBody>
      </p:sp>
    </p:spTree>
    <p:extLst>
      <p:ext uri="{BB962C8B-B14F-4D97-AF65-F5344CB8AC3E}">
        <p14:creationId xmlns:p14="http://schemas.microsoft.com/office/powerpoint/2010/main" val="157919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76A2333-8786-A64B-85BF-20AFDC53D81B}" type="datetimeFigureOut">
              <a:rPr lang="en-US" smtClean="0"/>
              <a:pPr/>
              <a:t>12/6/16</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D0790A8-D601-5C45-B1AF-BE4E60510369}" type="slidenum">
              <a:rPr lang="en-US" smtClean="0"/>
              <a:pPr/>
              <a:t>‹#›</a:t>
            </a:fld>
            <a:endParaRPr lang="en-US"/>
          </a:p>
        </p:txBody>
      </p:sp>
    </p:spTree>
    <p:extLst>
      <p:ext uri="{BB962C8B-B14F-4D97-AF65-F5344CB8AC3E}">
        <p14:creationId xmlns:p14="http://schemas.microsoft.com/office/powerpoint/2010/main" val="1551500455"/>
      </p:ext>
    </p:extLst>
  </p:cSld>
  <p:clrMap bg1="dk1" tx1="lt1" bg2="dk2" tx2="lt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 id="2147484161" r:id="rId12"/>
    <p:sldLayoutId id="2147484162" r:id="rId13"/>
    <p:sldLayoutId id="2147484163" r:id="rId14"/>
    <p:sldLayoutId id="2147484164" r:id="rId15"/>
    <p:sldLayoutId id="2147484165" r:id="rId16"/>
    <p:sldLayoutId id="2147484166" r:id="rId17"/>
    <p:sldLayoutId id="2147484167"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7.png"/><Relationship Id="rId6" Type="http://schemas.openxmlformats.org/officeDocument/2006/relationships/image" Target="../media/image16.tif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tiff"/><Relationship Id="rId7" Type="http://schemas.openxmlformats.org/officeDocument/2006/relationships/image" Target="../media/image27.png"/><Relationship Id="rId8" Type="http://schemas.openxmlformats.org/officeDocument/2006/relationships/image" Target="../media/image28.tiff"/><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7.png"/><Relationship Id="rId1" Type="http://schemas.openxmlformats.org/officeDocument/2006/relationships/slideLayout" Target="../slideLayouts/slideLayout18.xml"/><Relationship Id="rId2"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4.tiff"/><Relationship Id="rId5" Type="http://schemas.openxmlformats.org/officeDocument/2006/relationships/image" Target="../media/image35.tif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pp.cureaccelerator.org/registration" TargetMode="Externa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hyperlink" Target="http://www.cureaccelerator.org/" TargetMode="External"/><Relationship Id="rId4" Type="http://schemas.openxmlformats.org/officeDocument/2006/relationships/hyperlink" Target="mailto:Bruce@cureswithinreach.org" TargetMode="External"/><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hyperlink" Target="http://www.cureswithinreach.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3003" y="1072715"/>
            <a:ext cx="6619244" cy="20082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dirty="0" err="1" smtClean="0">
                <a:solidFill>
                  <a:srgbClr val="FFFF00"/>
                </a:solidFill>
                <a:latin typeface="Helvetica Neue" charset="0"/>
                <a:ea typeface="Helvetica Neue" charset="0"/>
                <a:cs typeface="Helvetica Neue" charset="0"/>
              </a:rPr>
              <a:t>RarePurposing</a:t>
            </a:r>
            <a:endParaRPr lang="en-US" dirty="0" smtClean="0">
              <a:solidFill>
                <a:srgbClr val="FFFF00"/>
              </a:solidFill>
              <a:latin typeface="Helvetica Neue" charset="0"/>
              <a:ea typeface="Helvetica Neue" charset="0"/>
              <a:cs typeface="Helvetica Neue" charset="0"/>
            </a:endParaRPr>
          </a:p>
          <a:p>
            <a:r>
              <a:rPr lang="en-US" dirty="0" smtClean="0">
                <a:latin typeface="Helvetica Neue" charset="0"/>
                <a:ea typeface="Helvetica Neue" charset="0"/>
                <a:cs typeface="Helvetica Neue" charset="0"/>
              </a:rPr>
              <a:t>Past </a:t>
            </a:r>
            <a:r>
              <a:rPr lang="en-US" dirty="0">
                <a:latin typeface="Helvetica Neue" charset="0"/>
                <a:ea typeface="Helvetica Neue" charset="0"/>
                <a:cs typeface="Helvetica Neue" charset="0"/>
              </a:rPr>
              <a:t>Successes and Future Economics</a:t>
            </a:r>
          </a:p>
        </p:txBody>
      </p:sp>
      <p:sp>
        <p:nvSpPr>
          <p:cNvPr id="7" name="Subtitle 2"/>
          <p:cNvSpPr txBox="1">
            <a:spLocks/>
          </p:cNvSpPr>
          <p:nvPr/>
        </p:nvSpPr>
        <p:spPr>
          <a:xfrm>
            <a:off x="866216" y="3682297"/>
            <a:ext cx="7628078" cy="1371842"/>
          </a:xfrm>
          <a:prstGeom prst="rect">
            <a:avLst/>
          </a:prstGeom>
        </p:spPr>
        <p:txBody>
          <a:bodyPr vert="horz" lIns="91440" tIns="45720" rIns="91440" bIns="45720" rtlCol="0">
            <a:normAutofit/>
          </a:bodyPr>
          <a:lstStyle>
            <a:lvl1pPr marL="463550" indent="-463550" algn="l" defTabSz="914400" rtl="0" eaLnBrk="1" latinLnBrk="0" hangingPunct="1">
              <a:spcBef>
                <a:spcPts val="2000"/>
              </a:spcBef>
              <a:buSzPct val="90000"/>
              <a:buFontTx/>
              <a:buBlip>
                <a:blip r:embed="rId3"/>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4"/>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5"/>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3"/>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5"/>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3"/>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4"/>
              </a:buBlip>
              <a:defRPr lang="en-US" sz="1800" kern="1200" dirty="0">
                <a:solidFill>
                  <a:schemeClr val="tx1"/>
                </a:solidFill>
                <a:latin typeface="+mn-lt"/>
                <a:ea typeface="+mn-ea"/>
                <a:cs typeface="+mn-cs"/>
              </a:defRPr>
            </a:lvl9pPr>
          </a:lstStyle>
          <a:p>
            <a:pPr marL="0" indent="0" algn="r">
              <a:buNone/>
            </a:pPr>
            <a:r>
              <a:rPr lang="en-US" dirty="0" smtClean="0">
                <a:latin typeface="Helvetica Neue" charset="0"/>
                <a:ea typeface="Helvetica Neue" charset="0"/>
                <a:cs typeface="Helvetica Neue" charset="0"/>
              </a:rPr>
              <a:t>Dr. Bruce E. Bloom</a:t>
            </a:r>
          </a:p>
          <a:p>
            <a:pPr marL="0" indent="0" algn="r">
              <a:buNone/>
            </a:pPr>
            <a:r>
              <a:rPr lang="en-US" dirty="0" smtClean="0">
                <a:latin typeface="Helvetica Neue" charset="0"/>
                <a:ea typeface="Helvetica Neue" charset="0"/>
                <a:cs typeface="Helvetica Neue" charset="0"/>
              </a:rPr>
              <a:t>President and Chief Science Officer</a:t>
            </a:r>
          </a:p>
        </p:txBody>
      </p:sp>
      <p:pic>
        <p:nvPicPr>
          <p:cNvPr id="3" name="Picture 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543574" y="2076833"/>
            <a:ext cx="1950720" cy="1322832"/>
          </a:xfrm>
          <a:prstGeom prst="rect">
            <a:avLst/>
          </a:prstGeom>
        </p:spPr>
      </p:pic>
      <p:sp>
        <p:nvSpPr>
          <p:cNvPr id="4" name="TextBox 3"/>
          <p:cNvSpPr txBox="1"/>
          <p:nvPr/>
        </p:nvSpPr>
        <p:spPr>
          <a:xfrm>
            <a:off x="133003" y="4921272"/>
            <a:ext cx="8619067" cy="830997"/>
          </a:xfrm>
          <a:prstGeom prst="rect">
            <a:avLst/>
          </a:prstGeom>
          <a:noFill/>
        </p:spPr>
        <p:txBody>
          <a:bodyPr wrap="square" rtlCol="0">
            <a:spAutoFit/>
          </a:bodyPr>
          <a:lstStyle/>
          <a:p>
            <a:pPr algn="ctr"/>
            <a:r>
              <a:rPr lang="en-US" sz="2400" i="1" dirty="0">
                <a:latin typeface="Helvetica Neue" charset="0"/>
                <a:ea typeface="Helvetica Neue" charset="0"/>
                <a:cs typeface="Helvetica Neue" charset="0"/>
              </a:rPr>
              <a:t>APBDRF Scientific Conference</a:t>
            </a:r>
          </a:p>
          <a:p>
            <a:pPr algn="ctr"/>
            <a:r>
              <a:rPr lang="en-US" sz="2400" i="1" dirty="0">
                <a:latin typeface="Helvetica Neue" charset="0"/>
                <a:ea typeface="Helvetica Neue" charset="0"/>
                <a:cs typeface="Helvetica Neue" charset="0"/>
              </a:rPr>
              <a:t>Dec. 6, 2016</a:t>
            </a:r>
          </a:p>
        </p:txBody>
      </p:sp>
    </p:spTree>
    <p:extLst>
      <p:ext uri="{BB962C8B-B14F-4D97-AF65-F5344CB8AC3E}">
        <p14:creationId xmlns:p14="http://schemas.microsoft.com/office/powerpoint/2010/main" val="163876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333" y="592024"/>
            <a:ext cx="7313613" cy="868362"/>
          </a:xfrm>
        </p:spPr>
        <p:txBody>
          <a:bodyPr>
            <a:noAutofit/>
          </a:bodyPr>
          <a:lstStyle/>
          <a:p>
            <a:r>
              <a:rPr lang="en-US" b="1" dirty="0" smtClean="0">
                <a:solidFill>
                  <a:srgbClr val="CC9900"/>
                </a:solidFill>
                <a:latin typeface="Helvetica Neue"/>
                <a:cs typeface="Helvetica Neue"/>
              </a:rPr>
              <a:t>Current initiatives</a:t>
            </a:r>
            <a:r>
              <a:rPr lang="en-US" b="1" dirty="0">
                <a:solidFill>
                  <a:srgbClr val="CC9900"/>
                </a:solidFill>
                <a:latin typeface="Helvetica Neue"/>
                <a:cs typeface="Helvetica Neue"/>
              </a:rPr>
              <a:t/>
            </a:r>
            <a:br>
              <a:rPr lang="en-US" b="1" dirty="0">
                <a:solidFill>
                  <a:srgbClr val="CC9900"/>
                </a:solidFill>
                <a:latin typeface="Helvetica Neue"/>
                <a:cs typeface="Helvetica Neue"/>
              </a:rPr>
            </a:br>
            <a:endParaRPr lang="en-US" b="1" dirty="0">
              <a:solidFill>
                <a:srgbClr val="CC9900"/>
              </a:solidFill>
              <a:latin typeface="Helvetica Neue"/>
              <a:cs typeface="Helvetica Neue"/>
            </a:endParaRP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46716" y="1604357"/>
            <a:ext cx="4114800" cy="2057400"/>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4773" y="3949700"/>
            <a:ext cx="1958685" cy="25654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47462" y="5777961"/>
            <a:ext cx="1129331" cy="765827"/>
          </a:xfrm>
          <a:prstGeom prst="rect">
            <a:avLst/>
          </a:prstGeom>
        </p:spPr>
      </p:pic>
      <p:pic>
        <p:nvPicPr>
          <p:cNvPr id="11" name="Picture 10"/>
          <p:cNvPicPr>
            <a:picLocks noChangeAspect="1"/>
          </p:cNvPicPr>
          <p:nvPr/>
        </p:nvPicPr>
        <p:blipFill>
          <a:blip r:embed="rId6"/>
          <a:stretch>
            <a:fillRect/>
          </a:stretch>
        </p:blipFill>
        <p:spPr>
          <a:xfrm>
            <a:off x="5807139" y="2773180"/>
            <a:ext cx="2769849" cy="2769849"/>
          </a:xfrm>
          <a:prstGeom prst="rect">
            <a:avLst/>
          </a:prstGeom>
        </p:spPr>
      </p:pic>
    </p:spTree>
    <p:extLst>
      <p:ext uri="{BB962C8B-B14F-4D97-AF65-F5344CB8AC3E}">
        <p14:creationId xmlns:p14="http://schemas.microsoft.com/office/powerpoint/2010/main" val="56639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00-projects-v2-highRes.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3448" y="1591238"/>
            <a:ext cx="2914271" cy="1552950"/>
          </a:xfrm>
          <a:prstGeom prst="rect">
            <a:avLst/>
          </a:prstGeom>
          <a:effectLst>
            <a:softEdge rad="88900"/>
          </a:effectLst>
        </p:spPr>
      </p:pic>
      <p:sp>
        <p:nvSpPr>
          <p:cNvPr id="9" name="TextBox 8"/>
          <p:cNvSpPr txBox="1"/>
          <p:nvPr/>
        </p:nvSpPr>
        <p:spPr>
          <a:xfrm>
            <a:off x="4436533" y="1312604"/>
            <a:ext cx="4571999" cy="2169825"/>
          </a:xfrm>
          <a:prstGeom prst="rect">
            <a:avLst/>
          </a:prstGeom>
          <a:noFill/>
        </p:spPr>
        <p:txBody>
          <a:bodyPr wrap="square" rtlCol="0">
            <a:spAutoFit/>
          </a:bodyPr>
          <a:lstStyle/>
          <a:p>
            <a:pPr marL="285750" indent="-285750">
              <a:buFont typeface="Arial" charset="0"/>
              <a:buChar char="•"/>
            </a:pPr>
            <a:endParaRPr lang="en-US" sz="800" b="1" dirty="0" smtClean="0"/>
          </a:p>
          <a:p>
            <a:pPr marL="285750" indent="-285750">
              <a:buFont typeface="Arial" charset="0"/>
              <a:buChar char="•"/>
            </a:pPr>
            <a:r>
              <a:rPr lang="en-US" sz="2400" b="1" dirty="0" smtClean="0"/>
              <a:t>120 projects posted</a:t>
            </a:r>
          </a:p>
          <a:p>
            <a:pPr marL="285750" indent="-285750">
              <a:buFont typeface="Arial" charset="0"/>
              <a:buChar char="•"/>
            </a:pPr>
            <a:endParaRPr lang="en-US" sz="800" b="1" dirty="0" smtClean="0"/>
          </a:p>
          <a:p>
            <a:pPr marL="285750" indent="-285750">
              <a:buFont typeface="Arial" charset="0"/>
              <a:buChar char="•"/>
            </a:pPr>
            <a:r>
              <a:rPr lang="en-US" sz="2400" b="1" dirty="0" smtClean="0"/>
              <a:t>50+ research institutions</a:t>
            </a:r>
          </a:p>
          <a:p>
            <a:pPr marL="285750" indent="-285750">
              <a:buFont typeface="Arial" charset="0"/>
              <a:buChar char="•"/>
            </a:pPr>
            <a:endParaRPr lang="en-US" sz="800" b="1" dirty="0" smtClean="0"/>
          </a:p>
          <a:p>
            <a:pPr marL="285750" indent="-285750">
              <a:buFont typeface="Arial" charset="0"/>
              <a:buChar char="•"/>
            </a:pPr>
            <a:r>
              <a:rPr lang="en-US" sz="2400" b="1" dirty="0" smtClean="0"/>
              <a:t>11 Requests for Proposals</a:t>
            </a:r>
          </a:p>
          <a:p>
            <a:pPr marL="285750" indent="-285750">
              <a:buFont typeface="Arial" charset="0"/>
              <a:buChar char="•"/>
            </a:pPr>
            <a:endParaRPr lang="en-US" sz="800" b="1" dirty="0" smtClean="0"/>
          </a:p>
          <a:p>
            <a:pPr marL="285750" indent="-285750">
              <a:buFont typeface="Arial" charset="0"/>
              <a:buChar char="•"/>
            </a:pPr>
            <a:r>
              <a:rPr lang="en-US" sz="2400" b="1" dirty="0" smtClean="0"/>
              <a:t>&gt;1000 Users</a:t>
            </a:r>
          </a:p>
          <a:p>
            <a:pPr marL="285750" indent="-285750">
              <a:buFont typeface="Arial" charset="0"/>
              <a:buChar char="•"/>
            </a:pPr>
            <a:endParaRPr lang="en-US" sz="700" dirty="0" smtClean="0"/>
          </a:p>
        </p:txBody>
      </p:sp>
      <p:sp>
        <p:nvSpPr>
          <p:cNvPr id="15" name="TextBox 14"/>
          <p:cNvSpPr txBox="1"/>
          <p:nvPr/>
        </p:nvSpPr>
        <p:spPr>
          <a:xfrm>
            <a:off x="1981200" y="361638"/>
            <a:ext cx="7992534" cy="707886"/>
          </a:xfrm>
          <a:prstGeom prst="rect">
            <a:avLst/>
          </a:prstGeom>
          <a:noFill/>
        </p:spPr>
        <p:txBody>
          <a:bodyPr wrap="square" rtlCol="0">
            <a:spAutoFit/>
          </a:bodyPr>
          <a:lstStyle/>
          <a:p>
            <a:pPr algn="ctr"/>
            <a:r>
              <a:rPr lang="en-US" sz="4000" b="1" dirty="0" smtClean="0">
                <a:solidFill>
                  <a:srgbClr val="CC9900"/>
                </a:solidFill>
                <a:latin typeface="Helvetica Neue"/>
                <a:ea typeface="+mj-ea"/>
                <a:cs typeface="Helvetica Neue"/>
              </a:rPr>
              <a:t>CUREACCELERATOR</a:t>
            </a:r>
            <a:endParaRPr lang="en-US" sz="4000" b="1" dirty="0">
              <a:solidFill>
                <a:srgbClr val="CC9900"/>
              </a:solidFill>
              <a:latin typeface="Helvetica Neue"/>
              <a:ea typeface="+mj-ea"/>
              <a:cs typeface="Helvetica Neue"/>
            </a:endParaRPr>
          </a:p>
        </p:txBody>
      </p:sp>
      <p:sp>
        <p:nvSpPr>
          <p:cNvPr id="16" name="Rectangle 15"/>
          <p:cNvSpPr/>
          <p:nvPr/>
        </p:nvSpPr>
        <p:spPr>
          <a:xfrm>
            <a:off x="883448" y="3817972"/>
            <a:ext cx="2914271" cy="2308324"/>
          </a:xfrm>
          <a:prstGeom prst="rect">
            <a:avLst/>
          </a:prstGeom>
        </p:spPr>
        <p:txBody>
          <a:bodyPr wrap="square">
            <a:spAutoFit/>
          </a:bodyPr>
          <a:lstStyle/>
          <a:p>
            <a:r>
              <a:rPr lang="en-US" sz="2400" b="1" dirty="0" smtClean="0"/>
              <a:t>Oncology-45	        </a:t>
            </a:r>
            <a:r>
              <a:rPr lang="en-US" sz="2400" b="1" dirty="0"/>
              <a:t> </a:t>
            </a:r>
            <a:r>
              <a:rPr lang="en-US" sz="2400" b="1" dirty="0">
                <a:solidFill>
                  <a:srgbClr val="FFFF00"/>
                </a:solidFill>
              </a:rPr>
              <a:t>Rare diseases-23 </a:t>
            </a:r>
            <a:r>
              <a:rPr lang="en-US" sz="2400" b="1" dirty="0" smtClean="0"/>
              <a:t>Neuro-20</a:t>
            </a:r>
            <a:endParaRPr lang="en-US" sz="2400" b="1" dirty="0"/>
          </a:p>
          <a:p>
            <a:r>
              <a:rPr lang="en-US" sz="2400" b="1" dirty="0" smtClean="0"/>
              <a:t>Infectious-6 Autoimmune</a:t>
            </a:r>
            <a:r>
              <a:rPr lang="en-US" sz="2400" b="1" dirty="0"/>
              <a:t>-</a:t>
            </a:r>
            <a:r>
              <a:rPr lang="en-US" sz="2400" b="1" dirty="0" smtClean="0"/>
              <a:t>6          Pediatric-5</a:t>
            </a:r>
            <a:endParaRPr lang="en-US" sz="2000" b="1" dirty="0"/>
          </a:p>
        </p:txBody>
      </p:sp>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7462" y="5777961"/>
            <a:ext cx="1129331" cy="765827"/>
          </a:xfrm>
          <a:prstGeom prst="rect">
            <a:avLst/>
          </a:prstGeom>
        </p:spPr>
      </p:pic>
      <p:sp>
        <p:nvSpPr>
          <p:cNvPr id="8" name="Rectangle 7"/>
          <p:cNvSpPr/>
          <p:nvPr/>
        </p:nvSpPr>
        <p:spPr>
          <a:xfrm>
            <a:off x="4199467" y="3817972"/>
            <a:ext cx="3251200" cy="2677656"/>
          </a:xfrm>
          <a:prstGeom prst="rect">
            <a:avLst/>
          </a:prstGeom>
        </p:spPr>
        <p:txBody>
          <a:bodyPr wrap="square">
            <a:spAutoFit/>
          </a:bodyPr>
          <a:lstStyle/>
          <a:p>
            <a:r>
              <a:rPr lang="en-US" sz="2400" b="1" dirty="0"/>
              <a:t>Hematology-4</a:t>
            </a:r>
            <a:endParaRPr lang="en-US" sz="2000" b="1" dirty="0"/>
          </a:p>
          <a:p>
            <a:r>
              <a:rPr lang="en-US" sz="2400" b="1" dirty="0" smtClean="0"/>
              <a:t>Cardiology 4</a:t>
            </a:r>
          </a:p>
          <a:p>
            <a:r>
              <a:rPr lang="en-US" sz="2400" b="1" dirty="0" smtClean="0"/>
              <a:t>Ophthalmology</a:t>
            </a:r>
            <a:r>
              <a:rPr lang="en-US" sz="2400" b="1" dirty="0"/>
              <a:t>-</a:t>
            </a:r>
            <a:r>
              <a:rPr lang="en-US" sz="2400" b="1" dirty="0" smtClean="0"/>
              <a:t>3      Pulmonary-2</a:t>
            </a:r>
            <a:endParaRPr lang="en-US" sz="2400" b="1" dirty="0"/>
          </a:p>
          <a:p>
            <a:r>
              <a:rPr lang="en-US" sz="2400" b="1" dirty="0" smtClean="0"/>
              <a:t>GI</a:t>
            </a:r>
            <a:r>
              <a:rPr lang="en-US" sz="2400" b="1" dirty="0"/>
              <a:t>-</a:t>
            </a:r>
            <a:r>
              <a:rPr lang="en-US" sz="2400" b="1" dirty="0" smtClean="0"/>
              <a:t>1			               Nephrology-1                  		</a:t>
            </a:r>
            <a:endParaRPr lang="en-US" sz="2000" b="1" dirty="0"/>
          </a:p>
        </p:txBody>
      </p:sp>
    </p:spTree>
    <p:extLst>
      <p:ext uri="{BB962C8B-B14F-4D97-AF65-F5344CB8AC3E}">
        <p14:creationId xmlns:p14="http://schemas.microsoft.com/office/powerpoint/2010/main" val="131450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3893" y="688770"/>
            <a:ext cx="8686800" cy="707886"/>
          </a:xfrm>
          <a:prstGeom prst="rect">
            <a:avLst/>
          </a:prstGeom>
          <a:noFill/>
        </p:spPr>
        <p:txBody>
          <a:bodyPr wrap="square" rtlCol="0">
            <a:spAutoFit/>
          </a:bodyPr>
          <a:lstStyle/>
          <a:p>
            <a:pPr algn="ctr"/>
            <a:r>
              <a:rPr lang="en-US" sz="4000" b="1" dirty="0" smtClean="0">
                <a:solidFill>
                  <a:srgbClr val="CC9900"/>
                </a:solidFill>
                <a:latin typeface="Helvetica Neue"/>
                <a:ea typeface="+mj-ea"/>
                <a:cs typeface="Helvetica Neue"/>
              </a:rPr>
              <a:t>CURRENT FUNDED RESEARCH</a:t>
            </a:r>
            <a:endParaRPr lang="en-US" sz="4000" b="1" dirty="0">
              <a:solidFill>
                <a:srgbClr val="CC9900"/>
              </a:solidFill>
              <a:latin typeface="Helvetica Neue"/>
              <a:ea typeface="+mj-ea"/>
              <a:cs typeface="Helvetica Neue"/>
            </a:endParaRPr>
          </a:p>
        </p:txBody>
      </p:sp>
      <p:sp>
        <p:nvSpPr>
          <p:cNvPr id="5" name="TextBox 4"/>
          <p:cNvSpPr txBox="1"/>
          <p:nvPr/>
        </p:nvSpPr>
        <p:spPr>
          <a:xfrm>
            <a:off x="1015169" y="1562876"/>
            <a:ext cx="7502182" cy="3300904"/>
          </a:xfrm>
          <a:prstGeom prst="rect">
            <a:avLst/>
          </a:prstGeom>
          <a:noFill/>
        </p:spPr>
        <p:txBody>
          <a:bodyPr wrap="none" rtlCol="0">
            <a:spAutoFit/>
          </a:bodyPr>
          <a:lstStyle/>
          <a:p>
            <a:pPr algn="ctr"/>
            <a:r>
              <a:rPr lang="en-US" sz="2800" dirty="0" smtClean="0">
                <a:latin typeface="Helvetica Neue" charset="0"/>
                <a:ea typeface="Helvetica Neue" charset="0"/>
                <a:cs typeface="Helvetica Neue" charset="0"/>
              </a:rPr>
              <a:t>14 new projects initiated since August 2015</a:t>
            </a:r>
          </a:p>
          <a:p>
            <a:pPr algn="ctr"/>
            <a:endParaRPr lang="en-US" sz="1050" dirty="0" smtClean="0">
              <a:solidFill>
                <a:srgbClr val="FFFF00"/>
              </a:solidFill>
              <a:latin typeface="Helvetica Neue" charset="0"/>
              <a:ea typeface="Helvetica Neue" charset="0"/>
              <a:cs typeface="Helvetica Neue" charset="0"/>
            </a:endParaRPr>
          </a:p>
          <a:p>
            <a:pPr algn="ctr"/>
            <a:r>
              <a:rPr lang="en-US" sz="2800" dirty="0" smtClean="0">
                <a:solidFill>
                  <a:srgbClr val="FFFF00"/>
                </a:solidFill>
                <a:latin typeface="Helvetica Neue" charset="0"/>
                <a:ea typeface="Helvetica Neue" charset="0"/>
                <a:cs typeface="Helvetica Neue" charset="0"/>
              </a:rPr>
              <a:t>6 in rare diseases </a:t>
            </a:r>
          </a:p>
          <a:p>
            <a:pPr algn="ctr"/>
            <a:r>
              <a:rPr lang="en-US" sz="2400" dirty="0" smtClean="0">
                <a:solidFill>
                  <a:srgbClr val="FFFF00"/>
                </a:solidFill>
                <a:latin typeface="Helvetica Neue" charset="0"/>
                <a:ea typeface="Helvetica Neue" charset="0"/>
                <a:cs typeface="Helvetica Neue" charset="0"/>
              </a:rPr>
              <a:t>MDS, Batten</a:t>
            </a:r>
            <a:r>
              <a:rPr lang="en-US" sz="2400" dirty="0">
                <a:solidFill>
                  <a:srgbClr val="FFFF00"/>
                </a:solidFill>
                <a:latin typeface="Helvetica Neue" charset="0"/>
                <a:ea typeface="Helvetica Neue" charset="0"/>
                <a:cs typeface="Helvetica Neue" charset="0"/>
              </a:rPr>
              <a:t>, </a:t>
            </a:r>
            <a:r>
              <a:rPr lang="en-US" sz="2400" dirty="0" err="1">
                <a:solidFill>
                  <a:srgbClr val="FFFF00"/>
                </a:solidFill>
                <a:latin typeface="Helvetica Neue" charset="0"/>
                <a:ea typeface="Helvetica Neue" charset="0"/>
                <a:cs typeface="Helvetica Neue" charset="0"/>
              </a:rPr>
              <a:t>myotubular</a:t>
            </a:r>
            <a:r>
              <a:rPr lang="en-US" sz="2400" dirty="0">
                <a:solidFill>
                  <a:srgbClr val="FFFF00"/>
                </a:solidFill>
                <a:latin typeface="Helvetica Neue" charset="0"/>
                <a:ea typeface="Helvetica Neue" charset="0"/>
                <a:cs typeface="Helvetica Neue" charset="0"/>
              </a:rPr>
              <a:t> </a:t>
            </a:r>
            <a:r>
              <a:rPr lang="en-US" sz="2400" dirty="0" smtClean="0">
                <a:solidFill>
                  <a:srgbClr val="FFFF00"/>
                </a:solidFill>
                <a:latin typeface="Helvetica Neue" charset="0"/>
                <a:ea typeface="Helvetica Neue" charset="0"/>
                <a:cs typeface="Helvetica Neue" charset="0"/>
              </a:rPr>
              <a:t>myopathy </a:t>
            </a:r>
          </a:p>
          <a:p>
            <a:pPr algn="ctr"/>
            <a:r>
              <a:rPr lang="en-US" sz="2400" dirty="0" smtClean="0">
                <a:solidFill>
                  <a:srgbClr val="FFFF00"/>
                </a:solidFill>
                <a:latin typeface="Helvetica Neue" charset="0"/>
                <a:ea typeface="Helvetica Neue" charset="0"/>
                <a:cs typeface="Helvetica Neue" charset="0"/>
              </a:rPr>
              <a:t>pediatric </a:t>
            </a:r>
            <a:r>
              <a:rPr lang="en-US" sz="2400" dirty="0">
                <a:solidFill>
                  <a:srgbClr val="FFFF00"/>
                </a:solidFill>
                <a:latin typeface="Helvetica Neue" charset="0"/>
                <a:ea typeface="Helvetica Neue" charset="0"/>
                <a:cs typeface="Helvetica Neue" charset="0"/>
              </a:rPr>
              <a:t>b</a:t>
            </a:r>
            <a:r>
              <a:rPr lang="en-US" sz="2400" dirty="0" smtClean="0">
                <a:solidFill>
                  <a:srgbClr val="FFFF00"/>
                </a:solidFill>
                <a:latin typeface="Helvetica Neue" charset="0"/>
                <a:ea typeface="Helvetica Neue" charset="0"/>
                <a:cs typeface="Helvetica Neue" charset="0"/>
              </a:rPr>
              <a:t>rain cancer (2), CYP24A1 </a:t>
            </a:r>
            <a:endParaRPr lang="en-US" sz="2800" dirty="0" smtClean="0">
              <a:solidFill>
                <a:srgbClr val="FFFF00"/>
              </a:solidFill>
              <a:latin typeface="Helvetica Neue" charset="0"/>
              <a:ea typeface="Helvetica Neue" charset="0"/>
              <a:cs typeface="Helvetica Neue" charset="0"/>
            </a:endParaRPr>
          </a:p>
          <a:p>
            <a:pPr algn="ctr"/>
            <a:endParaRPr lang="en-US" sz="1000" dirty="0" smtClean="0">
              <a:latin typeface="Helvetica Neue" charset="0"/>
              <a:ea typeface="Helvetica Neue" charset="0"/>
              <a:cs typeface="Helvetica Neue" charset="0"/>
            </a:endParaRPr>
          </a:p>
          <a:p>
            <a:pPr algn="ctr"/>
            <a:r>
              <a:rPr lang="en-US" sz="2800" dirty="0" smtClean="0">
                <a:latin typeface="Helvetica Neue" charset="0"/>
                <a:ea typeface="Helvetica Neue" charset="0"/>
                <a:cs typeface="Helvetica Neue" charset="0"/>
              </a:rPr>
              <a:t>27 </a:t>
            </a:r>
            <a:r>
              <a:rPr lang="en-US" sz="2800" dirty="0">
                <a:latin typeface="Helvetica Neue" charset="0"/>
                <a:ea typeface="Helvetica Neue" charset="0"/>
                <a:cs typeface="Helvetica Neue" charset="0"/>
              </a:rPr>
              <a:t>total CWR </a:t>
            </a:r>
            <a:r>
              <a:rPr lang="en-US" sz="2800" dirty="0" smtClean="0">
                <a:latin typeface="Helvetica Neue" charset="0"/>
                <a:ea typeface="Helvetica Neue" charset="0"/>
                <a:cs typeface="Helvetica Neue" charset="0"/>
              </a:rPr>
              <a:t>repurposing projects in process</a:t>
            </a:r>
          </a:p>
          <a:p>
            <a:pPr algn="ctr"/>
            <a:endParaRPr lang="en-US" sz="2800" dirty="0" smtClean="0">
              <a:latin typeface="Helvetica Neue" charset="0"/>
              <a:ea typeface="Helvetica Neue" charset="0"/>
              <a:cs typeface="Helvetica Neue" charset="0"/>
            </a:endParaRPr>
          </a:p>
          <a:p>
            <a:pPr algn="ctr"/>
            <a:r>
              <a:rPr lang="en-US" sz="2800" dirty="0" smtClean="0">
                <a:solidFill>
                  <a:srgbClr val="FFFF00"/>
                </a:solidFill>
                <a:latin typeface="Helvetica Neue" charset="0"/>
                <a:ea typeface="Helvetica Neue" charset="0"/>
                <a:cs typeface="Helvetica Neue" charset="0"/>
              </a:rPr>
              <a:t>Global call for </a:t>
            </a:r>
            <a:r>
              <a:rPr lang="en-US" sz="2800" dirty="0" err="1" smtClean="0">
                <a:solidFill>
                  <a:srgbClr val="FFFF00"/>
                </a:solidFill>
                <a:latin typeface="Helvetica Neue" charset="0"/>
                <a:ea typeface="Helvetica Neue" charset="0"/>
                <a:cs typeface="Helvetica Neue" charset="0"/>
              </a:rPr>
              <a:t>RarePurposing</a:t>
            </a:r>
            <a:r>
              <a:rPr lang="en-US" sz="2800" dirty="0" smtClean="0">
                <a:solidFill>
                  <a:srgbClr val="FFFF00"/>
                </a:solidFill>
                <a:latin typeface="Helvetica Neue" charset="0"/>
                <a:ea typeface="Helvetica Neue" charset="0"/>
                <a:cs typeface="Helvetica Neue" charset="0"/>
              </a:rPr>
              <a:t> 2017</a:t>
            </a:r>
          </a:p>
        </p:txBody>
      </p:sp>
      <p:grpSp>
        <p:nvGrpSpPr>
          <p:cNvPr id="10" name="Group 9"/>
          <p:cNvGrpSpPr/>
          <p:nvPr/>
        </p:nvGrpSpPr>
        <p:grpSpPr>
          <a:xfrm>
            <a:off x="2256509" y="4936762"/>
            <a:ext cx="4417641" cy="1607600"/>
            <a:chOff x="1402056" y="3038191"/>
            <a:chExt cx="3678063" cy="1362687"/>
          </a:xfrm>
        </p:grpSpPr>
        <p:pic>
          <p:nvPicPr>
            <p:cNvPr id="11" name="Picture 10" descr="ca_sequence.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02056" y="3187985"/>
              <a:ext cx="1078989" cy="1212893"/>
            </a:xfrm>
            <a:prstGeom prst="rect">
              <a:avLst/>
            </a:prstGeom>
          </p:spPr>
        </p:pic>
        <p:pic>
          <p:nvPicPr>
            <p:cNvPr id="12" name="Picture 11" descr="ca_sequence.png"/>
            <p:cNvPicPr>
              <a:picLocks noChangeAspect="1"/>
            </p:cNvPicPr>
            <p:nvPr/>
          </p:nvPicPr>
          <p:blipFill rotWithShape="1">
            <a:blip r:embed="rId3" cstate="screen">
              <a:extLst>
                <a:ext uri="{28A0092B-C50C-407E-A947-70E740481C1C}">
                  <a14:useLocalDpi xmlns:a14="http://schemas.microsoft.com/office/drawing/2010/main"/>
                </a:ext>
              </a:extLst>
            </a:blip>
            <a:srcRect t="-11613" b="-1"/>
            <a:stretch/>
          </p:blipFill>
          <p:spPr>
            <a:xfrm>
              <a:off x="2574768" y="3038191"/>
              <a:ext cx="1239766" cy="1362687"/>
            </a:xfrm>
            <a:prstGeom prst="rect">
              <a:avLst/>
            </a:prstGeom>
          </p:spPr>
        </p:pic>
        <p:pic>
          <p:nvPicPr>
            <p:cNvPr id="13" name="Picture 12" descr="ca_sequence.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67161" y="3258121"/>
              <a:ext cx="1212958" cy="1142757"/>
            </a:xfrm>
            <a:prstGeom prst="rect">
              <a:avLst/>
            </a:prstGeom>
          </p:spPr>
        </p:pic>
      </p:grpSp>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47462" y="5777961"/>
            <a:ext cx="1129331" cy="765827"/>
          </a:xfrm>
          <a:prstGeom prst="rect">
            <a:avLst/>
          </a:prstGeom>
        </p:spPr>
      </p:pic>
    </p:spTree>
    <p:extLst>
      <p:ext uri="{BB962C8B-B14F-4D97-AF65-F5344CB8AC3E}">
        <p14:creationId xmlns:p14="http://schemas.microsoft.com/office/powerpoint/2010/main" val="169443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8066" y="1858329"/>
            <a:ext cx="7134061" cy="3367589"/>
          </a:xfrm>
        </p:spPr>
        <p:txBody>
          <a:bodyPr lIns="0" tIns="0" rIns="0" bIns="0">
            <a:noAutofit/>
          </a:bodyPr>
          <a:lstStyle/>
          <a:p>
            <a:pPr marL="0" indent="-457200">
              <a:lnSpc>
                <a:spcPts val="4800"/>
              </a:lnSpc>
              <a:spcBef>
                <a:spcPts val="0"/>
              </a:spcBef>
            </a:pPr>
            <a:r>
              <a:rPr lang="en-US" sz="3200" dirty="0">
                <a:latin typeface="Helvetica Neue"/>
                <a:cs typeface="Helvetica Neue"/>
              </a:rPr>
              <a:t>6</a:t>
            </a:r>
            <a:r>
              <a:rPr lang="en-US" sz="3200" dirty="0" smtClean="0">
                <a:latin typeface="Helvetica Neue"/>
                <a:cs typeface="Helvetica Neue"/>
              </a:rPr>
              <a:t>0 repurposing clinical trials</a:t>
            </a:r>
          </a:p>
          <a:p>
            <a:pPr marL="0" indent="-457200">
              <a:lnSpc>
                <a:spcPts val="4800"/>
              </a:lnSpc>
              <a:spcBef>
                <a:spcPts val="0"/>
              </a:spcBef>
            </a:pPr>
            <a:r>
              <a:rPr lang="en-US" sz="3200" dirty="0" smtClean="0">
                <a:latin typeface="Helvetica Neue"/>
                <a:cs typeface="Helvetica Neue"/>
              </a:rPr>
              <a:t>13 repurposed therapies; 8 rare</a:t>
            </a:r>
          </a:p>
          <a:p>
            <a:pPr marL="792163" lvl="2">
              <a:lnSpc>
                <a:spcPts val="4800"/>
              </a:lnSpc>
              <a:spcBef>
                <a:spcPts val="0"/>
              </a:spcBef>
            </a:pPr>
            <a:r>
              <a:rPr lang="en-US" sz="2800" dirty="0" smtClean="0">
                <a:latin typeface="Helvetica Neue"/>
                <a:cs typeface="Helvetica Neue"/>
              </a:rPr>
              <a:t>10 being used off-label</a:t>
            </a:r>
          </a:p>
          <a:p>
            <a:pPr marL="792163" lvl="2">
              <a:lnSpc>
                <a:spcPts val="4800"/>
              </a:lnSpc>
              <a:spcBef>
                <a:spcPts val="0"/>
              </a:spcBef>
            </a:pPr>
            <a:r>
              <a:rPr lang="en-US" sz="2800" dirty="0" smtClean="0">
                <a:latin typeface="Helvetica Neue"/>
                <a:cs typeface="Helvetica Neue"/>
              </a:rPr>
              <a:t>3 on way to commercialization</a:t>
            </a:r>
          </a:p>
          <a:p>
            <a:pPr marL="450850" lvl="1">
              <a:lnSpc>
                <a:spcPts val="4800"/>
              </a:lnSpc>
              <a:spcBef>
                <a:spcPts val="0"/>
              </a:spcBef>
            </a:pPr>
            <a:r>
              <a:rPr lang="en-US" sz="3000" dirty="0" smtClean="0">
                <a:latin typeface="Helvetica Neue"/>
                <a:cs typeface="Helvetica Neue"/>
              </a:rPr>
              <a:t>Average trial cost &lt;$200,000</a:t>
            </a:r>
          </a:p>
          <a:p>
            <a:pPr marL="450850" lvl="1">
              <a:lnSpc>
                <a:spcPts val="4800"/>
              </a:lnSpc>
              <a:spcBef>
                <a:spcPts val="0"/>
              </a:spcBef>
            </a:pPr>
            <a:r>
              <a:rPr lang="en-US" sz="3000" dirty="0" smtClean="0">
                <a:latin typeface="Helvetica Neue"/>
                <a:cs typeface="Helvetica Neue"/>
              </a:rPr>
              <a:t>Average time to patient use &lt;3 years</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7462" y="5777961"/>
            <a:ext cx="1129331" cy="765827"/>
          </a:xfrm>
          <a:prstGeom prst="rect">
            <a:avLst/>
          </a:prstGeom>
        </p:spPr>
      </p:pic>
      <p:sp>
        <p:nvSpPr>
          <p:cNvPr id="8" name="TextBox 7"/>
          <p:cNvSpPr txBox="1"/>
          <p:nvPr/>
        </p:nvSpPr>
        <p:spPr>
          <a:xfrm>
            <a:off x="189993" y="520479"/>
            <a:ext cx="8686800" cy="707886"/>
          </a:xfrm>
          <a:prstGeom prst="rect">
            <a:avLst/>
          </a:prstGeom>
          <a:noFill/>
        </p:spPr>
        <p:txBody>
          <a:bodyPr wrap="square" rtlCol="0">
            <a:spAutoFit/>
          </a:bodyPr>
          <a:lstStyle/>
          <a:p>
            <a:pPr algn="r"/>
            <a:r>
              <a:rPr lang="en-US" sz="4000" b="1" dirty="0" smtClean="0">
                <a:solidFill>
                  <a:srgbClr val="CC9900"/>
                </a:solidFill>
                <a:latin typeface="Helvetica Neue"/>
                <a:ea typeface="+mj-ea"/>
                <a:cs typeface="Helvetica Neue"/>
              </a:rPr>
              <a:t>CWR SUCCESSES</a:t>
            </a:r>
            <a:endParaRPr lang="en-US" sz="4000" b="1" dirty="0">
              <a:solidFill>
                <a:srgbClr val="CC9900"/>
              </a:solidFill>
              <a:latin typeface="Helvetica Neue"/>
              <a:ea typeface="+mj-ea"/>
              <a:cs typeface="Helvetica Neue"/>
            </a:endParaRPr>
          </a:p>
        </p:txBody>
      </p:sp>
    </p:spTree>
    <p:extLst>
      <p:ext uri="{BB962C8B-B14F-4D97-AF65-F5344CB8AC3E}">
        <p14:creationId xmlns:p14="http://schemas.microsoft.com/office/powerpoint/2010/main" val="173660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963" y="1649731"/>
            <a:ext cx="8144830" cy="3367589"/>
          </a:xfrm>
        </p:spPr>
        <p:txBody>
          <a:bodyPr lIns="0" tIns="0" rIns="0" bIns="0">
            <a:noAutofit/>
          </a:bodyPr>
          <a:lstStyle/>
          <a:p>
            <a:pPr marL="0" indent="-457200">
              <a:lnSpc>
                <a:spcPts val="4800"/>
              </a:lnSpc>
              <a:spcBef>
                <a:spcPts val="0"/>
              </a:spcBef>
            </a:pPr>
            <a:r>
              <a:rPr lang="en-US" sz="3200" dirty="0">
                <a:latin typeface="Helvetica Neue"/>
                <a:cs typeface="Helvetica Neue"/>
              </a:rPr>
              <a:t>G</a:t>
            </a:r>
            <a:r>
              <a:rPr lang="en-US" sz="3200" dirty="0" smtClean="0">
                <a:latin typeface="Helvetica Neue"/>
                <a:cs typeface="Helvetica Neue"/>
              </a:rPr>
              <a:t>eneric repurposing success-ALPS </a:t>
            </a:r>
          </a:p>
          <a:p>
            <a:pPr marL="800100" lvl="2" indent="-457200">
              <a:lnSpc>
                <a:spcPts val="4800"/>
              </a:lnSpc>
              <a:spcBef>
                <a:spcPts val="0"/>
              </a:spcBef>
            </a:pPr>
            <a:r>
              <a:rPr lang="en-US" sz="2400" dirty="0" smtClean="0">
                <a:latin typeface="Helvetica Neue"/>
                <a:cs typeface="Helvetica Neue"/>
              </a:rPr>
              <a:t>85% of patients complete remission &gt; 3 years</a:t>
            </a:r>
          </a:p>
          <a:p>
            <a:pPr marL="800100" lvl="2" indent="-457200">
              <a:lnSpc>
                <a:spcPts val="4800"/>
              </a:lnSpc>
              <a:spcBef>
                <a:spcPts val="0"/>
              </a:spcBef>
            </a:pPr>
            <a:r>
              <a:rPr lang="en-US" sz="2400" dirty="0" smtClean="0">
                <a:latin typeface="Helvetica Neue"/>
                <a:cs typeface="Helvetica Neue"/>
              </a:rPr>
              <a:t>$100K savings/patient/year on $300K investment</a:t>
            </a:r>
          </a:p>
          <a:p>
            <a:pPr marL="800100" lvl="2" indent="-457200">
              <a:lnSpc>
                <a:spcPts val="4800"/>
              </a:lnSpc>
              <a:spcBef>
                <a:spcPts val="0"/>
              </a:spcBef>
            </a:pPr>
            <a:r>
              <a:rPr lang="en-US" sz="2400" dirty="0" smtClean="0">
                <a:latin typeface="Helvetica Neue"/>
                <a:cs typeface="Helvetica Neue"/>
              </a:rPr>
              <a:t>Leveraged in 5 additional rare pediatric AI diseases</a:t>
            </a:r>
          </a:p>
          <a:p>
            <a:pPr marL="0" indent="-457200">
              <a:lnSpc>
                <a:spcPts val="4800"/>
              </a:lnSpc>
              <a:spcBef>
                <a:spcPts val="0"/>
              </a:spcBef>
            </a:pPr>
            <a:r>
              <a:rPr lang="en-US" sz="3200" dirty="0">
                <a:latin typeface="Helvetica Neue"/>
                <a:cs typeface="Helvetica Neue"/>
              </a:rPr>
              <a:t>Nutriceutical repurposing </a:t>
            </a:r>
            <a:r>
              <a:rPr lang="en-US" sz="3200" dirty="0" smtClean="0">
                <a:latin typeface="Helvetica Neue"/>
                <a:cs typeface="Helvetica Neue"/>
              </a:rPr>
              <a:t>success-FD</a:t>
            </a:r>
          </a:p>
          <a:p>
            <a:pPr marL="800100" lvl="2" indent="-457200">
              <a:lnSpc>
                <a:spcPts val="4800"/>
              </a:lnSpc>
              <a:spcBef>
                <a:spcPts val="0"/>
              </a:spcBef>
            </a:pPr>
            <a:r>
              <a:rPr lang="en-US" sz="2400" dirty="0" smtClean="0">
                <a:latin typeface="Helvetica Neue"/>
                <a:cs typeface="Helvetica Neue"/>
              </a:rPr>
              <a:t>8 nutriceuticals repurposed to stop deadly disease</a:t>
            </a:r>
          </a:p>
          <a:p>
            <a:pPr marL="800100" lvl="2" indent="-457200">
              <a:lnSpc>
                <a:spcPts val="4800"/>
              </a:lnSpc>
              <a:spcBef>
                <a:spcPts val="0"/>
              </a:spcBef>
            </a:pPr>
            <a:r>
              <a:rPr lang="en-US" sz="2400" dirty="0" smtClean="0">
                <a:latin typeface="Helvetica Neue"/>
                <a:cs typeface="Helvetica Neue"/>
              </a:rPr>
              <a:t>$50K savings/patient/year on $2M investment</a:t>
            </a:r>
            <a:endParaRPr lang="en-US" sz="3200" dirty="0">
              <a:latin typeface="Helvetica Neue"/>
              <a:cs typeface="Helvetica Neue"/>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7462" y="5777961"/>
            <a:ext cx="1129331" cy="765827"/>
          </a:xfrm>
          <a:prstGeom prst="rect">
            <a:avLst/>
          </a:prstGeom>
        </p:spPr>
      </p:pic>
      <p:sp>
        <p:nvSpPr>
          <p:cNvPr id="6" name="TextBox 5"/>
          <p:cNvSpPr txBox="1"/>
          <p:nvPr/>
        </p:nvSpPr>
        <p:spPr>
          <a:xfrm>
            <a:off x="189993" y="510724"/>
            <a:ext cx="8686800" cy="707886"/>
          </a:xfrm>
          <a:prstGeom prst="rect">
            <a:avLst/>
          </a:prstGeom>
          <a:noFill/>
        </p:spPr>
        <p:txBody>
          <a:bodyPr wrap="square" rtlCol="0">
            <a:spAutoFit/>
          </a:bodyPr>
          <a:lstStyle/>
          <a:p>
            <a:pPr algn="r"/>
            <a:r>
              <a:rPr lang="en-US" sz="4000" b="1" dirty="0" smtClean="0">
                <a:solidFill>
                  <a:srgbClr val="CC9900"/>
                </a:solidFill>
                <a:latin typeface="Helvetica Neue"/>
                <a:ea typeface="+mj-ea"/>
                <a:cs typeface="Helvetica Neue"/>
              </a:rPr>
              <a:t>CWR SUCCESSES</a:t>
            </a:r>
            <a:endParaRPr lang="en-US" sz="4000" b="1" dirty="0">
              <a:solidFill>
                <a:srgbClr val="CC9900"/>
              </a:solidFill>
              <a:latin typeface="Helvetica Neue"/>
              <a:ea typeface="+mj-ea"/>
              <a:cs typeface="Helvetica Neue"/>
            </a:endParaRPr>
          </a:p>
        </p:txBody>
      </p:sp>
    </p:spTree>
    <p:extLst>
      <p:ext uri="{BB962C8B-B14F-4D97-AF65-F5344CB8AC3E}">
        <p14:creationId xmlns:p14="http://schemas.microsoft.com/office/powerpoint/2010/main" val="93348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6416" y="1306286"/>
            <a:ext cx="6301046" cy="4487434"/>
          </a:xfrm>
          <a:prstGeom prst="rect">
            <a:avLst/>
          </a:prstGeom>
        </p:spPr>
      </p:pic>
      <p:sp>
        <p:nvSpPr>
          <p:cNvPr id="8" name="Rectangle 7"/>
          <p:cNvSpPr/>
          <p:nvPr/>
        </p:nvSpPr>
        <p:spPr>
          <a:xfrm rot="20816892">
            <a:off x="1341927" y="3863384"/>
            <a:ext cx="2828158" cy="461665"/>
          </a:xfrm>
          <a:prstGeom prst="rect">
            <a:avLst/>
          </a:prstGeom>
          <a:noFill/>
        </p:spPr>
        <p:txBody>
          <a:bodyPr wrap="square" lIns="91440" tIns="45720" rIns="91440" bIns="45720">
            <a:spAutoFit/>
          </a:bodyPr>
          <a:lstStyle/>
          <a:p>
            <a:pPr algn="ctr"/>
            <a:r>
              <a:rPr lang="en-US" sz="2400" b="1" cap="none" spc="0" dirty="0" smtClean="0">
                <a:ln w="12700">
                  <a:solidFill>
                    <a:sysClr val="windowText" lastClr="000000"/>
                  </a:solidFill>
                  <a:prstDash val="solid"/>
                </a:ln>
                <a:solidFill>
                  <a:schemeClr val="bg1"/>
                </a:solidFill>
                <a:effectLst>
                  <a:outerShdw blurRad="41275" dist="20320" dir="1800000" algn="tl" rotWithShape="0">
                    <a:srgbClr val="000000">
                      <a:alpha val="40000"/>
                    </a:srgbClr>
                  </a:outerShdw>
                </a:effectLst>
              </a:rPr>
              <a:t>REPUPROSING</a:t>
            </a:r>
            <a:endParaRPr lang="en-US" sz="2400" b="1" cap="none" spc="0" dirty="0">
              <a:ln w="12700">
                <a:solidFill>
                  <a:sysClr val="windowText" lastClr="000000"/>
                </a:solidFill>
                <a:prstDash val="solid"/>
              </a:ln>
              <a:solidFill>
                <a:schemeClr val="bg1"/>
              </a:solidFill>
              <a:effectLst>
                <a:outerShdw blurRad="41275" dist="20320" dir="1800000" algn="tl" rotWithShape="0">
                  <a:srgbClr val="000000">
                    <a:alpha val="40000"/>
                  </a:srgbClr>
                </a:outerShdw>
              </a:effectLst>
            </a:endParaRPr>
          </a:p>
        </p:txBody>
      </p:sp>
      <p:sp>
        <p:nvSpPr>
          <p:cNvPr id="5" name="Title 1"/>
          <p:cNvSpPr>
            <a:spLocks noGrp="1"/>
          </p:cNvSpPr>
          <p:nvPr>
            <p:ph type="title"/>
          </p:nvPr>
        </p:nvSpPr>
        <p:spPr>
          <a:xfrm>
            <a:off x="325864" y="466530"/>
            <a:ext cx="8510226" cy="839756"/>
          </a:xfrm>
        </p:spPr>
        <p:txBody>
          <a:bodyPr lIns="0" tIns="0" rIns="0" bIns="0" anchor="t" anchorCtr="0">
            <a:noAutofit/>
          </a:bodyPr>
          <a:lstStyle/>
          <a:p>
            <a:r>
              <a:rPr lang="en-US" b="1" dirty="0" smtClean="0">
                <a:solidFill>
                  <a:srgbClr val="CC9900"/>
                </a:solidFill>
                <a:latin typeface="Helvetica Neue"/>
                <a:cs typeface="Helvetica Neue"/>
              </a:rPr>
              <a:t>Eureka Moment</a:t>
            </a:r>
            <a:endParaRPr lang="en-US" b="1" dirty="0">
              <a:solidFill>
                <a:srgbClr val="CC9900"/>
              </a:solidFill>
              <a:latin typeface="Helvetica Neue"/>
              <a:cs typeface="Helvetica Neue"/>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 y="1162403"/>
            <a:ext cx="8517467" cy="47752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6467" y="1067153"/>
            <a:ext cx="8458200" cy="4965700"/>
          </a:xfrm>
          <a:prstGeom prst="rect">
            <a:avLst/>
          </a:prstGeom>
        </p:spPr>
      </p:pic>
    </p:spTree>
    <p:extLst>
      <p:ext uri="{BB962C8B-B14F-4D97-AF65-F5344CB8AC3E}">
        <p14:creationId xmlns:p14="http://schemas.microsoft.com/office/powerpoint/2010/main" val="35597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450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2000"/>
                                        <p:tgtEl>
                                          <p:spTgt spid="6"/>
                                        </p:tgtEl>
                                      </p:cBhvr>
                                    </p:animEffect>
                                  </p:childTnLst>
                                </p:cTn>
                              </p:par>
                            </p:childTnLst>
                          </p:cTn>
                        </p:par>
                        <p:par>
                          <p:cTn id="8" fill="hold">
                            <p:stCondLst>
                              <p:cond delay="6500"/>
                            </p:stCondLst>
                            <p:childTnLst>
                              <p:par>
                                <p:cTn id="9" presetID="3" presetClass="entr" presetSubtype="10" fill="hold" nodeType="afterEffect">
                                  <p:stCondLst>
                                    <p:cond delay="300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3000"/>
                                        <p:tgtEl>
                                          <p:spTgt spid="3"/>
                                        </p:tgtEl>
                                      </p:cBhvr>
                                    </p:animEffect>
                                  </p:childTnLst>
                                </p:cTn>
                              </p:par>
                            </p:childTnLst>
                          </p:cTn>
                        </p:par>
                        <p:par>
                          <p:cTn id="12" fill="hold">
                            <p:stCondLst>
                              <p:cond delay="12500"/>
                            </p:stCondLst>
                            <p:childTnLst>
                              <p:par>
                                <p:cTn id="13" presetID="3" presetClass="entr" presetSubtype="10" fill="hold" nodeType="afterEffect">
                                  <p:stCondLst>
                                    <p:cond delay="500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445" y="484676"/>
            <a:ext cx="9144000" cy="839756"/>
          </a:xfrm>
        </p:spPr>
        <p:txBody>
          <a:bodyPr lIns="0" tIns="0" rIns="0" bIns="0" anchor="t" anchorCtr="0">
            <a:noAutofit/>
          </a:bodyPr>
          <a:lstStyle/>
          <a:p>
            <a:r>
              <a:rPr lang="en-US" sz="3600" b="1" dirty="0">
                <a:solidFill>
                  <a:srgbClr val="CC9900"/>
                </a:solidFill>
                <a:latin typeface="Helvetica Neue"/>
                <a:cs typeface="Helvetica Neue"/>
              </a:rPr>
              <a:t>The </a:t>
            </a:r>
            <a:r>
              <a:rPr lang="en-US" sz="3600" b="1">
                <a:solidFill>
                  <a:srgbClr val="CC9900"/>
                </a:solidFill>
                <a:latin typeface="Helvetica Neue"/>
                <a:cs typeface="Helvetica Neue"/>
              </a:rPr>
              <a:t>British </a:t>
            </a:r>
            <a:r>
              <a:rPr lang="en-US" sz="3600" b="1" smtClean="0">
                <a:solidFill>
                  <a:srgbClr val="CC9900"/>
                </a:solidFill>
                <a:latin typeface="Helvetica Neue"/>
                <a:cs typeface="Helvetica Neue"/>
              </a:rPr>
              <a:t>SIB Initiative</a:t>
            </a:r>
            <a:endParaRPr lang="en-US" sz="3600" b="1" dirty="0">
              <a:solidFill>
                <a:srgbClr val="CC9900"/>
              </a:solidFill>
              <a:latin typeface="Helvetica Neue"/>
              <a:cs typeface="Helvetica Neue"/>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7462" y="5777961"/>
            <a:ext cx="1129331" cy="765827"/>
          </a:xfrm>
          <a:prstGeom prst="rect">
            <a:avLst/>
          </a:prstGeom>
        </p:spPr>
      </p:pic>
      <p:pic>
        <p:nvPicPr>
          <p:cNvPr id="13" name="Picture 12" descr="Findacure-Logo-L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1668" y="1840094"/>
            <a:ext cx="3127609" cy="860093"/>
          </a:xfrm>
          <a:prstGeom prst="rect">
            <a:avLst/>
          </a:prstGeom>
        </p:spPr>
      </p:pic>
      <p:pic>
        <p:nvPicPr>
          <p:cNvPr id="14" name="Picture 13" descr="NumbersforGood_Logo_RGB_onwhit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1668" y="4332007"/>
            <a:ext cx="2982879" cy="1443464"/>
          </a:xfrm>
          <a:prstGeom prst="rect">
            <a:avLst/>
          </a:prstGeom>
        </p:spPr>
      </p:pic>
      <p:pic>
        <p:nvPicPr>
          <p:cNvPr id="15" name="Picture 14" descr="220px-NHS-Logo.svg.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94857" y="3194796"/>
            <a:ext cx="2000265" cy="800098"/>
          </a:xfrm>
          <a:prstGeom prst="rect">
            <a:avLst/>
          </a:prstGeom>
        </p:spPr>
      </p:pic>
      <p:pic>
        <p:nvPicPr>
          <p:cNvPr id="16" name="Picture 15"/>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32555" y="3089352"/>
            <a:ext cx="2284753" cy="905542"/>
          </a:xfrm>
          <a:prstGeom prst="rect">
            <a:avLst/>
          </a:prstGeom>
        </p:spPr>
      </p:pic>
      <p:pic>
        <p:nvPicPr>
          <p:cNvPr id="17" name="Picture 16" descr="Oliver-Wyman-Logo-WWH_4_2015.png"/>
          <p:cNvPicPr>
            <a:picLocks noChangeAspect="1"/>
          </p:cNvPicPr>
          <p:nvPr/>
        </p:nvPicPr>
        <p:blipFill>
          <a:blip r:embed="rId7" cstate="screen">
            <a:clrChange>
              <a:clrFrom>
                <a:srgbClr val="FFFFFF"/>
              </a:clrFrom>
              <a:clrTo>
                <a:srgbClr val="FFFFFF">
                  <a:alpha val="0"/>
                </a:srgbClr>
              </a:clrTo>
            </a:clrChange>
            <a:alphaModFix/>
            <a:extLst>
              <a:ext uri="{28A0092B-C50C-407E-A947-70E740481C1C}">
                <a14:useLocalDpi xmlns:a14="http://schemas.microsoft.com/office/drawing/2010/main"/>
              </a:ext>
            </a:extLst>
          </a:blip>
          <a:stretch>
            <a:fillRect/>
          </a:stretch>
        </p:blipFill>
        <p:spPr>
          <a:xfrm>
            <a:off x="4930646" y="2054734"/>
            <a:ext cx="3128689" cy="666598"/>
          </a:xfrm>
          <a:prstGeom prst="rect">
            <a:avLst/>
          </a:prstGeom>
        </p:spPr>
      </p:pic>
      <p:pic>
        <p:nvPicPr>
          <p:cNvPr id="4" name="Picture 3"/>
          <p:cNvPicPr>
            <a:picLocks noChangeAspect="1"/>
          </p:cNvPicPr>
          <p:nvPr/>
        </p:nvPicPr>
        <p:blipFill>
          <a:blip r:embed="rId8"/>
          <a:stretch>
            <a:fillRect/>
          </a:stretch>
        </p:blipFill>
        <p:spPr>
          <a:xfrm>
            <a:off x="5401951" y="4567162"/>
            <a:ext cx="2695673" cy="889572"/>
          </a:xfrm>
          <a:prstGeom prst="rect">
            <a:avLst/>
          </a:prstGeom>
        </p:spPr>
      </p:pic>
    </p:spTree>
    <p:extLst>
      <p:ext uri="{BB962C8B-B14F-4D97-AF65-F5344CB8AC3E}">
        <p14:creationId xmlns:p14="http://schemas.microsoft.com/office/powerpoint/2010/main" val="22239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5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4329" y="3367024"/>
            <a:ext cx="1854000" cy="548640"/>
          </a:xfrm>
          <a:prstGeom prst="rect">
            <a:avLst/>
          </a:prstGeom>
          <a:solidFill>
            <a:srgbClr val="29B1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564A17"/>
                </a:solidFill>
              </a:rPr>
              <a:t>NHS England</a:t>
            </a:r>
            <a:endParaRPr lang="en-GB" sz="1400" dirty="0">
              <a:solidFill>
                <a:srgbClr val="564A17"/>
              </a:solidFill>
            </a:endParaRPr>
          </a:p>
        </p:txBody>
      </p:sp>
      <p:sp>
        <p:nvSpPr>
          <p:cNvPr id="5" name="Rectangle 4"/>
          <p:cNvSpPr/>
          <p:nvPr/>
        </p:nvSpPr>
        <p:spPr>
          <a:xfrm>
            <a:off x="698052" y="1635760"/>
            <a:ext cx="1854000" cy="548640"/>
          </a:xfrm>
          <a:prstGeom prst="rect">
            <a:avLst/>
          </a:prstGeom>
          <a:solidFill>
            <a:srgbClr val="29B1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564A17"/>
                </a:solidFill>
              </a:rPr>
              <a:t>Investor(s)</a:t>
            </a:r>
            <a:endParaRPr lang="en-GB" sz="1400" dirty="0">
              <a:solidFill>
                <a:srgbClr val="564A17"/>
              </a:solidFill>
            </a:endParaRPr>
          </a:p>
        </p:txBody>
      </p:sp>
      <p:sp>
        <p:nvSpPr>
          <p:cNvPr id="6" name="Rectangle 5"/>
          <p:cNvSpPr/>
          <p:nvPr/>
        </p:nvSpPr>
        <p:spPr>
          <a:xfrm>
            <a:off x="698052" y="3367024"/>
            <a:ext cx="1854000" cy="548640"/>
          </a:xfrm>
          <a:prstGeom prst="rect">
            <a:avLst/>
          </a:prstGeom>
          <a:solidFill>
            <a:srgbClr val="29B1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564A17"/>
                </a:solidFill>
              </a:rPr>
              <a:t>SIB Partnership vehicle</a:t>
            </a:r>
            <a:endParaRPr lang="en-GB" sz="1400" dirty="0">
              <a:solidFill>
                <a:srgbClr val="564A17"/>
              </a:solidFill>
            </a:endParaRPr>
          </a:p>
        </p:txBody>
      </p:sp>
      <p:sp>
        <p:nvSpPr>
          <p:cNvPr id="7" name="Rectangle 6"/>
          <p:cNvSpPr/>
          <p:nvPr/>
        </p:nvSpPr>
        <p:spPr>
          <a:xfrm>
            <a:off x="698052" y="5222938"/>
            <a:ext cx="1854000" cy="548640"/>
          </a:xfrm>
          <a:prstGeom prst="rect">
            <a:avLst/>
          </a:prstGeom>
          <a:solidFill>
            <a:srgbClr val="29B1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564A17"/>
                </a:solidFill>
              </a:rPr>
              <a:t>Findacure</a:t>
            </a:r>
            <a:endParaRPr lang="en-GB" sz="1400" dirty="0">
              <a:solidFill>
                <a:srgbClr val="564A17"/>
              </a:solidFill>
            </a:endParaRPr>
          </a:p>
        </p:txBody>
      </p:sp>
      <p:cxnSp>
        <p:nvCxnSpPr>
          <p:cNvPr id="9" name="Straight Arrow Connector 8"/>
          <p:cNvCxnSpPr/>
          <p:nvPr/>
        </p:nvCxnSpPr>
        <p:spPr>
          <a:xfrm>
            <a:off x="2544888" y="3641344"/>
            <a:ext cx="1129992" cy="0"/>
          </a:xfrm>
          <a:prstGeom prst="straightConnector1">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448820" y="3655011"/>
            <a:ext cx="1253445" cy="246221"/>
          </a:xfrm>
          <a:prstGeom prst="rect">
            <a:avLst/>
          </a:prstGeom>
          <a:noFill/>
        </p:spPr>
        <p:txBody>
          <a:bodyPr wrap="square" rtlCol="0">
            <a:spAutoFit/>
          </a:bodyPr>
          <a:lstStyle/>
          <a:p>
            <a:pPr algn="ctr"/>
            <a:r>
              <a:rPr lang="en-GB" sz="1000" dirty="0" smtClean="0">
                <a:solidFill>
                  <a:srgbClr val="564A17"/>
                </a:solidFill>
              </a:rPr>
              <a:t>Payment By Result</a:t>
            </a:r>
            <a:endParaRPr lang="en-GB" sz="1000" dirty="0">
              <a:solidFill>
                <a:srgbClr val="564A17"/>
              </a:solidFill>
            </a:endParaRPr>
          </a:p>
        </p:txBody>
      </p:sp>
      <p:sp>
        <p:nvSpPr>
          <p:cNvPr id="11" name="TextBox 10"/>
          <p:cNvSpPr txBox="1"/>
          <p:nvPr/>
        </p:nvSpPr>
        <p:spPr>
          <a:xfrm>
            <a:off x="6530773" y="2882579"/>
            <a:ext cx="1735403" cy="553998"/>
          </a:xfrm>
          <a:prstGeom prst="rect">
            <a:avLst/>
          </a:prstGeom>
          <a:noFill/>
        </p:spPr>
        <p:txBody>
          <a:bodyPr wrap="square" rtlCol="0">
            <a:spAutoFit/>
          </a:bodyPr>
          <a:lstStyle/>
          <a:p>
            <a:r>
              <a:rPr lang="en-GB" sz="1000" dirty="0" smtClean="0">
                <a:solidFill>
                  <a:srgbClr val="564A17"/>
                </a:solidFill>
              </a:rPr>
              <a:t>100% ownership via equity injection (or equity-debt capital mix)</a:t>
            </a:r>
            <a:endParaRPr lang="en-GB" sz="1000" dirty="0">
              <a:solidFill>
                <a:srgbClr val="564A17"/>
              </a:solidFill>
            </a:endParaRPr>
          </a:p>
        </p:txBody>
      </p:sp>
      <p:cxnSp>
        <p:nvCxnSpPr>
          <p:cNvPr id="12" name="Straight Arrow Connector 11"/>
          <p:cNvCxnSpPr/>
          <p:nvPr/>
        </p:nvCxnSpPr>
        <p:spPr>
          <a:xfrm>
            <a:off x="1409152" y="2184400"/>
            <a:ext cx="0" cy="1182624"/>
          </a:xfrm>
          <a:prstGeom prst="straightConnector1">
            <a:avLst/>
          </a:prstGeom>
          <a:ln>
            <a:solidFill>
              <a:schemeClr val="tx1"/>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870777" y="3915664"/>
            <a:ext cx="0" cy="1307274"/>
          </a:xfrm>
          <a:prstGeom prst="straightConnector1">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575820" y="5497258"/>
            <a:ext cx="1018280" cy="0"/>
          </a:xfrm>
          <a:prstGeom prst="straightConnector1">
            <a:avLst/>
          </a:prstGeom>
          <a:ln>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212594" y="5576506"/>
            <a:ext cx="1505030" cy="246221"/>
          </a:xfrm>
          <a:prstGeom prst="rect">
            <a:avLst/>
          </a:prstGeom>
          <a:noFill/>
        </p:spPr>
        <p:txBody>
          <a:bodyPr wrap="square" rtlCol="0">
            <a:spAutoFit/>
          </a:bodyPr>
          <a:lstStyle/>
          <a:p>
            <a:pPr algn="ctr"/>
            <a:r>
              <a:rPr lang="en-GB" sz="1000" dirty="0" smtClean="0">
                <a:solidFill>
                  <a:srgbClr val="564A17"/>
                </a:solidFill>
              </a:rPr>
              <a:t>Intervention</a:t>
            </a:r>
            <a:endParaRPr lang="en-GB" sz="1000" dirty="0">
              <a:solidFill>
                <a:srgbClr val="564A17"/>
              </a:solidFill>
            </a:endParaRPr>
          </a:p>
        </p:txBody>
      </p:sp>
      <p:cxnSp>
        <p:nvCxnSpPr>
          <p:cNvPr id="23" name="Straight Arrow Connector 22"/>
          <p:cNvCxnSpPr/>
          <p:nvPr/>
        </p:nvCxnSpPr>
        <p:spPr>
          <a:xfrm>
            <a:off x="6453358" y="1852770"/>
            <a:ext cx="374162" cy="0"/>
          </a:xfrm>
          <a:prstGeom prst="straightConnector1">
            <a:avLst/>
          </a:prstGeom>
          <a:ln>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816165" y="1707738"/>
            <a:ext cx="1253445" cy="246221"/>
          </a:xfrm>
          <a:prstGeom prst="rect">
            <a:avLst/>
          </a:prstGeom>
          <a:noFill/>
        </p:spPr>
        <p:txBody>
          <a:bodyPr wrap="square" rtlCol="0">
            <a:spAutoFit/>
          </a:bodyPr>
          <a:lstStyle/>
          <a:p>
            <a:r>
              <a:rPr lang="en-GB" sz="1000" dirty="0" smtClean="0">
                <a:solidFill>
                  <a:srgbClr val="564A17"/>
                </a:solidFill>
              </a:rPr>
              <a:t>Service</a:t>
            </a:r>
            <a:endParaRPr lang="en-GB" sz="1000" dirty="0">
              <a:solidFill>
                <a:srgbClr val="564A17"/>
              </a:solidFill>
            </a:endParaRPr>
          </a:p>
        </p:txBody>
      </p:sp>
      <p:sp>
        <p:nvSpPr>
          <p:cNvPr id="25" name="TextBox 24"/>
          <p:cNvSpPr txBox="1"/>
          <p:nvPr/>
        </p:nvSpPr>
        <p:spPr>
          <a:xfrm>
            <a:off x="6816165" y="1890459"/>
            <a:ext cx="1870635" cy="246221"/>
          </a:xfrm>
          <a:prstGeom prst="rect">
            <a:avLst/>
          </a:prstGeom>
          <a:noFill/>
        </p:spPr>
        <p:txBody>
          <a:bodyPr wrap="square" rtlCol="0">
            <a:spAutoFit/>
          </a:bodyPr>
          <a:lstStyle/>
          <a:p>
            <a:r>
              <a:rPr lang="en-GB" sz="1000" dirty="0" smtClean="0">
                <a:solidFill>
                  <a:srgbClr val="564A17"/>
                </a:solidFill>
              </a:rPr>
              <a:t>Contractual relationship</a:t>
            </a:r>
            <a:endParaRPr lang="en-GB" sz="1000" dirty="0">
              <a:solidFill>
                <a:srgbClr val="564A17"/>
              </a:solidFill>
            </a:endParaRPr>
          </a:p>
        </p:txBody>
      </p:sp>
      <p:cxnSp>
        <p:nvCxnSpPr>
          <p:cNvPr id="26" name="Straight Arrow Connector 25"/>
          <p:cNvCxnSpPr/>
          <p:nvPr/>
        </p:nvCxnSpPr>
        <p:spPr>
          <a:xfrm flipH="1">
            <a:off x="6435070" y="2026952"/>
            <a:ext cx="396000" cy="0"/>
          </a:xfrm>
          <a:prstGeom prst="straightConnector1">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2537320" y="3480032"/>
            <a:ext cx="1066209" cy="0"/>
          </a:xfrm>
          <a:prstGeom prst="straightConnector1">
            <a:avLst/>
          </a:prstGeom>
          <a:ln>
            <a:solidFill>
              <a:schemeClr val="tx1"/>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1409152" y="3915664"/>
            <a:ext cx="0" cy="1307274"/>
          </a:xfrm>
          <a:prstGeom prst="straightConnector1">
            <a:avLst/>
          </a:prstGeom>
          <a:ln>
            <a:solidFill>
              <a:schemeClr val="tx1"/>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6459454" y="2212434"/>
            <a:ext cx="374162" cy="0"/>
          </a:xfrm>
          <a:prstGeom prst="straightConnector1">
            <a:avLst/>
          </a:prstGeom>
          <a:ln>
            <a:solidFill>
              <a:schemeClr val="tx1"/>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816165" y="2076450"/>
            <a:ext cx="1253445" cy="246221"/>
          </a:xfrm>
          <a:prstGeom prst="rect">
            <a:avLst/>
          </a:prstGeom>
          <a:noFill/>
        </p:spPr>
        <p:txBody>
          <a:bodyPr wrap="square" rtlCol="0">
            <a:spAutoFit/>
          </a:bodyPr>
          <a:lstStyle/>
          <a:p>
            <a:r>
              <a:rPr lang="en-GB" sz="1000" dirty="0" smtClean="0">
                <a:solidFill>
                  <a:srgbClr val="564A17"/>
                </a:solidFill>
              </a:rPr>
              <a:t>Flow of Funds</a:t>
            </a:r>
            <a:endParaRPr lang="en-GB" sz="1000" dirty="0">
              <a:solidFill>
                <a:srgbClr val="564A17"/>
              </a:solidFill>
            </a:endParaRPr>
          </a:p>
        </p:txBody>
      </p:sp>
      <p:cxnSp>
        <p:nvCxnSpPr>
          <p:cNvPr id="32" name="Straight Arrow Connector 31"/>
          <p:cNvCxnSpPr/>
          <p:nvPr/>
        </p:nvCxnSpPr>
        <p:spPr>
          <a:xfrm flipV="1">
            <a:off x="1870777" y="2165827"/>
            <a:ext cx="0" cy="1213592"/>
          </a:xfrm>
          <a:prstGeom prst="straightConnector1">
            <a:avLst/>
          </a:prstGeom>
          <a:ln>
            <a:solidFill>
              <a:schemeClr val="tx1"/>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37" idx="0"/>
            <a:endCxn id="4" idx="2"/>
          </p:cNvCxnSpPr>
          <p:nvPr/>
        </p:nvCxnSpPr>
        <p:spPr>
          <a:xfrm flipV="1">
            <a:off x="4571024" y="3915664"/>
            <a:ext cx="10305" cy="916713"/>
          </a:xfrm>
          <a:prstGeom prst="straightConnector1">
            <a:avLst/>
          </a:prstGeom>
          <a:ln>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4597803" y="4161651"/>
            <a:ext cx="827677" cy="400110"/>
          </a:xfrm>
          <a:prstGeom prst="rect">
            <a:avLst/>
          </a:prstGeom>
          <a:noFill/>
        </p:spPr>
        <p:txBody>
          <a:bodyPr wrap="square" rtlCol="0">
            <a:spAutoFit/>
          </a:bodyPr>
          <a:lstStyle/>
          <a:p>
            <a:pPr algn="ctr"/>
            <a:r>
              <a:rPr lang="en-GB" sz="1000" dirty="0" smtClean="0">
                <a:solidFill>
                  <a:srgbClr val="564A17"/>
                </a:solidFill>
              </a:rPr>
              <a:t>Positive Outcomes</a:t>
            </a:r>
            <a:endParaRPr lang="en-GB" sz="1000" dirty="0">
              <a:solidFill>
                <a:srgbClr val="564A17"/>
              </a:solidFill>
            </a:endParaRPr>
          </a:p>
        </p:txBody>
      </p:sp>
      <p:pic>
        <p:nvPicPr>
          <p:cNvPr id="37" name="Picture 36" descr="AA023118.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00369" y="4832377"/>
            <a:ext cx="741310" cy="837859"/>
          </a:xfrm>
          <a:prstGeom prst="rect">
            <a:avLst/>
          </a:prstGeom>
        </p:spPr>
      </p:pic>
      <p:sp>
        <p:nvSpPr>
          <p:cNvPr id="38" name="Oval 37"/>
          <p:cNvSpPr/>
          <p:nvPr/>
        </p:nvSpPr>
        <p:spPr>
          <a:xfrm>
            <a:off x="1019380" y="2617234"/>
            <a:ext cx="288000" cy="287246"/>
          </a:xfrm>
          <a:prstGeom prst="ellipse">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lIns="36000" tIns="18000" rIns="36000" bIns="18000" rtlCol="0" anchor="ctr"/>
          <a:lstStyle/>
          <a:p>
            <a:pPr algn="ctr"/>
            <a:r>
              <a:rPr lang="en-US" dirty="0" smtClean="0">
                <a:solidFill>
                  <a:srgbClr val="564A17"/>
                </a:solidFill>
              </a:rPr>
              <a:t>1</a:t>
            </a:r>
            <a:endParaRPr lang="en-US" dirty="0">
              <a:solidFill>
                <a:srgbClr val="564A17"/>
              </a:solidFill>
            </a:endParaRPr>
          </a:p>
        </p:txBody>
      </p:sp>
      <p:sp>
        <p:nvSpPr>
          <p:cNvPr id="39" name="Oval 38"/>
          <p:cNvSpPr/>
          <p:nvPr/>
        </p:nvSpPr>
        <p:spPr>
          <a:xfrm>
            <a:off x="1019380" y="4341193"/>
            <a:ext cx="288000" cy="287246"/>
          </a:xfrm>
          <a:prstGeom prst="ellipse">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lIns="36000" tIns="18000" rIns="36000" bIns="18000" rtlCol="0" anchor="ctr"/>
          <a:lstStyle/>
          <a:p>
            <a:pPr algn="ctr"/>
            <a:r>
              <a:rPr lang="en-US" dirty="0">
                <a:solidFill>
                  <a:srgbClr val="564A17"/>
                </a:solidFill>
              </a:rPr>
              <a:t>2</a:t>
            </a:r>
          </a:p>
        </p:txBody>
      </p:sp>
      <p:sp>
        <p:nvSpPr>
          <p:cNvPr id="40" name="Oval 39"/>
          <p:cNvSpPr/>
          <p:nvPr/>
        </p:nvSpPr>
        <p:spPr>
          <a:xfrm>
            <a:off x="2931542" y="4935692"/>
            <a:ext cx="288000" cy="287246"/>
          </a:xfrm>
          <a:prstGeom prst="ellipse">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lIns="36000" tIns="18000" rIns="36000" bIns="18000" rtlCol="0" anchor="ctr"/>
          <a:lstStyle/>
          <a:p>
            <a:pPr algn="ctr"/>
            <a:r>
              <a:rPr lang="en-US" dirty="0" smtClean="0">
                <a:solidFill>
                  <a:srgbClr val="564A17"/>
                </a:solidFill>
              </a:rPr>
              <a:t>3</a:t>
            </a:r>
            <a:endParaRPr lang="en-US" dirty="0">
              <a:solidFill>
                <a:srgbClr val="564A17"/>
              </a:solidFill>
            </a:endParaRPr>
          </a:p>
        </p:txBody>
      </p:sp>
      <p:sp>
        <p:nvSpPr>
          <p:cNvPr id="41" name="Oval 40"/>
          <p:cNvSpPr/>
          <p:nvPr/>
        </p:nvSpPr>
        <p:spPr>
          <a:xfrm>
            <a:off x="6293575" y="3015955"/>
            <a:ext cx="288000" cy="287246"/>
          </a:xfrm>
          <a:prstGeom prst="ellipse">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lIns="36000" tIns="18000" rIns="36000" bIns="18000" rtlCol="0" anchor="ctr"/>
          <a:lstStyle/>
          <a:p>
            <a:pPr algn="ctr"/>
            <a:r>
              <a:rPr lang="en-US" dirty="0" smtClean="0">
                <a:solidFill>
                  <a:srgbClr val="564A17"/>
                </a:solidFill>
              </a:rPr>
              <a:t>1</a:t>
            </a:r>
            <a:endParaRPr lang="en-US" dirty="0">
              <a:solidFill>
                <a:srgbClr val="564A17"/>
              </a:solidFill>
            </a:endParaRPr>
          </a:p>
        </p:txBody>
      </p:sp>
      <p:sp>
        <p:nvSpPr>
          <p:cNvPr id="42" name="Oval 41"/>
          <p:cNvSpPr/>
          <p:nvPr/>
        </p:nvSpPr>
        <p:spPr>
          <a:xfrm>
            <a:off x="6293575" y="3554744"/>
            <a:ext cx="288000" cy="287246"/>
          </a:xfrm>
          <a:prstGeom prst="ellipse">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lIns="36000" tIns="18000" rIns="36000" bIns="18000" rtlCol="0" anchor="ctr"/>
          <a:lstStyle/>
          <a:p>
            <a:pPr algn="ctr"/>
            <a:r>
              <a:rPr lang="en-US" dirty="0">
                <a:solidFill>
                  <a:srgbClr val="564A17"/>
                </a:solidFill>
              </a:rPr>
              <a:t>2</a:t>
            </a:r>
          </a:p>
        </p:txBody>
      </p:sp>
      <p:sp>
        <p:nvSpPr>
          <p:cNvPr id="43" name="TextBox 42"/>
          <p:cNvSpPr txBox="1"/>
          <p:nvPr/>
        </p:nvSpPr>
        <p:spPr>
          <a:xfrm>
            <a:off x="6530773" y="3498312"/>
            <a:ext cx="1735403" cy="400110"/>
          </a:xfrm>
          <a:prstGeom prst="rect">
            <a:avLst/>
          </a:prstGeom>
          <a:noFill/>
        </p:spPr>
        <p:txBody>
          <a:bodyPr wrap="square" rtlCol="0">
            <a:spAutoFit/>
          </a:bodyPr>
          <a:lstStyle/>
          <a:p>
            <a:r>
              <a:rPr lang="en-GB" sz="1000" dirty="0" smtClean="0">
                <a:solidFill>
                  <a:srgbClr val="564A17"/>
                </a:solidFill>
              </a:rPr>
              <a:t>Capital passed to service provider</a:t>
            </a:r>
            <a:endParaRPr lang="en-GB" sz="1000" dirty="0">
              <a:solidFill>
                <a:srgbClr val="564A17"/>
              </a:solidFill>
            </a:endParaRPr>
          </a:p>
        </p:txBody>
      </p:sp>
      <p:sp>
        <p:nvSpPr>
          <p:cNvPr id="48" name="Oval 47"/>
          <p:cNvSpPr/>
          <p:nvPr/>
        </p:nvSpPr>
        <p:spPr>
          <a:xfrm>
            <a:off x="6293575" y="4472827"/>
            <a:ext cx="288000" cy="287246"/>
          </a:xfrm>
          <a:prstGeom prst="ellipse">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lIns="36000" tIns="18000" rIns="36000" bIns="18000" rtlCol="0" anchor="ctr"/>
          <a:lstStyle/>
          <a:p>
            <a:pPr algn="ctr"/>
            <a:r>
              <a:rPr lang="en-US" dirty="0" smtClean="0">
                <a:solidFill>
                  <a:srgbClr val="564A17"/>
                </a:solidFill>
              </a:rPr>
              <a:t>4</a:t>
            </a:r>
            <a:endParaRPr lang="en-US" dirty="0">
              <a:solidFill>
                <a:srgbClr val="564A17"/>
              </a:solidFill>
            </a:endParaRPr>
          </a:p>
        </p:txBody>
      </p:sp>
      <p:sp>
        <p:nvSpPr>
          <p:cNvPr id="49" name="TextBox 48"/>
          <p:cNvSpPr txBox="1"/>
          <p:nvPr/>
        </p:nvSpPr>
        <p:spPr>
          <a:xfrm>
            <a:off x="6530774" y="4366340"/>
            <a:ext cx="1735403" cy="400110"/>
          </a:xfrm>
          <a:prstGeom prst="rect">
            <a:avLst/>
          </a:prstGeom>
          <a:noFill/>
        </p:spPr>
        <p:txBody>
          <a:bodyPr wrap="square" rtlCol="0">
            <a:spAutoFit/>
          </a:bodyPr>
          <a:lstStyle/>
          <a:p>
            <a:r>
              <a:rPr lang="en-GB" sz="1000" dirty="0" smtClean="0">
                <a:solidFill>
                  <a:srgbClr val="564A17"/>
                </a:solidFill>
              </a:rPr>
              <a:t>Outcomes payments made (only if outcomes generated)</a:t>
            </a:r>
            <a:endParaRPr lang="en-GB" sz="1000" dirty="0">
              <a:solidFill>
                <a:srgbClr val="564A17"/>
              </a:solidFill>
            </a:endParaRPr>
          </a:p>
        </p:txBody>
      </p:sp>
      <p:sp>
        <p:nvSpPr>
          <p:cNvPr id="50" name="Oval 49"/>
          <p:cNvSpPr/>
          <p:nvPr/>
        </p:nvSpPr>
        <p:spPr>
          <a:xfrm>
            <a:off x="6293575" y="4941646"/>
            <a:ext cx="288000" cy="287246"/>
          </a:xfrm>
          <a:prstGeom prst="ellipse">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lIns="36000" tIns="18000" rIns="36000" bIns="18000" rtlCol="0" anchor="ctr"/>
          <a:lstStyle/>
          <a:p>
            <a:pPr algn="ctr"/>
            <a:r>
              <a:rPr lang="en-US" dirty="0" smtClean="0">
                <a:solidFill>
                  <a:srgbClr val="564A17"/>
                </a:solidFill>
              </a:rPr>
              <a:t>5</a:t>
            </a:r>
            <a:endParaRPr lang="en-US" dirty="0">
              <a:solidFill>
                <a:srgbClr val="564A17"/>
              </a:solidFill>
            </a:endParaRPr>
          </a:p>
        </p:txBody>
      </p:sp>
      <p:sp>
        <p:nvSpPr>
          <p:cNvPr id="51" name="TextBox 50"/>
          <p:cNvSpPr txBox="1"/>
          <p:nvPr/>
        </p:nvSpPr>
        <p:spPr>
          <a:xfrm>
            <a:off x="6566552" y="4885275"/>
            <a:ext cx="1735403" cy="400110"/>
          </a:xfrm>
          <a:prstGeom prst="rect">
            <a:avLst/>
          </a:prstGeom>
          <a:noFill/>
        </p:spPr>
        <p:txBody>
          <a:bodyPr wrap="square" rtlCol="0">
            <a:spAutoFit/>
          </a:bodyPr>
          <a:lstStyle/>
          <a:p>
            <a:pPr algn="ctr"/>
            <a:r>
              <a:rPr lang="en-GB" sz="1000" dirty="0">
                <a:solidFill>
                  <a:srgbClr val="564A17"/>
                </a:solidFill>
              </a:rPr>
              <a:t>Equity return (and interest and capital loan repayment)</a:t>
            </a:r>
          </a:p>
        </p:txBody>
      </p:sp>
      <p:sp>
        <p:nvSpPr>
          <p:cNvPr id="52" name="Oval 51"/>
          <p:cNvSpPr/>
          <p:nvPr/>
        </p:nvSpPr>
        <p:spPr>
          <a:xfrm>
            <a:off x="2931542" y="3013498"/>
            <a:ext cx="288000" cy="287246"/>
          </a:xfrm>
          <a:prstGeom prst="ellipse">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lIns="36000" tIns="18000" rIns="36000" bIns="18000" rtlCol="0" anchor="ctr"/>
          <a:lstStyle/>
          <a:p>
            <a:pPr algn="ctr"/>
            <a:r>
              <a:rPr lang="en-US" dirty="0">
                <a:solidFill>
                  <a:srgbClr val="564A17"/>
                </a:solidFill>
              </a:rPr>
              <a:t>4</a:t>
            </a:r>
          </a:p>
        </p:txBody>
      </p:sp>
      <p:pic>
        <p:nvPicPr>
          <p:cNvPr id="16" name="Picture 15" descr="200387650-00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05129" y="4634816"/>
            <a:ext cx="448305" cy="1206499"/>
          </a:xfrm>
          <a:prstGeom prst="rect">
            <a:avLst/>
          </a:prstGeom>
        </p:spPr>
      </p:pic>
      <p:sp>
        <p:nvSpPr>
          <p:cNvPr id="44" name="Slide Number Placeholder 3"/>
          <p:cNvSpPr txBox="1">
            <a:spLocks/>
          </p:cNvSpPr>
          <p:nvPr/>
        </p:nvSpPr>
        <p:spPr>
          <a:xfrm>
            <a:off x="8626475" y="6281738"/>
            <a:ext cx="517525" cy="360362"/>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smtClean="0">
                <a:solidFill>
                  <a:srgbClr val="564A17"/>
                </a:solidFill>
              </a:rPr>
              <a:t>8</a:t>
            </a:r>
            <a:endParaRPr lang="en-US" dirty="0">
              <a:solidFill>
                <a:srgbClr val="564A17"/>
              </a:solidFill>
            </a:endParaRPr>
          </a:p>
        </p:txBody>
      </p:sp>
      <p:sp>
        <p:nvSpPr>
          <p:cNvPr id="53" name="Oval 52"/>
          <p:cNvSpPr/>
          <p:nvPr/>
        </p:nvSpPr>
        <p:spPr>
          <a:xfrm>
            <a:off x="6293576" y="4012244"/>
            <a:ext cx="288000" cy="287246"/>
          </a:xfrm>
          <a:prstGeom prst="ellipse">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lIns="36000" tIns="18000" rIns="36000" bIns="18000" rtlCol="0" anchor="ctr"/>
          <a:lstStyle/>
          <a:p>
            <a:pPr algn="ctr"/>
            <a:r>
              <a:rPr lang="en-US" dirty="0" smtClean="0">
                <a:solidFill>
                  <a:srgbClr val="564A17"/>
                </a:solidFill>
              </a:rPr>
              <a:t>3</a:t>
            </a:r>
            <a:endParaRPr lang="en-US" dirty="0">
              <a:solidFill>
                <a:srgbClr val="564A17"/>
              </a:solidFill>
            </a:endParaRPr>
          </a:p>
        </p:txBody>
      </p:sp>
      <p:sp>
        <p:nvSpPr>
          <p:cNvPr id="54" name="TextBox 53"/>
          <p:cNvSpPr txBox="1"/>
          <p:nvPr/>
        </p:nvSpPr>
        <p:spPr>
          <a:xfrm>
            <a:off x="6530774" y="4019312"/>
            <a:ext cx="1735403" cy="246221"/>
          </a:xfrm>
          <a:prstGeom prst="rect">
            <a:avLst/>
          </a:prstGeom>
          <a:noFill/>
        </p:spPr>
        <p:txBody>
          <a:bodyPr wrap="square" rtlCol="0">
            <a:spAutoFit/>
          </a:bodyPr>
          <a:lstStyle/>
          <a:p>
            <a:r>
              <a:rPr lang="en-GB" sz="1000" dirty="0" smtClean="0">
                <a:solidFill>
                  <a:srgbClr val="564A17"/>
                </a:solidFill>
              </a:rPr>
              <a:t>Delivery of intervention</a:t>
            </a:r>
            <a:endParaRPr lang="en-GB" sz="1000" dirty="0">
              <a:solidFill>
                <a:srgbClr val="564A17"/>
              </a:solidFill>
            </a:endParaRPr>
          </a:p>
        </p:txBody>
      </p:sp>
      <p:sp>
        <p:nvSpPr>
          <p:cNvPr id="55" name="Oval 54"/>
          <p:cNvSpPr/>
          <p:nvPr/>
        </p:nvSpPr>
        <p:spPr>
          <a:xfrm>
            <a:off x="2068594" y="2618332"/>
            <a:ext cx="288000" cy="287246"/>
          </a:xfrm>
          <a:prstGeom prst="ellipse">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lIns="36000" tIns="18000" rIns="36000" bIns="18000" rtlCol="0" anchor="ctr"/>
          <a:lstStyle/>
          <a:p>
            <a:pPr algn="ctr"/>
            <a:r>
              <a:rPr lang="en-US" dirty="0" smtClean="0">
                <a:solidFill>
                  <a:srgbClr val="564A17"/>
                </a:solidFill>
              </a:rPr>
              <a:t>5</a:t>
            </a:r>
            <a:endParaRPr lang="en-US" dirty="0">
              <a:solidFill>
                <a:srgbClr val="564A17"/>
              </a:solidFill>
            </a:endParaRPr>
          </a:p>
        </p:txBody>
      </p:sp>
      <p:sp>
        <p:nvSpPr>
          <p:cNvPr id="46" name="Title 1"/>
          <p:cNvSpPr txBox="1">
            <a:spLocks/>
          </p:cNvSpPr>
          <p:nvPr/>
        </p:nvSpPr>
        <p:spPr>
          <a:xfrm>
            <a:off x="366567" y="385461"/>
            <a:ext cx="8510226" cy="839756"/>
          </a:xfrm>
          <a:prstGeom prst="rect">
            <a:avLst/>
          </a:prstGeom>
        </p:spPr>
        <p:txBody>
          <a:bodyPr lIns="0" tIns="0" rIns="0" bIns="0" anchor="t" anchorCtr="0">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r"/>
            <a:r>
              <a:rPr lang="en-US" sz="4000" b="1" dirty="0" smtClean="0">
                <a:solidFill>
                  <a:srgbClr val="CC9900"/>
                </a:solidFill>
                <a:latin typeface="Helvetica Neue"/>
                <a:cs typeface="Helvetica Neue"/>
              </a:rPr>
              <a:t>SOCIAL IMPACT BOND</a:t>
            </a:r>
            <a:endParaRPr lang="en-US" sz="4000" b="1" dirty="0">
              <a:solidFill>
                <a:srgbClr val="CC9900"/>
              </a:solidFill>
              <a:latin typeface="Helvetica Neue"/>
              <a:cs typeface="Helvetica Neue"/>
            </a:endParaRPr>
          </a:p>
        </p:txBody>
      </p:sp>
      <p:cxnSp>
        <p:nvCxnSpPr>
          <p:cNvPr id="56" name="Straight Arrow Connector 55"/>
          <p:cNvCxnSpPr/>
          <p:nvPr/>
        </p:nvCxnSpPr>
        <p:spPr>
          <a:xfrm>
            <a:off x="929021" y="2172758"/>
            <a:ext cx="0" cy="1206661"/>
          </a:xfrm>
          <a:prstGeom prst="straightConnector1">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58" name="Picture 5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47462" y="5777961"/>
            <a:ext cx="1129331" cy="765827"/>
          </a:xfrm>
          <a:prstGeom prst="rect">
            <a:avLst/>
          </a:prstGeom>
        </p:spPr>
      </p:pic>
    </p:spTree>
    <p:extLst>
      <p:ext uri="{BB962C8B-B14F-4D97-AF65-F5344CB8AC3E}">
        <p14:creationId xmlns:p14="http://schemas.microsoft.com/office/powerpoint/2010/main" val="169551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25864" y="466530"/>
            <a:ext cx="8510226" cy="839756"/>
          </a:xfrm>
        </p:spPr>
        <p:txBody>
          <a:bodyPr lIns="0" tIns="0" rIns="0" bIns="0" anchor="t" anchorCtr="0">
            <a:noAutofit/>
          </a:bodyPr>
          <a:lstStyle/>
          <a:p>
            <a:r>
              <a:rPr lang="en-US" b="1" dirty="0" smtClean="0">
                <a:solidFill>
                  <a:srgbClr val="CC9900"/>
                </a:solidFill>
                <a:latin typeface="Helvetica Neue"/>
                <a:cs typeface="Helvetica Neue"/>
              </a:rPr>
              <a:t>Social Impact Bond Potential</a:t>
            </a:r>
            <a:endParaRPr lang="en-US" b="1" dirty="0">
              <a:solidFill>
                <a:srgbClr val="CC9900"/>
              </a:solidFill>
              <a:latin typeface="Helvetica Neue"/>
              <a:cs typeface="Helvetica Neue"/>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7462" y="5777961"/>
            <a:ext cx="1129331" cy="765827"/>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31" y="1682021"/>
            <a:ext cx="8929283" cy="3624497"/>
          </a:xfrm>
          <a:prstGeom prst="rect">
            <a:avLst/>
          </a:prstGeom>
        </p:spPr>
      </p:pic>
    </p:spTree>
    <p:extLst>
      <p:ext uri="{BB962C8B-B14F-4D97-AF65-F5344CB8AC3E}">
        <p14:creationId xmlns:p14="http://schemas.microsoft.com/office/powerpoint/2010/main" val="195522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84" y="528149"/>
            <a:ext cx="8124143" cy="839756"/>
          </a:xfrm>
        </p:spPr>
        <p:txBody>
          <a:bodyPr lIns="0" tIns="0" rIns="0" bIns="0" anchor="t" anchorCtr="0">
            <a:noAutofit/>
          </a:bodyPr>
          <a:lstStyle/>
          <a:p>
            <a:r>
              <a:rPr lang="en-US" b="1" dirty="0" smtClean="0">
                <a:solidFill>
                  <a:srgbClr val="CC9900"/>
                </a:solidFill>
                <a:latin typeface="Helvetica Neue"/>
                <a:cs typeface="Helvetica Neue"/>
              </a:rPr>
              <a:t>Economic Engines</a:t>
            </a:r>
            <a:endParaRPr lang="en-US" b="1" dirty="0">
              <a:solidFill>
                <a:srgbClr val="CC9900"/>
              </a:solidFill>
              <a:latin typeface="Helvetica Neue"/>
              <a:cs typeface="Helvetica Neue"/>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7462" y="5777961"/>
            <a:ext cx="1129331" cy="765827"/>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9546" y="2144183"/>
            <a:ext cx="3205735" cy="2925233"/>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98320" y="2144183"/>
            <a:ext cx="3151687" cy="2857500"/>
          </a:xfrm>
          <a:prstGeom prst="rect">
            <a:avLst/>
          </a:prstGeom>
        </p:spPr>
      </p:pic>
    </p:spTree>
    <p:extLst>
      <p:ext uri="{BB962C8B-B14F-4D97-AF65-F5344CB8AC3E}">
        <p14:creationId xmlns:p14="http://schemas.microsoft.com/office/powerpoint/2010/main" val="111135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864" y="466530"/>
            <a:ext cx="8124143" cy="839756"/>
          </a:xfrm>
        </p:spPr>
        <p:txBody>
          <a:bodyPr lIns="0" tIns="0" rIns="0" bIns="0" anchor="t" anchorCtr="0">
            <a:noAutofit/>
          </a:bodyPr>
          <a:lstStyle/>
          <a:p>
            <a:r>
              <a:rPr lang="en-US" b="1" dirty="0" smtClean="0">
                <a:solidFill>
                  <a:srgbClr val="CC9900"/>
                </a:solidFill>
                <a:latin typeface="Helvetica Neue"/>
                <a:cs typeface="Helvetica Neue"/>
              </a:rPr>
              <a:t>The Problem  </a:t>
            </a:r>
            <a:endParaRPr lang="en-US" b="1" dirty="0">
              <a:solidFill>
                <a:srgbClr val="CC9900"/>
              </a:solidFill>
              <a:latin typeface="Helvetica Neue"/>
              <a:cs typeface="Helvetica Neue"/>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7462" y="5777961"/>
            <a:ext cx="1129331" cy="765827"/>
          </a:xfrm>
          <a:prstGeom prst="rect">
            <a:avLst/>
          </a:prstGeom>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78923" y="1713323"/>
            <a:ext cx="5516022" cy="3657600"/>
          </a:xfrm>
          <a:prstGeom prst="rect">
            <a:avLst/>
          </a:prstGeom>
        </p:spPr>
      </p:pic>
    </p:spTree>
    <p:extLst>
      <p:ext uri="{BB962C8B-B14F-4D97-AF65-F5344CB8AC3E}">
        <p14:creationId xmlns:p14="http://schemas.microsoft.com/office/powerpoint/2010/main" val="88720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35995"/>
            <a:ext cx="7962393" cy="868362"/>
          </a:xfrm>
        </p:spPr>
        <p:txBody>
          <a:bodyPr>
            <a:noAutofit/>
          </a:bodyPr>
          <a:lstStyle/>
          <a:p>
            <a:r>
              <a:rPr lang="en-US" b="1" dirty="0">
                <a:solidFill>
                  <a:srgbClr val="CC9900"/>
                </a:solidFill>
                <a:latin typeface="Helvetica Neue"/>
                <a:cs typeface="Helvetica Neue"/>
              </a:rPr>
              <a:t>Future </a:t>
            </a:r>
            <a:r>
              <a:rPr lang="en-US" b="1" dirty="0" smtClean="0">
                <a:solidFill>
                  <a:srgbClr val="CC9900"/>
                </a:solidFill>
                <a:latin typeface="Helvetica Neue"/>
                <a:cs typeface="Helvetica Neue"/>
              </a:rPr>
              <a:t>$ INCENTIVES</a:t>
            </a:r>
            <a:endParaRPr lang="en-US" b="1" dirty="0">
              <a:solidFill>
                <a:srgbClr val="CC9900"/>
              </a:solidFill>
              <a:latin typeface="Helvetica Neue"/>
              <a:cs typeface="Helvetica Neue"/>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7462" y="5777961"/>
            <a:ext cx="1129331" cy="765827"/>
          </a:xfrm>
          <a:prstGeom prst="rect">
            <a:avLst/>
          </a:prstGeom>
        </p:spPr>
      </p:pic>
      <p:pic>
        <p:nvPicPr>
          <p:cNvPr id="3" name="Picture 2"/>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60487" y="2521047"/>
            <a:ext cx="2760133" cy="2760133"/>
          </a:xfrm>
          <a:prstGeom prst="rect">
            <a:avLst/>
          </a:prstGeom>
        </p:spPr>
      </p:pic>
      <p:pic>
        <p:nvPicPr>
          <p:cNvPr id="5" name="Picture 4"/>
          <p:cNvPicPr>
            <a:picLocks noChangeAspect="1"/>
          </p:cNvPicPr>
          <p:nvPr/>
        </p:nvPicPr>
        <p:blipFill>
          <a:blip r:embed="rId5"/>
          <a:stretch>
            <a:fillRect/>
          </a:stretch>
        </p:blipFill>
        <p:spPr>
          <a:xfrm>
            <a:off x="4502127" y="2789459"/>
            <a:ext cx="3810000" cy="1803400"/>
          </a:xfrm>
          <a:prstGeom prst="rect">
            <a:avLst/>
          </a:prstGeom>
        </p:spPr>
      </p:pic>
    </p:spTree>
    <p:extLst>
      <p:ext uri="{BB962C8B-B14F-4D97-AF65-F5344CB8AC3E}">
        <p14:creationId xmlns:p14="http://schemas.microsoft.com/office/powerpoint/2010/main" val="178307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57848" y="1539590"/>
            <a:ext cx="8638552" cy="2769989"/>
          </a:xfrm>
          <a:prstGeom prst="rect">
            <a:avLst/>
          </a:prstGeom>
          <a:noFill/>
        </p:spPr>
        <p:txBody>
          <a:bodyPr wrap="square" rtlCol="0">
            <a:spAutoFit/>
          </a:bodyPr>
          <a:lstStyle/>
          <a:p>
            <a:pPr marL="457200" indent="-457200">
              <a:buFont typeface="+mj-lt"/>
              <a:buAutoNum type="arabicPeriod"/>
            </a:pPr>
            <a:r>
              <a:rPr lang="en-US" sz="3200" dirty="0" smtClean="0">
                <a:latin typeface="Helvetica Neue"/>
                <a:cs typeface="Helvetica Neue"/>
              </a:rPr>
              <a:t>Partner </a:t>
            </a:r>
            <a:r>
              <a:rPr lang="en-US" sz="3200" dirty="0">
                <a:latin typeface="Helvetica Neue"/>
                <a:cs typeface="Helvetica Neue"/>
              </a:rPr>
              <a:t>with us </a:t>
            </a:r>
            <a:r>
              <a:rPr lang="en-US" sz="3200" dirty="0" smtClean="0">
                <a:latin typeface="Helvetica Neue"/>
                <a:cs typeface="Helvetica Neue"/>
              </a:rPr>
              <a:t>on </a:t>
            </a:r>
            <a:r>
              <a:rPr lang="en-US" sz="3200" dirty="0">
                <a:latin typeface="Helvetica Neue"/>
                <a:cs typeface="Helvetica Neue"/>
              </a:rPr>
              <a:t>CureAccelerator </a:t>
            </a:r>
            <a:r>
              <a:rPr lang="en-US" sz="3200" dirty="0">
                <a:latin typeface="Helvetica Neue"/>
                <a:cs typeface="Helvetica Neue"/>
                <a:hlinkClick r:id="rId2"/>
              </a:rPr>
              <a:t>https://</a:t>
            </a:r>
            <a:r>
              <a:rPr lang="en-US" sz="3200" dirty="0" smtClean="0">
                <a:latin typeface="Helvetica Neue"/>
                <a:cs typeface="Helvetica Neue"/>
                <a:hlinkClick r:id="rId2"/>
              </a:rPr>
              <a:t>app.cureaccelerator.org/registration</a:t>
            </a:r>
            <a:r>
              <a:rPr lang="en-US" sz="3200" dirty="0" smtClean="0">
                <a:latin typeface="Helvetica Neue"/>
                <a:cs typeface="Helvetica Neue"/>
              </a:rPr>
              <a:t>  </a:t>
            </a:r>
            <a:endParaRPr lang="en-US" sz="3200" dirty="0">
              <a:latin typeface="Helvetica Neue"/>
              <a:cs typeface="Helvetica Neue"/>
            </a:endParaRPr>
          </a:p>
          <a:p>
            <a:pPr marL="457200" indent="-457200">
              <a:buFont typeface="+mj-lt"/>
              <a:buAutoNum type="arabicPeriod"/>
            </a:pPr>
            <a:r>
              <a:rPr lang="en-US" sz="3200" dirty="0" smtClean="0">
                <a:latin typeface="Helvetica Neue"/>
                <a:cs typeface="Helvetica Neue"/>
              </a:rPr>
              <a:t>Share repurposing or off-label successes</a:t>
            </a:r>
            <a:endParaRPr lang="en-US" sz="3200" dirty="0">
              <a:latin typeface="Helvetica Neue"/>
              <a:cs typeface="Helvetica Neue"/>
            </a:endParaRPr>
          </a:p>
          <a:p>
            <a:pPr marL="457200" indent="-457200">
              <a:buFont typeface="+mj-lt"/>
              <a:buAutoNum type="arabicPeriod"/>
            </a:pPr>
            <a:r>
              <a:rPr lang="en-US" sz="3200" dirty="0">
                <a:latin typeface="Helvetica Neue"/>
                <a:cs typeface="Helvetica Neue"/>
              </a:rPr>
              <a:t>Connect us to </a:t>
            </a:r>
            <a:r>
              <a:rPr lang="en-US" sz="3200" dirty="0" smtClean="0">
                <a:latin typeface="Helvetica Neue"/>
                <a:cs typeface="Helvetica Neue"/>
              </a:rPr>
              <a:t>others</a:t>
            </a:r>
          </a:p>
          <a:p>
            <a:pPr marL="457200" indent="-457200">
              <a:buFont typeface="+mj-lt"/>
              <a:buAutoNum type="arabicPeriod"/>
            </a:pPr>
            <a:r>
              <a:rPr lang="en-US" sz="3200" dirty="0" smtClean="0">
                <a:latin typeface="Helvetica Neue"/>
                <a:cs typeface="Helvetica Neue"/>
              </a:rPr>
              <a:t>Join </a:t>
            </a:r>
            <a:r>
              <a:rPr lang="en-US" sz="3200" dirty="0">
                <a:latin typeface="Helvetica Neue"/>
                <a:cs typeface="Helvetica Neue"/>
              </a:rPr>
              <a:t>our NIH </a:t>
            </a:r>
            <a:r>
              <a:rPr lang="en-US" sz="3200" dirty="0" smtClean="0">
                <a:latin typeface="Helvetica Neue"/>
                <a:cs typeface="Helvetica Neue"/>
              </a:rPr>
              <a:t>Workshop organizing </a:t>
            </a:r>
            <a:r>
              <a:rPr lang="en-US" sz="3200" dirty="0">
                <a:latin typeface="Helvetica Neue"/>
                <a:cs typeface="Helvetica Neue"/>
              </a:rPr>
              <a:t>team</a:t>
            </a:r>
            <a:endParaRPr lang="en-US" sz="1400" dirty="0" smtClean="0"/>
          </a:p>
          <a:p>
            <a:endParaRPr lang="en-US" sz="1400" b="1" dirty="0" smtClean="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7462" y="5777961"/>
            <a:ext cx="1129331" cy="765827"/>
          </a:xfrm>
          <a:prstGeom prst="rect">
            <a:avLst/>
          </a:prstGeom>
        </p:spPr>
      </p:pic>
      <p:sp>
        <p:nvSpPr>
          <p:cNvPr id="8" name="Title 1"/>
          <p:cNvSpPr txBox="1">
            <a:spLocks/>
          </p:cNvSpPr>
          <p:nvPr/>
        </p:nvSpPr>
        <p:spPr>
          <a:xfrm>
            <a:off x="0" y="534264"/>
            <a:ext cx="8510226" cy="839756"/>
          </a:xfrm>
          <a:prstGeom prst="rect">
            <a:avLst/>
          </a:prstGeom>
        </p:spPr>
        <p:txBody>
          <a:bodyPr vert="horz" lIns="0" tIns="0" rIns="0" bIns="0" rtlCol="0" anchor="t" anchorCtr="0">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r"/>
            <a:r>
              <a:rPr lang="en-US" sz="4400" b="1" smtClean="0">
                <a:solidFill>
                  <a:srgbClr val="CC9900"/>
                </a:solidFill>
                <a:latin typeface="Helvetica Neue"/>
                <a:cs typeface="Helvetica Neue"/>
              </a:rPr>
              <a:t>JOIN US</a:t>
            </a:r>
            <a:endParaRPr lang="en-US" sz="4400" b="1" dirty="0">
              <a:solidFill>
                <a:srgbClr val="CC9900"/>
              </a:solidFill>
              <a:latin typeface="Helvetica Neue"/>
              <a:cs typeface="Helvetica Neue"/>
            </a:endParaRPr>
          </a:p>
        </p:txBody>
      </p:sp>
    </p:spTree>
    <p:extLst>
      <p:ext uri="{BB962C8B-B14F-4D97-AF65-F5344CB8AC3E}">
        <p14:creationId xmlns:p14="http://schemas.microsoft.com/office/powerpoint/2010/main" val="31792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800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2000"/>
                                        <p:tgtEl>
                                          <p:spTgt spid="6">
                                            <p:txEl>
                                              <p:pRg st="1" end="1"/>
                                            </p:txEl>
                                          </p:spTgt>
                                        </p:tgtEl>
                                      </p:cBhvr>
                                    </p:animEffect>
                                  </p:childTnLst>
                                </p:cTn>
                              </p:par>
                            </p:childTnLst>
                          </p:cTn>
                        </p:par>
                        <p:par>
                          <p:cTn id="8" fill="hold">
                            <p:stCondLst>
                              <p:cond delay="10000"/>
                            </p:stCondLst>
                            <p:childTnLst>
                              <p:par>
                                <p:cTn id="9" presetID="9" presetClass="entr" presetSubtype="0" fill="hold" nodeType="afterEffect">
                                  <p:stCondLst>
                                    <p:cond delay="600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dissolve">
                                      <p:cBhvr>
                                        <p:cTn id="11" dur="2000"/>
                                        <p:tgtEl>
                                          <p:spTgt spid="6">
                                            <p:txEl>
                                              <p:pRg st="2" end="2"/>
                                            </p:txEl>
                                          </p:spTgt>
                                        </p:tgtEl>
                                      </p:cBhvr>
                                    </p:animEffect>
                                  </p:childTnLst>
                                </p:cTn>
                              </p:par>
                            </p:childTnLst>
                          </p:cTn>
                        </p:par>
                        <p:par>
                          <p:cTn id="12" fill="hold">
                            <p:stCondLst>
                              <p:cond delay="18000"/>
                            </p:stCondLst>
                            <p:childTnLst>
                              <p:par>
                                <p:cTn id="13" presetID="9" presetClass="entr" presetSubtype="0" fill="hold" nodeType="afterEffect">
                                  <p:stCondLst>
                                    <p:cond delay="300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dissolve">
                                      <p:cBhvr>
                                        <p:cTn id="15"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09862" y="1134718"/>
            <a:ext cx="8785464" cy="5199184"/>
          </a:xfrm>
        </p:spPr>
        <p:txBody>
          <a:bodyPr>
            <a:noAutofit/>
          </a:bodyPr>
          <a:lstStyle/>
          <a:p>
            <a:pPr marL="0" indent="0">
              <a:buNone/>
            </a:pPr>
            <a:r>
              <a:rPr lang="en-US" sz="3200" dirty="0" smtClean="0">
                <a:latin typeface="Helvetica Neue" charset="0"/>
                <a:ea typeface="Helvetica Neue" charset="0"/>
                <a:cs typeface="Helvetica Neue" charset="0"/>
              </a:rPr>
              <a:t>For more information:</a:t>
            </a:r>
          </a:p>
          <a:p>
            <a:pPr marL="0" indent="0">
              <a:buNone/>
            </a:pPr>
            <a:r>
              <a:rPr lang="en-US" sz="3200" dirty="0" smtClean="0">
                <a:latin typeface="Helvetica Neue" charset="0"/>
                <a:ea typeface="Helvetica Neue" charset="0"/>
                <a:cs typeface="Helvetica Neue" charset="0"/>
                <a:hlinkClick r:id="rId2"/>
              </a:rPr>
              <a:t>www.cureswithinreach.org</a:t>
            </a:r>
            <a:r>
              <a:rPr lang="en-US" sz="3200" dirty="0" smtClean="0">
                <a:latin typeface="Helvetica Neue" charset="0"/>
                <a:ea typeface="Helvetica Neue" charset="0"/>
                <a:cs typeface="Helvetica Neue" charset="0"/>
              </a:rPr>
              <a:t>  </a:t>
            </a:r>
            <a:r>
              <a:rPr lang="en-US" sz="3200" dirty="0" smtClean="0">
                <a:latin typeface="Helvetica Neue" charset="0"/>
                <a:ea typeface="Helvetica Neue" charset="0"/>
                <a:cs typeface="Helvetica Neue" charset="0"/>
                <a:hlinkClick r:id="rId3"/>
              </a:rPr>
              <a:t>www.cureaccelerator.org</a:t>
            </a:r>
            <a:r>
              <a:rPr lang="en-US" sz="3200" dirty="0" smtClean="0">
                <a:latin typeface="Helvetica Neue" charset="0"/>
                <a:ea typeface="Helvetica Neue" charset="0"/>
                <a:cs typeface="Helvetica Neue" charset="0"/>
              </a:rPr>
              <a:t>  </a:t>
            </a:r>
          </a:p>
          <a:p>
            <a:pPr marL="0" indent="0">
              <a:buNone/>
            </a:pPr>
            <a:endParaRPr lang="en-US" sz="1800" dirty="0" smtClean="0">
              <a:latin typeface="Helvetica Neue" charset="0"/>
              <a:ea typeface="Helvetica Neue" charset="0"/>
              <a:cs typeface="Helvetica Neue" charset="0"/>
            </a:endParaRPr>
          </a:p>
          <a:p>
            <a:pPr marL="0" indent="0">
              <a:spcBef>
                <a:spcPts val="0"/>
              </a:spcBef>
              <a:buNone/>
            </a:pPr>
            <a:r>
              <a:rPr lang="en-US" sz="3200" dirty="0" smtClean="0">
                <a:latin typeface="Helvetica Neue" charset="0"/>
                <a:ea typeface="Helvetica Neue" charset="0"/>
                <a:cs typeface="Helvetica Neue" charset="0"/>
              </a:rPr>
              <a:t>Dr. Bruce E. Bloom</a:t>
            </a:r>
          </a:p>
          <a:p>
            <a:pPr marL="0" indent="0">
              <a:spcBef>
                <a:spcPts val="0"/>
              </a:spcBef>
              <a:buNone/>
            </a:pPr>
            <a:r>
              <a:rPr lang="en-US" sz="3200" dirty="0" smtClean="0">
                <a:latin typeface="Helvetica Neue" charset="0"/>
                <a:ea typeface="Helvetica Neue" charset="0"/>
                <a:cs typeface="Helvetica Neue" charset="0"/>
              </a:rPr>
              <a:t>President </a:t>
            </a:r>
            <a:r>
              <a:rPr lang="en-US" sz="3200" dirty="0">
                <a:latin typeface="Helvetica Neue" charset="0"/>
                <a:ea typeface="Helvetica Neue" charset="0"/>
                <a:cs typeface="Helvetica Neue" charset="0"/>
              </a:rPr>
              <a:t>and Chief Science </a:t>
            </a:r>
            <a:r>
              <a:rPr lang="en-US" sz="3200" dirty="0" smtClean="0">
                <a:latin typeface="Helvetica Neue" charset="0"/>
                <a:ea typeface="Helvetica Neue" charset="0"/>
                <a:cs typeface="Helvetica Neue" charset="0"/>
              </a:rPr>
              <a:t>Officer</a:t>
            </a:r>
          </a:p>
          <a:p>
            <a:pPr marL="0" indent="0">
              <a:spcBef>
                <a:spcPts val="0"/>
              </a:spcBef>
              <a:buNone/>
            </a:pPr>
            <a:r>
              <a:rPr lang="en-US" sz="3200" dirty="0" smtClean="0">
                <a:latin typeface="Helvetica Neue" charset="0"/>
                <a:ea typeface="Helvetica Neue" charset="0"/>
                <a:cs typeface="Helvetica Neue" charset="0"/>
              </a:rPr>
              <a:t>+1 847-745-1245  </a:t>
            </a:r>
            <a:r>
              <a:rPr lang="en-US" sz="3200" dirty="0" smtClean="0">
                <a:latin typeface="Helvetica Neue" charset="0"/>
                <a:ea typeface="Helvetica Neue" charset="0"/>
                <a:cs typeface="Helvetica Neue" charset="0"/>
                <a:hlinkClick r:id="rId4"/>
              </a:rPr>
              <a:t>Bruce@cureswithinreach.org</a:t>
            </a:r>
            <a:r>
              <a:rPr lang="en-US" sz="3200" dirty="0" smtClean="0">
                <a:latin typeface="Helvetica Neue" charset="0"/>
                <a:ea typeface="Helvetica Neue" charset="0"/>
                <a:cs typeface="Helvetica Neue" charset="0"/>
              </a:rPr>
              <a:t> </a:t>
            </a:r>
          </a:p>
          <a:p>
            <a:pPr marL="0" indent="0" algn="r">
              <a:spcBef>
                <a:spcPts val="0"/>
              </a:spcBef>
              <a:buNone/>
            </a:pPr>
            <a:endParaRPr lang="en-US" sz="3200" dirty="0" smtClean="0">
              <a:latin typeface="Helvetica Neue" charset="0"/>
              <a:ea typeface="Helvetica Neue" charset="0"/>
              <a:cs typeface="Helvetica Neue" charset="0"/>
            </a:endParaRPr>
          </a:p>
          <a:p>
            <a:pPr marL="0" indent="0">
              <a:spcBef>
                <a:spcPts val="0"/>
              </a:spcBef>
              <a:buNone/>
            </a:pPr>
            <a:r>
              <a:rPr lang="en-US" sz="3200" dirty="0" smtClean="0">
                <a:latin typeface="Helvetica Neue" charset="0"/>
                <a:ea typeface="Helvetica Neue" charset="0"/>
                <a:cs typeface="Helvetica Neue" charset="0"/>
              </a:rPr>
              <a:t>Cures </a:t>
            </a:r>
            <a:r>
              <a:rPr lang="en-US" sz="3200" dirty="0">
                <a:latin typeface="Helvetica Neue" charset="0"/>
                <a:ea typeface="Helvetica Neue" charset="0"/>
                <a:cs typeface="Helvetica Neue" charset="0"/>
              </a:rPr>
              <a:t>Within Reach</a:t>
            </a:r>
          </a:p>
          <a:p>
            <a:pPr marL="0" indent="0">
              <a:spcBef>
                <a:spcPts val="0"/>
              </a:spcBef>
              <a:buNone/>
            </a:pPr>
            <a:r>
              <a:rPr lang="en-US" sz="3200" dirty="0">
                <a:latin typeface="Helvetica Neue" charset="0"/>
                <a:ea typeface="Helvetica Neue" charset="0"/>
                <a:cs typeface="Helvetica Neue" charset="0"/>
              </a:rPr>
              <a:t>8025 </a:t>
            </a:r>
            <a:r>
              <a:rPr lang="en-US" sz="3200" dirty="0" err="1">
                <a:latin typeface="Helvetica Neue" charset="0"/>
                <a:ea typeface="Helvetica Neue" charset="0"/>
                <a:cs typeface="Helvetica Neue" charset="0"/>
              </a:rPr>
              <a:t>Lamon</a:t>
            </a:r>
            <a:r>
              <a:rPr lang="en-US" sz="3200" dirty="0">
                <a:latin typeface="Helvetica Neue" charset="0"/>
                <a:ea typeface="Helvetica Neue" charset="0"/>
                <a:cs typeface="Helvetica Neue" charset="0"/>
              </a:rPr>
              <a:t> Avenue, Suite 440, </a:t>
            </a:r>
            <a:endParaRPr lang="en-US" sz="3200" dirty="0" smtClean="0">
              <a:latin typeface="Helvetica Neue" charset="0"/>
              <a:ea typeface="Helvetica Neue" charset="0"/>
              <a:cs typeface="Helvetica Neue" charset="0"/>
            </a:endParaRPr>
          </a:p>
          <a:p>
            <a:pPr marL="0" indent="0">
              <a:spcBef>
                <a:spcPts val="0"/>
              </a:spcBef>
              <a:buNone/>
            </a:pPr>
            <a:r>
              <a:rPr lang="en-US" sz="3200" dirty="0" smtClean="0">
                <a:latin typeface="Helvetica Neue" charset="0"/>
                <a:ea typeface="Helvetica Neue" charset="0"/>
                <a:cs typeface="Helvetica Neue" charset="0"/>
              </a:rPr>
              <a:t>Skokie</a:t>
            </a:r>
            <a:r>
              <a:rPr lang="en-US" sz="3200" dirty="0">
                <a:latin typeface="Helvetica Neue" charset="0"/>
                <a:ea typeface="Helvetica Neue" charset="0"/>
                <a:cs typeface="Helvetica Neue" charset="0"/>
              </a:rPr>
              <a:t>, IL </a:t>
            </a:r>
            <a:r>
              <a:rPr lang="en-US" sz="3200" dirty="0" smtClean="0">
                <a:latin typeface="Helvetica Neue" charset="0"/>
                <a:ea typeface="Helvetica Neue" charset="0"/>
                <a:cs typeface="Helvetica Neue" charset="0"/>
              </a:rPr>
              <a:t>60077 USA</a:t>
            </a:r>
            <a:endParaRPr lang="en-US" sz="3200" dirty="0">
              <a:latin typeface="Helvetica Neue" charset="0"/>
              <a:ea typeface="Helvetica Neue" charset="0"/>
              <a:cs typeface="Helvetica Neue" charset="0"/>
            </a:endParaRPr>
          </a:p>
          <a:p>
            <a:pPr marL="0" indent="0" algn="r">
              <a:spcBef>
                <a:spcPts val="0"/>
              </a:spcBef>
              <a:buNone/>
            </a:pPr>
            <a:endParaRPr lang="en-US" sz="3200" dirty="0">
              <a:latin typeface="Helvetica Neue" charset="0"/>
              <a:ea typeface="Helvetica Neue" charset="0"/>
              <a:cs typeface="Helvetica Neue" charset="0"/>
            </a:endParaRPr>
          </a:p>
        </p:txBody>
      </p:sp>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47462" y="5777961"/>
            <a:ext cx="1129331" cy="765827"/>
          </a:xfrm>
          <a:prstGeom prst="rect">
            <a:avLst/>
          </a:prstGeom>
        </p:spPr>
      </p:pic>
    </p:spTree>
    <p:extLst>
      <p:ext uri="{BB962C8B-B14F-4D97-AF65-F5344CB8AC3E}">
        <p14:creationId xmlns:p14="http://schemas.microsoft.com/office/powerpoint/2010/main" val="31792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864" y="466530"/>
            <a:ext cx="8124143" cy="839756"/>
          </a:xfrm>
        </p:spPr>
        <p:txBody>
          <a:bodyPr lIns="0" tIns="0" rIns="0" bIns="0" anchor="t" anchorCtr="0">
            <a:noAutofit/>
          </a:bodyPr>
          <a:lstStyle/>
          <a:p>
            <a:r>
              <a:rPr lang="en-US" b="1" dirty="0" smtClean="0">
                <a:solidFill>
                  <a:srgbClr val="CC9900"/>
                </a:solidFill>
                <a:latin typeface="Helvetica Neue"/>
                <a:cs typeface="Helvetica Neue"/>
              </a:rPr>
              <a:t>The Problem  </a:t>
            </a:r>
            <a:endParaRPr lang="en-US" b="1" dirty="0">
              <a:solidFill>
                <a:srgbClr val="CC9900"/>
              </a:solidFill>
              <a:latin typeface="Helvetica Neue"/>
              <a:cs typeface="Helvetica Neue"/>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7462" y="5777961"/>
            <a:ext cx="1129331" cy="765827"/>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l="-14700" t="-3703"/>
          <a:stretch/>
        </p:blipFill>
        <p:spPr>
          <a:xfrm>
            <a:off x="1147159" y="1555668"/>
            <a:ext cx="5812260" cy="3657600"/>
          </a:xfrm>
          <a:prstGeom prst="rect">
            <a:avLst/>
          </a:prstGeom>
        </p:spPr>
      </p:pic>
    </p:spTree>
    <p:extLst>
      <p:ext uri="{BB962C8B-B14F-4D97-AF65-F5344CB8AC3E}">
        <p14:creationId xmlns:p14="http://schemas.microsoft.com/office/powerpoint/2010/main" val="105298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864" y="466530"/>
            <a:ext cx="8124143" cy="839756"/>
          </a:xfrm>
        </p:spPr>
        <p:txBody>
          <a:bodyPr lIns="0" tIns="0" rIns="0" bIns="0" anchor="t" anchorCtr="0">
            <a:noAutofit/>
          </a:bodyPr>
          <a:lstStyle/>
          <a:p>
            <a:r>
              <a:rPr lang="en-US" b="1" dirty="0" smtClean="0">
                <a:solidFill>
                  <a:srgbClr val="CC9900"/>
                </a:solidFill>
                <a:latin typeface="Helvetica Neue"/>
                <a:cs typeface="Helvetica Neue"/>
              </a:rPr>
              <a:t>The Problem  </a:t>
            </a:r>
            <a:endParaRPr lang="en-US" b="1" dirty="0">
              <a:solidFill>
                <a:srgbClr val="CC9900"/>
              </a:solidFill>
              <a:latin typeface="Helvetica Neue"/>
              <a:cs typeface="Helvetica Neue"/>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7462" y="5777961"/>
            <a:ext cx="1129331" cy="76582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66900" y="1638300"/>
            <a:ext cx="5512340" cy="3657600"/>
          </a:xfrm>
          <a:prstGeom prst="rect">
            <a:avLst/>
          </a:prstGeom>
        </p:spPr>
      </p:pic>
    </p:spTree>
    <p:extLst>
      <p:ext uri="{BB962C8B-B14F-4D97-AF65-F5344CB8AC3E}">
        <p14:creationId xmlns:p14="http://schemas.microsoft.com/office/powerpoint/2010/main" val="139902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864" y="466530"/>
            <a:ext cx="8124143" cy="839756"/>
          </a:xfrm>
        </p:spPr>
        <p:txBody>
          <a:bodyPr lIns="0" tIns="0" rIns="0" bIns="0" anchor="t" anchorCtr="0">
            <a:noAutofit/>
          </a:bodyPr>
          <a:lstStyle/>
          <a:p>
            <a:r>
              <a:rPr lang="en-US" b="1" dirty="0" smtClean="0">
                <a:solidFill>
                  <a:srgbClr val="CC9900"/>
                </a:solidFill>
                <a:latin typeface="Helvetica Neue"/>
                <a:cs typeface="Helvetica Neue"/>
              </a:rPr>
              <a:t>The Problem  </a:t>
            </a:r>
            <a:endParaRPr lang="en-US" b="1" dirty="0">
              <a:solidFill>
                <a:srgbClr val="CC9900"/>
              </a:solidFill>
              <a:latin typeface="Helvetica Neue"/>
              <a:cs typeface="Helvetica Neue"/>
            </a:endParaRPr>
          </a:p>
        </p:txBody>
      </p:sp>
      <p:sp>
        <p:nvSpPr>
          <p:cNvPr id="3" name="Content Placeholder 2"/>
          <p:cNvSpPr>
            <a:spLocks noGrp="1"/>
          </p:cNvSpPr>
          <p:nvPr>
            <p:ph idx="1"/>
          </p:nvPr>
        </p:nvSpPr>
        <p:spPr>
          <a:xfrm>
            <a:off x="1003593" y="2410372"/>
            <a:ext cx="7717347" cy="3367589"/>
          </a:xfrm>
        </p:spPr>
        <p:txBody>
          <a:bodyPr lIns="0" tIns="0" rIns="0" bIns="0">
            <a:noAutofit/>
          </a:bodyPr>
          <a:lstStyle/>
          <a:p>
            <a:pPr marL="0" indent="0" algn="ctr">
              <a:lnSpc>
                <a:spcPts val="4800"/>
              </a:lnSpc>
              <a:spcBef>
                <a:spcPts val="0"/>
              </a:spcBef>
              <a:buNone/>
            </a:pPr>
            <a:r>
              <a:rPr lang="en-US" sz="3600" dirty="0" smtClean="0">
                <a:solidFill>
                  <a:srgbClr val="FFFF00"/>
                </a:solidFill>
                <a:latin typeface="Helvetica Neue"/>
                <a:cs typeface="Helvetica Neue"/>
              </a:rPr>
              <a:t>7000+ unsolved rare diseases </a:t>
            </a:r>
          </a:p>
          <a:p>
            <a:pPr marL="0" indent="0" algn="ctr">
              <a:lnSpc>
                <a:spcPts val="4800"/>
              </a:lnSpc>
              <a:spcBef>
                <a:spcPts val="0"/>
              </a:spcBef>
              <a:buNone/>
            </a:pPr>
            <a:r>
              <a:rPr lang="en-US" sz="3600" dirty="0" smtClean="0">
                <a:latin typeface="Helvetica Neue"/>
                <a:cs typeface="Helvetica Neue"/>
              </a:rPr>
              <a:t>500M people affected</a:t>
            </a:r>
          </a:p>
          <a:p>
            <a:pPr marL="0" indent="0" algn="ctr">
              <a:lnSpc>
                <a:spcPts val="4800"/>
              </a:lnSpc>
              <a:spcBef>
                <a:spcPts val="0"/>
              </a:spcBef>
              <a:buNone/>
            </a:pPr>
            <a:r>
              <a:rPr lang="en-US" sz="3600" dirty="0" smtClean="0">
                <a:latin typeface="Helvetica Neue"/>
                <a:cs typeface="Helvetica Neue"/>
              </a:rPr>
              <a:t>Few new therapies each year</a:t>
            </a:r>
          </a:p>
          <a:p>
            <a:pPr marL="0" indent="0" algn="ctr">
              <a:lnSpc>
                <a:spcPts val="4800"/>
              </a:lnSpc>
              <a:spcBef>
                <a:spcPts val="0"/>
              </a:spcBef>
              <a:buNone/>
            </a:pPr>
            <a:r>
              <a:rPr lang="en-US" sz="3600" dirty="0" smtClean="0">
                <a:latin typeface="Helvetica Neue"/>
                <a:cs typeface="Helvetica Neue"/>
              </a:rPr>
              <a:t>New therapy cost/development time</a:t>
            </a:r>
            <a:endParaRPr lang="en-US" sz="3200" dirty="0">
              <a:latin typeface="Helvetica Neue"/>
              <a:cs typeface="Helvetica Neue"/>
            </a:endParaRPr>
          </a:p>
          <a:p>
            <a:pPr marL="0" indent="-457200">
              <a:lnSpc>
                <a:spcPts val="4800"/>
              </a:lnSpc>
              <a:spcBef>
                <a:spcPts val="0"/>
              </a:spcBef>
            </a:pPr>
            <a:endParaRPr lang="en-US" sz="2000" dirty="0" smtClean="0">
              <a:latin typeface="Helvetica Neue"/>
              <a:cs typeface="Helvetica Neue"/>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7462" y="5777961"/>
            <a:ext cx="1129331" cy="765827"/>
          </a:xfrm>
          <a:prstGeom prst="rect">
            <a:avLst/>
          </a:prstGeom>
        </p:spPr>
      </p:pic>
      <p:pic>
        <p:nvPicPr>
          <p:cNvPr id="6" name="Picture 5"/>
          <p:cNvPicPr>
            <a:picLocks noChangeAspect="1"/>
          </p:cNvPicPr>
          <p:nvPr/>
        </p:nvPicPr>
        <p:blipFill>
          <a:blip r:embed="rId3" cstate="screen">
            <a:alphaModFix amt="31000"/>
            <a:extLst>
              <a:ext uri="{28A0092B-C50C-407E-A947-70E740481C1C}">
                <a14:useLocalDpi xmlns:a14="http://schemas.microsoft.com/office/drawing/2010/main"/>
              </a:ext>
            </a:extLst>
          </a:blip>
          <a:stretch>
            <a:fillRect/>
          </a:stretch>
        </p:blipFill>
        <p:spPr>
          <a:xfrm>
            <a:off x="918060" y="1509043"/>
            <a:ext cx="7802880" cy="4681728"/>
          </a:xfrm>
          <a:prstGeom prst="rect">
            <a:avLst/>
          </a:prstGeom>
        </p:spPr>
      </p:pic>
    </p:spTree>
    <p:extLst>
      <p:ext uri="{BB962C8B-B14F-4D97-AF65-F5344CB8AC3E}">
        <p14:creationId xmlns:p14="http://schemas.microsoft.com/office/powerpoint/2010/main" val="39870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864" y="466530"/>
            <a:ext cx="8124143" cy="839756"/>
          </a:xfrm>
        </p:spPr>
        <p:txBody>
          <a:bodyPr lIns="0" tIns="0" rIns="0" bIns="0" anchor="t" anchorCtr="0">
            <a:noAutofit/>
          </a:bodyPr>
          <a:lstStyle/>
          <a:p>
            <a:r>
              <a:rPr lang="en-US" b="1" dirty="0" smtClean="0">
                <a:solidFill>
                  <a:srgbClr val="CC9900"/>
                </a:solidFill>
                <a:latin typeface="Helvetica Neue"/>
                <a:cs typeface="Helvetica Neue"/>
              </a:rPr>
              <a:t>ONE Solution  </a:t>
            </a:r>
            <a:endParaRPr lang="en-US" b="1" dirty="0">
              <a:solidFill>
                <a:srgbClr val="CC9900"/>
              </a:solidFill>
              <a:latin typeface="Helvetica Neue"/>
              <a:cs typeface="Helvetica Neue"/>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7462" y="5777961"/>
            <a:ext cx="1129331" cy="765827"/>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6416" y="1306286"/>
            <a:ext cx="6301046" cy="4487434"/>
          </a:xfrm>
          <a:prstGeom prst="rect">
            <a:avLst/>
          </a:prstGeom>
        </p:spPr>
      </p:pic>
      <p:sp>
        <p:nvSpPr>
          <p:cNvPr id="8" name="Rectangle 7"/>
          <p:cNvSpPr/>
          <p:nvPr/>
        </p:nvSpPr>
        <p:spPr>
          <a:xfrm rot="20816892">
            <a:off x="1341927" y="3863384"/>
            <a:ext cx="2828158" cy="461665"/>
          </a:xfrm>
          <a:prstGeom prst="rect">
            <a:avLst/>
          </a:prstGeom>
          <a:noFill/>
        </p:spPr>
        <p:txBody>
          <a:bodyPr wrap="square" lIns="91440" tIns="45720" rIns="91440" bIns="45720">
            <a:spAutoFit/>
          </a:bodyPr>
          <a:lstStyle/>
          <a:p>
            <a:pPr algn="ctr"/>
            <a:r>
              <a:rPr lang="en-US" sz="2400" b="1" cap="none" spc="0" dirty="0" smtClean="0">
                <a:ln w="12700">
                  <a:solidFill>
                    <a:sysClr val="windowText" lastClr="000000"/>
                  </a:solidFill>
                  <a:prstDash val="solid"/>
                </a:ln>
                <a:solidFill>
                  <a:schemeClr val="bg1"/>
                </a:solidFill>
                <a:effectLst>
                  <a:outerShdw blurRad="41275" dist="20320" dir="1800000" algn="tl" rotWithShape="0">
                    <a:srgbClr val="000000">
                      <a:alpha val="40000"/>
                    </a:srgbClr>
                  </a:outerShdw>
                </a:effectLst>
              </a:rPr>
              <a:t>REPUPROSING</a:t>
            </a:r>
            <a:endParaRPr lang="en-US" sz="2400" b="1" cap="none" spc="0" dirty="0">
              <a:ln w="12700">
                <a:solidFill>
                  <a:sysClr val="windowText" lastClr="000000"/>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93047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ures within reach1 original blue green.jpg"/>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2397" y="1179383"/>
            <a:ext cx="2126232" cy="1439411"/>
          </a:xfrm>
          <a:prstGeom prst="rect">
            <a:avLst/>
          </a:prstGeom>
        </p:spPr>
      </p:pic>
      <p:sp>
        <p:nvSpPr>
          <p:cNvPr id="11" name="Subtitle 1"/>
          <p:cNvSpPr txBox="1">
            <a:spLocks/>
          </p:cNvSpPr>
          <p:nvPr/>
        </p:nvSpPr>
        <p:spPr>
          <a:xfrm>
            <a:off x="2920034" y="1338147"/>
            <a:ext cx="5946135" cy="19095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sz="2000" b="1" dirty="0" smtClean="0">
                <a:latin typeface="Avenir Book"/>
                <a:cs typeface="Avenir Book"/>
              </a:rPr>
              <a:t>Cures Within Reach is a global non-profit organization catalyzing Repurposing Research to quickly and affordably improve patient lives, using existing drugs and devices</a:t>
            </a:r>
          </a:p>
          <a:p>
            <a:pPr algn="ctr"/>
            <a:endParaRPr lang="en-US" sz="2000" b="1" dirty="0" smtClean="0">
              <a:solidFill>
                <a:srgbClr val="2D4384"/>
              </a:solidFill>
              <a:latin typeface="Avenir Book"/>
              <a:cs typeface="Avenir Book"/>
            </a:endParaRPr>
          </a:p>
          <a:p>
            <a:pPr algn="ctr"/>
            <a:endParaRPr lang="en-US" sz="2000" b="1" i="1" dirty="0" smtClean="0">
              <a:solidFill>
                <a:srgbClr val="2D4384"/>
              </a:solidFill>
              <a:latin typeface="Avenir Book"/>
              <a:cs typeface="Avenir Book"/>
            </a:endParaRPr>
          </a:p>
          <a:p>
            <a:pPr algn="ctr"/>
            <a:endParaRPr lang="en-US" sz="2000" b="1" i="1" dirty="0" smtClean="0">
              <a:solidFill>
                <a:srgbClr val="2D4384"/>
              </a:solidFill>
              <a:latin typeface="Avenir Book"/>
              <a:cs typeface="Avenir Book"/>
            </a:endParaRPr>
          </a:p>
          <a:p>
            <a:pPr algn="ctr"/>
            <a:endParaRPr lang="en-US" sz="2000" b="1" i="1" dirty="0">
              <a:solidFill>
                <a:srgbClr val="2D4384"/>
              </a:solidFill>
              <a:latin typeface="Avenir Book"/>
              <a:cs typeface="Avenir Book"/>
            </a:endParaRPr>
          </a:p>
        </p:txBody>
      </p:sp>
      <p:sp>
        <p:nvSpPr>
          <p:cNvPr id="12" name="Subtitle 1"/>
          <p:cNvSpPr txBox="1">
            <a:spLocks/>
          </p:cNvSpPr>
          <p:nvPr/>
        </p:nvSpPr>
        <p:spPr>
          <a:xfrm>
            <a:off x="272902" y="3450608"/>
            <a:ext cx="8557808" cy="2950191"/>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endParaRPr lang="en-US" sz="2000" b="1" i="1" dirty="0" smtClean="0">
              <a:solidFill>
                <a:schemeClr val="tx1"/>
              </a:solidFill>
              <a:latin typeface="Avenir Book"/>
              <a:cs typeface="Avenir Book"/>
            </a:endParaRPr>
          </a:p>
          <a:p>
            <a:r>
              <a:rPr lang="en-US" sz="2000" b="1" dirty="0" smtClean="0">
                <a:solidFill>
                  <a:schemeClr val="tx1"/>
                </a:solidFill>
                <a:latin typeface="Avenir Book"/>
                <a:cs typeface="Avenir Book"/>
              </a:rPr>
              <a:t>What we do:</a:t>
            </a:r>
          </a:p>
          <a:p>
            <a:endParaRPr lang="en-US" sz="1200" b="1" dirty="0" smtClean="0">
              <a:solidFill>
                <a:schemeClr val="tx1"/>
              </a:solidFill>
              <a:latin typeface="Avenir Book"/>
              <a:cs typeface="Avenir Book"/>
            </a:endParaRPr>
          </a:p>
          <a:p>
            <a:pPr marL="457200" indent="-457200">
              <a:buFont typeface="Arial"/>
              <a:buChar char="•"/>
            </a:pPr>
            <a:r>
              <a:rPr lang="en-US" sz="2000" b="1" dirty="0" smtClean="0">
                <a:solidFill>
                  <a:schemeClr val="tx1"/>
                </a:solidFill>
                <a:latin typeface="Avenir Book"/>
                <a:cs typeface="Avenir Book"/>
              </a:rPr>
              <a:t>Connect researchers and funding</a:t>
            </a:r>
          </a:p>
          <a:p>
            <a:pPr marL="457200" indent="-457200">
              <a:buFont typeface="Arial"/>
              <a:buChar char="•"/>
            </a:pPr>
            <a:endParaRPr lang="en-US" sz="1200" b="1" dirty="0" smtClean="0">
              <a:solidFill>
                <a:schemeClr val="tx1"/>
              </a:solidFill>
              <a:latin typeface="Avenir Book"/>
              <a:cs typeface="Avenir Book"/>
            </a:endParaRPr>
          </a:p>
          <a:p>
            <a:pPr marL="457200" indent="-457200">
              <a:buFont typeface="Arial"/>
              <a:buChar char="•"/>
            </a:pPr>
            <a:r>
              <a:rPr lang="en-US" sz="2000" b="1" dirty="0" smtClean="0">
                <a:solidFill>
                  <a:schemeClr val="tx1"/>
                </a:solidFill>
                <a:latin typeface="Avenir Book"/>
                <a:cs typeface="Avenir Book"/>
              </a:rPr>
              <a:t>Facilitate crowd-sourcing and community</a:t>
            </a:r>
          </a:p>
          <a:p>
            <a:pPr marL="457200" indent="-457200">
              <a:buFont typeface="Arial"/>
              <a:buChar char="•"/>
            </a:pPr>
            <a:endParaRPr lang="en-US" sz="1200" b="1" dirty="0" smtClean="0">
              <a:solidFill>
                <a:schemeClr val="tx1"/>
              </a:solidFill>
              <a:latin typeface="Avenir Book"/>
              <a:cs typeface="Avenir Book"/>
            </a:endParaRPr>
          </a:p>
          <a:p>
            <a:pPr marL="457200" indent="-457200">
              <a:buFont typeface="Arial"/>
              <a:buChar char="•"/>
            </a:pPr>
            <a:r>
              <a:rPr lang="en-US" sz="2000" b="1" dirty="0" smtClean="0">
                <a:solidFill>
                  <a:schemeClr val="tx1"/>
                </a:solidFill>
                <a:latin typeface="Avenir Book"/>
                <a:cs typeface="Avenir Book"/>
              </a:rPr>
              <a:t>Identify new economic engines/incentives to support repurposing</a:t>
            </a:r>
          </a:p>
          <a:p>
            <a:endParaRPr lang="en-US" sz="2000" b="1" i="1" dirty="0">
              <a:solidFill>
                <a:schemeClr val="tx1"/>
              </a:solidFill>
              <a:latin typeface="Avenir Book"/>
              <a:cs typeface="Avenir Book"/>
            </a:endParaRPr>
          </a:p>
        </p:txBody>
      </p:sp>
    </p:spTree>
    <p:extLst>
      <p:ext uri="{BB962C8B-B14F-4D97-AF65-F5344CB8AC3E}">
        <p14:creationId xmlns:p14="http://schemas.microsoft.com/office/powerpoint/2010/main" val="65529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655" y="576098"/>
            <a:ext cx="8510226" cy="839756"/>
          </a:xfrm>
        </p:spPr>
        <p:txBody>
          <a:bodyPr lIns="0" tIns="0" rIns="0" bIns="0" anchor="t" anchorCtr="0">
            <a:noAutofit/>
          </a:bodyPr>
          <a:lstStyle/>
          <a:p>
            <a:r>
              <a:rPr lang="en-US" b="1" dirty="0" smtClean="0">
                <a:solidFill>
                  <a:srgbClr val="CC9900"/>
                </a:solidFill>
                <a:latin typeface="Helvetica Neue"/>
                <a:cs typeface="Helvetica Neue"/>
              </a:rPr>
              <a:t>Repurposing Plusses</a:t>
            </a:r>
            <a:endParaRPr lang="en-US" b="1" dirty="0">
              <a:solidFill>
                <a:srgbClr val="CC9900"/>
              </a:solidFill>
              <a:latin typeface="Helvetica Neue"/>
              <a:cs typeface="Helvetica Neue"/>
            </a:endParaRPr>
          </a:p>
        </p:txBody>
      </p:sp>
      <p:sp>
        <p:nvSpPr>
          <p:cNvPr id="3" name="Content Placeholder 2"/>
          <p:cNvSpPr>
            <a:spLocks noGrp="1"/>
          </p:cNvSpPr>
          <p:nvPr>
            <p:ph idx="1"/>
          </p:nvPr>
        </p:nvSpPr>
        <p:spPr>
          <a:xfrm>
            <a:off x="1013946" y="1703174"/>
            <a:ext cx="7134061" cy="3367589"/>
          </a:xfrm>
        </p:spPr>
        <p:txBody>
          <a:bodyPr lIns="0" tIns="0" rIns="0" bIns="0">
            <a:noAutofit/>
          </a:bodyPr>
          <a:lstStyle/>
          <a:p>
            <a:pPr marL="0" indent="-457200">
              <a:lnSpc>
                <a:spcPts val="4800"/>
              </a:lnSpc>
              <a:spcBef>
                <a:spcPts val="0"/>
              </a:spcBef>
            </a:pPr>
            <a:r>
              <a:rPr lang="en-US" sz="3200" dirty="0" smtClean="0">
                <a:latin typeface="Helvetica Neue"/>
                <a:cs typeface="Helvetica Neue"/>
              </a:rPr>
              <a:t>3000+ generic drugs</a:t>
            </a:r>
          </a:p>
          <a:p>
            <a:pPr marL="0" indent="-457200">
              <a:lnSpc>
                <a:spcPts val="4800"/>
              </a:lnSpc>
              <a:spcBef>
                <a:spcPts val="0"/>
              </a:spcBef>
            </a:pPr>
            <a:r>
              <a:rPr lang="en-US" sz="3200" dirty="0" smtClean="0">
                <a:latin typeface="Helvetica Neue"/>
                <a:cs typeface="Helvetica Neue"/>
              </a:rPr>
              <a:t>3000+ nutriceuticals </a:t>
            </a:r>
            <a:endParaRPr lang="en-US" sz="3200" dirty="0">
              <a:latin typeface="Helvetica Neue"/>
              <a:cs typeface="Helvetica Neue"/>
            </a:endParaRPr>
          </a:p>
          <a:p>
            <a:pPr marL="0" indent="-457200">
              <a:lnSpc>
                <a:spcPts val="4800"/>
              </a:lnSpc>
              <a:spcBef>
                <a:spcPts val="0"/>
              </a:spcBef>
            </a:pPr>
            <a:r>
              <a:rPr lang="en-US" sz="3200" dirty="0" smtClean="0">
                <a:latin typeface="Helvetica Neue"/>
                <a:cs typeface="Helvetica Neue"/>
              </a:rPr>
              <a:t>Repurposing research</a:t>
            </a:r>
            <a:endParaRPr lang="en-US" sz="2800" dirty="0">
              <a:latin typeface="Helvetica Neue"/>
              <a:cs typeface="Helvetica Neue"/>
            </a:endParaRPr>
          </a:p>
          <a:p>
            <a:pPr marL="800100" lvl="2" indent="-457200">
              <a:lnSpc>
                <a:spcPts val="4800"/>
              </a:lnSpc>
              <a:spcBef>
                <a:spcPts val="0"/>
              </a:spcBef>
            </a:pPr>
            <a:r>
              <a:rPr lang="en-US" sz="2400" dirty="0" smtClean="0">
                <a:latin typeface="Helvetica Neue"/>
                <a:cs typeface="Helvetica Neue"/>
              </a:rPr>
              <a:t>Fast, inexpensive, </a:t>
            </a:r>
            <a:r>
              <a:rPr lang="en-US" sz="2400" dirty="0">
                <a:latin typeface="Helvetica Neue"/>
                <a:cs typeface="Helvetica Neue"/>
              </a:rPr>
              <a:t>c</a:t>
            </a:r>
            <a:r>
              <a:rPr lang="en-US" sz="2400" dirty="0" smtClean="0">
                <a:latin typeface="Helvetica Neue"/>
                <a:cs typeface="Helvetica Neue"/>
              </a:rPr>
              <a:t>linical “proof”</a:t>
            </a:r>
          </a:p>
          <a:p>
            <a:pPr marL="800100" lvl="2" indent="-457200">
              <a:lnSpc>
                <a:spcPts val="4800"/>
              </a:lnSpc>
              <a:spcBef>
                <a:spcPts val="0"/>
              </a:spcBef>
            </a:pPr>
            <a:r>
              <a:rPr lang="en-US" sz="2400" dirty="0" smtClean="0">
                <a:latin typeface="Helvetica Neue"/>
                <a:cs typeface="Helvetica Neue"/>
              </a:rPr>
              <a:t>“WHO white paper</a:t>
            </a:r>
            <a:r>
              <a:rPr lang="en-US" sz="2400" baseline="30000" dirty="0" smtClean="0">
                <a:latin typeface="Helvetica Neue"/>
                <a:cs typeface="Helvetica Neue"/>
              </a:rPr>
              <a:t>1 </a:t>
            </a:r>
            <a:r>
              <a:rPr lang="en-US" sz="2400" dirty="0" smtClean="0">
                <a:latin typeface="Helvetica Neue"/>
                <a:cs typeface="Helvetica Neue"/>
              </a:rPr>
              <a:t>on repurposing QALYs</a:t>
            </a:r>
            <a:r>
              <a:rPr lang="en-US" sz="2400" baseline="30000" dirty="0" smtClean="0">
                <a:latin typeface="Helvetica Neue"/>
                <a:cs typeface="Helvetica Neue"/>
              </a:rPr>
              <a:t>1</a:t>
            </a:r>
            <a:endParaRPr lang="en-US" sz="2400" dirty="0" smtClean="0">
              <a:latin typeface="Helvetica Neue"/>
              <a:cs typeface="Helvetica Neue"/>
            </a:endParaRPr>
          </a:p>
          <a:p>
            <a:pPr marL="342900" lvl="2" indent="0">
              <a:lnSpc>
                <a:spcPts val="4800"/>
              </a:lnSpc>
              <a:spcBef>
                <a:spcPts val="0"/>
              </a:spcBef>
              <a:buNone/>
            </a:pPr>
            <a:endParaRPr lang="pl-PL" sz="1200" dirty="0" smtClean="0">
              <a:latin typeface="Helvetica Neue"/>
              <a:cs typeface="Helvetica Neue"/>
            </a:endParaRPr>
          </a:p>
          <a:p>
            <a:pPr marL="342900" lvl="2" indent="0">
              <a:lnSpc>
                <a:spcPts val="4800"/>
              </a:lnSpc>
              <a:spcBef>
                <a:spcPts val="0"/>
              </a:spcBef>
              <a:buNone/>
            </a:pPr>
            <a:endParaRPr lang="pl-PL" sz="1200" dirty="0">
              <a:latin typeface="Helvetica Neue"/>
              <a:cs typeface="Helvetica Neue"/>
            </a:endParaRPr>
          </a:p>
          <a:p>
            <a:pPr marL="342900" lvl="2" indent="0">
              <a:lnSpc>
                <a:spcPts val="4800"/>
              </a:lnSpc>
              <a:spcBef>
                <a:spcPts val="0"/>
              </a:spcBef>
              <a:buNone/>
            </a:pPr>
            <a:r>
              <a:rPr lang="pl-PL" sz="1200" baseline="30000" dirty="0" smtClean="0">
                <a:latin typeface="Helvetica Neue"/>
                <a:cs typeface="Helvetica Neue"/>
              </a:rPr>
              <a:t>1</a:t>
            </a:r>
            <a:r>
              <a:rPr lang="pl-PL" sz="1200" dirty="0" smtClean="0">
                <a:latin typeface="Helvetica Neue"/>
                <a:cs typeface="Helvetica Neue"/>
              </a:rPr>
              <a:t>http</a:t>
            </a:r>
            <a:r>
              <a:rPr lang="pl-PL" sz="1200" dirty="0">
                <a:latin typeface="Helvetica Neue"/>
                <a:cs typeface="Helvetica Neue"/>
              </a:rPr>
              <a:t>://</a:t>
            </a:r>
            <a:r>
              <a:rPr lang="pl-PL" sz="1200" dirty="0" err="1">
                <a:latin typeface="Helvetica Neue"/>
                <a:cs typeface="Helvetica Neue"/>
              </a:rPr>
              <a:t>apps.who.int</a:t>
            </a:r>
            <a:r>
              <a:rPr lang="pl-PL" sz="1200" dirty="0">
                <a:latin typeface="Helvetica Neue"/>
                <a:cs typeface="Helvetica Neue"/>
              </a:rPr>
              <a:t>/</a:t>
            </a:r>
            <a:r>
              <a:rPr lang="pl-PL" sz="1200" dirty="0" err="1">
                <a:latin typeface="Helvetica Neue"/>
                <a:cs typeface="Helvetica Neue"/>
              </a:rPr>
              <a:t>iris</a:t>
            </a:r>
            <a:r>
              <a:rPr lang="pl-PL" sz="1200" dirty="0">
                <a:latin typeface="Helvetica Neue"/>
                <a:cs typeface="Helvetica Neue"/>
              </a:rPr>
              <a:t>/</a:t>
            </a:r>
            <a:r>
              <a:rPr lang="pl-PL" sz="1200" dirty="0" err="1">
                <a:latin typeface="Helvetica Neue"/>
                <a:cs typeface="Helvetica Neue"/>
              </a:rPr>
              <a:t>bitstream</a:t>
            </a:r>
            <a:r>
              <a:rPr lang="pl-PL" sz="1200" dirty="0">
                <a:latin typeface="Helvetica Neue"/>
                <a:cs typeface="Helvetica Neue"/>
              </a:rPr>
              <a:t>/10665/204522/1/9789241510295_eng.pdf</a:t>
            </a:r>
            <a:endParaRPr lang="en-US" sz="1200" dirty="0" smtClean="0">
              <a:latin typeface="Helvetica Neue"/>
              <a:cs typeface="Helvetica Neue"/>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7462" y="5777961"/>
            <a:ext cx="1129331" cy="765827"/>
          </a:xfrm>
          <a:prstGeom prst="rect">
            <a:avLst/>
          </a:prstGeom>
        </p:spPr>
      </p:pic>
    </p:spTree>
    <p:extLst>
      <p:ext uri="{BB962C8B-B14F-4D97-AF65-F5344CB8AC3E}">
        <p14:creationId xmlns:p14="http://schemas.microsoft.com/office/powerpoint/2010/main" val="88720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43" y="601441"/>
            <a:ext cx="8510226" cy="839756"/>
          </a:xfrm>
        </p:spPr>
        <p:txBody>
          <a:bodyPr lIns="0" tIns="0" rIns="0" bIns="0" anchor="t" anchorCtr="0">
            <a:noAutofit/>
          </a:bodyPr>
          <a:lstStyle/>
          <a:p>
            <a:r>
              <a:rPr lang="en-US" b="1" dirty="0" smtClean="0">
                <a:solidFill>
                  <a:srgbClr val="CC9900"/>
                </a:solidFill>
                <a:latin typeface="Helvetica Neue"/>
                <a:cs typeface="Helvetica Neue"/>
              </a:rPr>
              <a:t>Repurposing hurdles</a:t>
            </a:r>
            <a:endParaRPr lang="en-US" b="1" dirty="0">
              <a:solidFill>
                <a:srgbClr val="CC9900"/>
              </a:solidFill>
              <a:latin typeface="Helvetica Neue"/>
              <a:cs typeface="Helvetica Neue"/>
            </a:endParaRPr>
          </a:p>
        </p:txBody>
      </p:sp>
      <p:sp>
        <p:nvSpPr>
          <p:cNvPr id="3" name="Content Placeholder 2"/>
          <p:cNvSpPr>
            <a:spLocks noGrp="1"/>
          </p:cNvSpPr>
          <p:nvPr>
            <p:ph idx="1"/>
          </p:nvPr>
        </p:nvSpPr>
        <p:spPr>
          <a:xfrm>
            <a:off x="1013946" y="1858329"/>
            <a:ext cx="7134061" cy="3367589"/>
          </a:xfrm>
        </p:spPr>
        <p:txBody>
          <a:bodyPr lIns="0" tIns="0" rIns="0" bIns="0">
            <a:noAutofit/>
          </a:bodyPr>
          <a:lstStyle/>
          <a:p>
            <a:pPr marL="0" indent="-457200">
              <a:lnSpc>
                <a:spcPts val="4800"/>
              </a:lnSpc>
              <a:spcBef>
                <a:spcPts val="0"/>
              </a:spcBef>
            </a:pPr>
            <a:r>
              <a:rPr lang="en-US" sz="3200" dirty="0" smtClean="0">
                <a:latin typeface="Helvetica Neue"/>
                <a:cs typeface="Helvetica Neue"/>
              </a:rPr>
              <a:t>Generics cheap and widely available</a:t>
            </a:r>
          </a:p>
          <a:p>
            <a:pPr marL="0" indent="-457200">
              <a:lnSpc>
                <a:spcPts val="4800"/>
              </a:lnSpc>
              <a:spcBef>
                <a:spcPts val="0"/>
              </a:spcBef>
            </a:pPr>
            <a:r>
              <a:rPr lang="en-US" sz="3200" dirty="0">
                <a:latin typeface="Helvetica Neue"/>
                <a:cs typeface="Helvetica Neue"/>
              </a:rPr>
              <a:t>No/poor IP</a:t>
            </a:r>
          </a:p>
          <a:p>
            <a:pPr marL="800100" lvl="2" indent="-457200">
              <a:lnSpc>
                <a:spcPts val="4800"/>
              </a:lnSpc>
              <a:spcBef>
                <a:spcPts val="0"/>
              </a:spcBef>
            </a:pPr>
            <a:r>
              <a:rPr lang="en-US" sz="2400" dirty="0">
                <a:latin typeface="Helvetica Neue"/>
                <a:cs typeface="Helvetica Neue"/>
              </a:rPr>
              <a:t>Repurposing in current dose/delivery</a:t>
            </a:r>
          </a:p>
          <a:p>
            <a:pPr marL="800100" lvl="2" indent="-457200">
              <a:lnSpc>
                <a:spcPts val="4800"/>
              </a:lnSpc>
              <a:spcBef>
                <a:spcPts val="0"/>
              </a:spcBef>
            </a:pPr>
            <a:r>
              <a:rPr lang="en-US" sz="2400" dirty="0">
                <a:latin typeface="Helvetica Neue"/>
                <a:cs typeface="Helvetica Neue"/>
              </a:rPr>
              <a:t>MOU patent hard to </a:t>
            </a:r>
            <a:r>
              <a:rPr lang="en-US" sz="2400" dirty="0" smtClean="0">
                <a:latin typeface="Helvetica Neue"/>
                <a:cs typeface="Helvetica Neue"/>
              </a:rPr>
              <a:t>enforce</a:t>
            </a:r>
          </a:p>
          <a:p>
            <a:pPr marL="0" indent="-457200">
              <a:lnSpc>
                <a:spcPts val="4800"/>
              </a:lnSpc>
              <a:spcBef>
                <a:spcPts val="0"/>
              </a:spcBef>
            </a:pPr>
            <a:r>
              <a:rPr lang="en-US" sz="3200" dirty="0" smtClean="0">
                <a:latin typeface="Helvetica Neue"/>
                <a:cs typeface="Helvetica Neue"/>
              </a:rPr>
              <a:t>Off-label use </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7462" y="5777961"/>
            <a:ext cx="1129331" cy="765827"/>
          </a:xfrm>
          <a:prstGeom prst="rect">
            <a:avLst/>
          </a:prstGeom>
        </p:spPr>
      </p:pic>
    </p:spTree>
    <p:extLst>
      <p:ext uri="{BB962C8B-B14F-4D97-AF65-F5344CB8AC3E}">
        <p14:creationId xmlns:p14="http://schemas.microsoft.com/office/powerpoint/2010/main" val="49624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Vapor Trail</Template>
  <TotalTime>5383</TotalTime>
  <Words>545</Words>
  <Application>Microsoft Macintosh PowerPoint</Application>
  <PresentationFormat>On-screen Show (4:3)</PresentationFormat>
  <Paragraphs>171</Paragraphs>
  <Slides>22</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Avenir Book</vt:lpstr>
      <vt:lpstr>Calibri</vt:lpstr>
      <vt:lpstr>Century Gothic</vt:lpstr>
      <vt:lpstr>Helvetica Neue</vt:lpstr>
      <vt:lpstr>Museo Sans Rounded 300</vt:lpstr>
      <vt:lpstr>Proxima Nova Semibold</vt:lpstr>
      <vt:lpstr>Arial</vt:lpstr>
      <vt:lpstr>Vapor Trail</vt:lpstr>
      <vt:lpstr>PowerPoint Presentation</vt:lpstr>
      <vt:lpstr>The Problem  </vt:lpstr>
      <vt:lpstr>The Problem  </vt:lpstr>
      <vt:lpstr>The Problem  </vt:lpstr>
      <vt:lpstr>The Problem  </vt:lpstr>
      <vt:lpstr>ONE Solution  </vt:lpstr>
      <vt:lpstr>PowerPoint Presentation</vt:lpstr>
      <vt:lpstr>Repurposing Plusses</vt:lpstr>
      <vt:lpstr>Repurposing hurdles</vt:lpstr>
      <vt:lpstr>Current initiatives </vt:lpstr>
      <vt:lpstr>PowerPoint Presentation</vt:lpstr>
      <vt:lpstr>PowerPoint Presentation</vt:lpstr>
      <vt:lpstr>PowerPoint Presentation</vt:lpstr>
      <vt:lpstr>PowerPoint Presentation</vt:lpstr>
      <vt:lpstr>Eureka Moment</vt:lpstr>
      <vt:lpstr>The British SIB Initiative</vt:lpstr>
      <vt:lpstr>PowerPoint Presentation</vt:lpstr>
      <vt:lpstr>Social Impact Bond Potential</vt:lpstr>
      <vt:lpstr>Economic Engines</vt:lpstr>
      <vt:lpstr>Future $ INCENTIVES</vt:lpstr>
      <vt:lpstr>PowerPoint Presentation</vt:lpstr>
      <vt:lpstr>PowerPoint Presentation</vt:lpstr>
    </vt:vector>
  </TitlesOfParts>
  <Company>The Conference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Paradigms to Fund and Manage Drug Development for Biotech and Small Pharma</dc:title>
  <dc:creator>Valerie Bowling</dc:creator>
  <cp:lastModifiedBy>Microsoft Office User</cp:lastModifiedBy>
  <cp:revision>604</cp:revision>
  <dcterms:created xsi:type="dcterms:W3CDTF">2013-09-16T02:04:45Z</dcterms:created>
  <dcterms:modified xsi:type="dcterms:W3CDTF">2016-12-06T13:30:43Z</dcterms:modified>
</cp:coreProperties>
</file>