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4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8" r:id="rId13"/>
  </p:sldIdLst>
  <p:sldSz cx="9144000" cy="6858000" type="screen4x3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0A2C36-783A-40F0-8738-A3E8368183F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801D2-776C-49E6-9970-F4B8961B5B2F}">
      <dgm:prSet phldrT="[Text]"/>
      <dgm:spPr/>
      <dgm:t>
        <a:bodyPr/>
        <a:lstStyle/>
        <a:p>
          <a:r>
            <a:rPr lang="en-US" dirty="0" smtClean="0"/>
            <a:t>Is this cell healthy?</a:t>
          </a:r>
          <a:endParaRPr lang="en-US" dirty="0"/>
        </a:p>
      </dgm:t>
    </dgm:pt>
    <dgm:pt modelId="{161AD224-B6FC-441B-848A-D1632573352C}" type="parTrans" cxnId="{76827BF4-1CE9-4F0C-BAE0-9E990E3991D8}">
      <dgm:prSet/>
      <dgm:spPr/>
      <dgm:t>
        <a:bodyPr/>
        <a:lstStyle/>
        <a:p>
          <a:endParaRPr lang="en-US"/>
        </a:p>
      </dgm:t>
    </dgm:pt>
    <dgm:pt modelId="{A8A8F537-92CF-4060-9160-66C8B54C7DCA}" type="sibTrans" cxnId="{76827BF4-1CE9-4F0C-BAE0-9E990E3991D8}">
      <dgm:prSet/>
      <dgm:spPr/>
      <dgm:t>
        <a:bodyPr/>
        <a:lstStyle/>
        <a:p>
          <a:endParaRPr lang="en-US"/>
        </a:p>
      </dgm:t>
    </dgm:pt>
    <dgm:pt modelId="{B99A0676-94D1-46D2-84D4-6E012569B21A}" type="pres">
      <dgm:prSet presAssocID="{3E0A2C36-783A-40F0-8738-A3E8368183FD}" presName="Name0" presStyleCnt="0">
        <dgm:presLayoutVars>
          <dgm:dir/>
          <dgm:animLvl val="lvl"/>
          <dgm:resizeHandles val="exact"/>
        </dgm:presLayoutVars>
      </dgm:prSet>
      <dgm:spPr/>
    </dgm:pt>
    <dgm:pt modelId="{9039698A-F7E4-492B-80B7-1F4C336E7570}" type="pres">
      <dgm:prSet presAssocID="{3E0A2C36-783A-40F0-8738-A3E8368183FD}" presName="dummy" presStyleCnt="0"/>
      <dgm:spPr/>
    </dgm:pt>
    <dgm:pt modelId="{46D61F19-4AAC-40C5-B769-78C652824408}" type="pres">
      <dgm:prSet presAssocID="{3E0A2C36-783A-40F0-8738-A3E8368183FD}" presName="linH" presStyleCnt="0"/>
      <dgm:spPr/>
    </dgm:pt>
    <dgm:pt modelId="{123DA179-7F69-4E99-BF17-56C1F3630244}" type="pres">
      <dgm:prSet presAssocID="{3E0A2C36-783A-40F0-8738-A3E8368183FD}" presName="padding1" presStyleCnt="0"/>
      <dgm:spPr/>
    </dgm:pt>
    <dgm:pt modelId="{18FF34C4-3D74-49E2-BDA9-A385DD338EEE}" type="pres">
      <dgm:prSet presAssocID="{05F801D2-776C-49E6-9970-F4B8961B5B2F}" presName="linV" presStyleCnt="0"/>
      <dgm:spPr/>
    </dgm:pt>
    <dgm:pt modelId="{AE0A3F8C-73F1-436E-9CCF-DBB03FF95AEC}" type="pres">
      <dgm:prSet presAssocID="{05F801D2-776C-49E6-9970-F4B8961B5B2F}" presName="spVertical1" presStyleCnt="0"/>
      <dgm:spPr/>
    </dgm:pt>
    <dgm:pt modelId="{D4FA52FF-7096-447C-A569-C933F542EC91}" type="pres">
      <dgm:prSet presAssocID="{05F801D2-776C-49E6-9970-F4B8961B5B2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5B29-6A98-4193-B1C9-02B3448653EE}" type="pres">
      <dgm:prSet presAssocID="{05F801D2-776C-49E6-9970-F4B8961B5B2F}" presName="spVertical2" presStyleCnt="0"/>
      <dgm:spPr/>
    </dgm:pt>
    <dgm:pt modelId="{6DA664EE-8BD1-4AD8-B2BB-BC58D1F9AB58}" type="pres">
      <dgm:prSet presAssocID="{05F801D2-776C-49E6-9970-F4B8961B5B2F}" presName="spVertical3" presStyleCnt="0"/>
      <dgm:spPr/>
    </dgm:pt>
    <dgm:pt modelId="{2853D746-B287-4B43-B8D7-335D293841DE}" type="pres">
      <dgm:prSet presAssocID="{3E0A2C36-783A-40F0-8738-A3E8368183FD}" presName="padding2" presStyleCnt="0"/>
      <dgm:spPr/>
    </dgm:pt>
    <dgm:pt modelId="{0FE2DEFD-541C-4D7F-B426-89A8A69E50F4}" type="pres">
      <dgm:prSet presAssocID="{3E0A2C36-783A-40F0-8738-A3E8368183FD}" presName="negArrow" presStyleCnt="0"/>
      <dgm:spPr/>
    </dgm:pt>
    <dgm:pt modelId="{8E5A8BC0-0DF2-4A0F-B075-61EB55CAA495}" type="pres">
      <dgm:prSet presAssocID="{3E0A2C36-783A-40F0-8738-A3E8368183FD}" presName="backgroundArrow" presStyleLbl="node1" presStyleIdx="0" presStyleCnt="1"/>
      <dgm:spPr>
        <a:solidFill>
          <a:schemeClr val="bg1"/>
        </a:solidFill>
      </dgm:spPr>
    </dgm:pt>
  </dgm:ptLst>
  <dgm:cxnLst>
    <dgm:cxn modelId="{FC28E4D8-3D7E-4726-AF10-A53F7F81F977}" type="presOf" srcId="{05F801D2-776C-49E6-9970-F4B8961B5B2F}" destId="{D4FA52FF-7096-447C-A569-C933F542EC91}" srcOrd="0" destOrd="0" presId="urn:microsoft.com/office/officeart/2005/8/layout/hProcess3"/>
    <dgm:cxn modelId="{76827BF4-1CE9-4F0C-BAE0-9E990E3991D8}" srcId="{3E0A2C36-783A-40F0-8738-A3E8368183FD}" destId="{05F801D2-776C-49E6-9970-F4B8961B5B2F}" srcOrd="0" destOrd="0" parTransId="{161AD224-B6FC-441B-848A-D1632573352C}" sibTransId="{A8A8F537-92CF-4060-9160-66C8B54C7DCA}"/>
    <dgm:cxn modelId="{2A65147A-A0B5-40F3-94BD-933139B1A9B0}" type="presOf" srcId="{3E0A2C36-783A-40F0-8738-A3E8368183FD}" destId="{B99A0676-94D1-46D2-84D4-6E012569B21A}" srcOrd="0" destOrd="0" presId="urn:microsoft.com/office/officeart/2005/8/layout/hProcess3"/>
    <dgm:cxn modelId="{0F1EADA1-700B-444F-BC0C-52888960B348}" type="presParOf" srcId="{B99A0676-94D1-46D2-84D4-6E012569B21A}" destId="{9039698A-F7E4-492B-80B7-1F4C336E7570}" srcOrd="0" destOrd="0" presId="urn:microsoft.com/office/officeart/2005/8/layout/hProcess3"/>
    <dgm:cxn modelId="{2835386B-8386-4111-99E4-D89CD9158F28}" type="presParOf" srcId="{B99A0676-94D1-46D2-84D4-6E012569B21A}" destId="{46D61F19-4AAC-40C5-B769-78C652824408}" srcOrd="1" destOrd="0" presId="urn:microsoft.com/office/officeart/2005/8/layout/hProcess3"/>
    <dgm:cxn modelId="{266C7B56-C28F-4359-A49E-C6AC22393140}" type="presParOf" srcId="{46D61F19-4AAC-40C5-B769-78C652824408}" destId="{123DA179-7F69-4E99-BF17-56C1F3630244}" srcOrd="0" destOrd="0" presId="urn:microsoft.com/office/officeart/2005/8/layout/hProcess3"/>
    <dgm:cxn modelId="{2AB79F70-B492-435D-94EE-AC21DF090705}" type="presParOf" srcId="{46D61F19-4AAC-40C5-B769-78C652824408}" destId="{18FF34C4-3D74-49E2-BDA9-A385DD338EEE}" srcOrd="1" destOrd="0" presId="urn:microsoft.com/office/officeart/2005/8/layout/hProcess3"/>
    <dgm:cxn modelId="{EC1FF971-7768-40D8-8589-FA8F358D6823}" type="presParOf" srcId="{18FF34C4-3D74-49E2-BDA9-A385DD338EEE}" destId="{AE0A3F8C-73F1-436E-9CCF-DBB03FF95AEC}" srcOrd="0" destOrd="0" presId="urn:microsoft.com/office/officeart/2005/8/layout/hProcess3"/>
    <dgm:cxn modelId="{46DE58EC-6A82-4D92-90CE-90095B11457F}" type="presParOf" srcId="{18FF34C4-3D74-49E2-BDA9-A385DD338EEE}" destId="{D4FA52FF-7096-447C-A569-C933F542EC91}" srcOrd="1" destOrd="0" presId="urn:microsoft.com/office/officeart/2005/8/layout/hProcess3"/>
    <dgm:cxn modelId="{4CC8662A-3635-40EB-A8CB-23837F36BF7B}" type="presParOf" srcId="{18FF34C4-3D74-49E2-BDA9-A385DD338EEE}" destId="{461F5B29-6A98-4193-B1C9-02B3448653EE}" srcOrd="2" destOrd="0" presId="urn:microsoft.com/office/officeart/2005/8/layout/hProcess3"/>
    <dgm:cxn modelId="{98FC98A9-E4EA-4819-BE41-6C742D3F9BEF}" type="presParOf" srcId="{18FF34C4-3D74-49E2-BDA9-A385DD338EEE}" destId="{6DA664EE-8BD1-4AD8-B2BB-BC58D1F9AB58}" srcOrd="3" destOrd="0" presId="urn:microsoft.com/office/officeart/2005/8/layout/hProcess3"/>
    <dgm:cxn modelId="{3011C4C1-8535-4660-8821-56907D58351B}" type="presParOf" srcId="{46D61F19-4AAC-40C5-B769-78C652824408}" destId="{2853D746-B287-4B43-B8D7-335D293841DE}" srcOrd="2" destOrd="0" presId="urn:microsoft.com/office/officeart/2005/8/layout/hProcess3"/>
    <dgm:cxn modelId="{7726D0E3-A962-422A-ACA1-D5F65A61DA7D}" type="presParOf" srcId="{46D61F19-4AAC-40C5-B769-78C652824408}" destId="{0FE2DEFD-541C-4D7F-B426-89A8A69E50F4}" srcOrd="3" destOrd="0" presId="urn:microsoft.com/office/officeart/2005/8/layout/hProcess3"/>
    <dgm:cxn modelId="{3F5D8ED1-648F-4920-88DB-1A51D2539B6B}" type="presParOf" srcId="{46D61F19-4AAC-40C5-B769-78C652824408}" destId="{8E5A8BC0-0DF2-4A0F-B075-61EB55CAA4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0A2C36-783A-40F0-8738-A3E8368183F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801D2-776C-49E6-9970-F4B8961B5B2F}">
      <dgm:prSet phldrT="[Text]"/>
      <dgm:spPr/>
      <dgm:t>
        <a:bodyPr/>
        <a:lstStyle/>
        <a:p>
          <a:r>
            <a:rPr lang="en-US" dirty="0" smtClean="0"/>
            <a:t>Is this cell sick?</a:t>
          </a:r>
          <a:endParaRPr lang="en-US" dirty="0"/>
        </a:p>
      </dgm:t>
    </dgm:pt>
    <dgm:pt modelId="{161AD224-B6FC-441B-848A-D1632573352C}" type="parTrans" cxnId="{76827BF4-1CE9-4F0C-BAE0-9E990E3991D8}">
      <dgm:prSet/>
      <dgm:spPr/>
      <dgm:t>
        <a:bodyPr/>
        <a:lstStyle/>
        <a:p>
          <a:endParaRPr lang="en-US"/>
        </a:p>
      </dgm:t>
    </dgm:pt>
    <dgm:pt modelId="{A8A8F537-92CF-4060-9160-66C8B54C7DCA}" type="sibTrans" cxnId="{76827BF4-1CE9-4F0C-BAE0-9E990E3991D8}">
      <dgm:prSet/>
      <dgm:spPr/>
      <dgm:t>
        <a:bodyPr/>
        <a:lstStyle/>
        <a:p>
          <a:endParaRPr lang="en-US"/>
        </a:p>
      </dgm:t>
    </dgm:pt>
    <dgm:pt modelId="{B99A0676-94D1-46D2-84D4-6E012569B21A}" type="pres">
      <dgm:prSet presAssocID="{3E0A2C36-783A-40F0-8738-A3E8368183FD}" presName="Name0" presStyleCnt="0">
        <dgm:presLayoutVars>
          <dgm:dir/>
          <dgm:animLvl val="lvl"/>
          <dgm:resizeHandles val="exact"/>
        </dgm:presLayoutVars>
      </dgm:prSet>
      <dgm:spPr/>
    </dgm:pt>
    <dgm:pt modelId="{9039698A-F7E4-492B-80B7-1F4C336E7570}" type="pres">
      <dgm:prSet presAssocID="{3E0A2C36-783A-40F0-8738-A3E8368183FD}" presName="dummy" presStyleCnt="0"/>
      <dgm:spPr/>
    </dgm:pt>
    <dgm:pt modelId="{46D61F19-4AAC-40C5-B769-78C652824408}" type="pres">
      <dgm:prSet presAssocID="{3E0A2C36-783A-40F0-8738-A3E8368183FD}" presName="linH" presStyleCnt="0"/>
      <dgm:spPr/>
    </dgm:pt>
    <dgm:pt modelId="{123DA179-7F69-4E99-BF17-56C1F3630244}" type="pres">
      <dgm:prSet presAssocID="{3E0A2C36-783A-40F0-8738-A3E8368183FD}" presName="padding1" presStyleCnt="0"/>
      <dgm:spPr/>
    </dgm:pt>
    <dgm:pt modelId="{18FF34C4-3D74-49E2-BDA9-A385DD338EEE}" type="pres">
      <dgm:prSet presAssocID="{05F801D2-776C-49E6-9970-F4B8961B5B2F}" presName="linV" presStyleCnt="0"/>
      <dgm:spPr/>
    </dgm:pt>
    <dgm:pt modelId="{AE0A3F8C-73F1-436E-9CCF-DBB03FF95AEC}" type="pres">
      <dgm:prSet presAssocID="{05F801D2-776C-49E6-9970-F4B8961B5B2F}" presName="spVertical1" presStyleCnt="0"/>
      <dgm:spPr/>
    </dgm:pt>
    <dgm:pt modelId="{D4FA52FF-7096-447C-A569-C933F542EC91}" type="pres">
      <dgm:prSet presAssocID="{05F801D2-776C-49E6-9970-F4B8961B5B2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5B29-6A98-4193-B1C9-02B3448653EE}" type="pres">
      <dgm:prSet presAssocID="{05F801D2-776C-49E6-9970-F4B8961B5B2F}" presName="spVertical2" presStyleCnt="0"/>
      <dgm:spPr/>
    </dgm:pt>
    <dgm:pt modelId="{6DA664EE-8BD1-4AD8-B2BB-BC58D1F9AB58}" type="pres">
      <dgm:prSet presAssocID="{05F801D2-776C-49E6-9970-F4B8961B5B2F}" presName="spVertical3" presStyleCnt="0"/>
      <dgm:spPr/>
    </dgm:pt>
    <dgm:pt modelId="{2853D746-B287-4B43-B8D7-335D293841DE}" type="pres">
      <dgm:prSet presAssocID="{3E0A2C36-783A-40F0-8738-A3E8368183FD}" presName="padding2" presStyleCnt="0"/>
      <dgm:spPr/>
    </dgm:pt>
    <dgm:pt modelId="{0FE2DEFD-541C-4D7F-B426-89A8A69E50F4}" type="pres">
      <dgm:prSet presAssocID="{3E0A2C36-783A-40F0-8738-A3E8368183FD}" presName="negArrow" presStyleCnt="0"/>
      <dgm:spPr/>
    </dgm:pt>
    <dgm:pt modelId="{8E5A8BC0-0DF2-4A0F-B075-61EB55CAA495}" type="pres">
      <dgm:prSet presAssocID="{3E0A2C36-783A-40F0-8738-A3E8368183FD}" presName="backgroundArrow" presStyleLbl="node1" presStyleIdx="0" presStyleCnt="1"/>
      <dgm:spPr>
        <a:solidFill>
          <a:schemeClr val="bg1"/>
        </a:solidFill>
      </dgm:spPr>
    </dgm:pt>
  </dgm:ptLst>
  <dgm:cxnLst>
    <dgm:cxn modelId="{CABC4E7C-F5E6-417A-9631-04A803AE1826}" type="presOf" srcId="{05F801D2-776C-49E6-9970-F4B8961B5B2F}" destId="{D4FA52FF-7096-447C-A569-C933F542EC91}" srcOrd="0" destOrd="0" presId="urn:microsoft.com/office/officeart/2005/8/layout/hProcess3"/>
    <dgm:cxn modelId="{76827BF4-1CE9-4F0C-BAE0-9E990E3991D8}" srcId="{3E0A2C36-783A-40F0-8738-A3E8368183FD}" destId="{05F801D2-776C-49E6-9970-F4B8961B5B2F}" srcOrd="0" destOrd="0" parTransId="{161AD224-B6FC-441B-848A-D1632573352C}" sibTransId="{A8A8F537-92CF-4060-9160-66C8B54C7DCA}"/>
    <dgm:cxn modelId="{7E19DE8B-D1D8-4549-A01F-061F66F76A01}" type="presOf" srcId="{3E0A2C36-783A-40F0-8738-A3E8368183FD}" destId="{B99A0676-94D1-46D2-84D4-6E012569B21A}" srcOrd="0" destOrd="0" presId="urn:microsoft.com/office/officeart/2005/8/layout/hProcess3"/>
    <dgm:cxn modelId="{3769BBCB-C437-4436-B79E-B534111F28F8}" type="presParOf" srcId="{B99A0676-94D1-46D2-84D4-6E012569B21A}" destId="{9039698A-F7E4-492B-80B7-1F4C336E7570}" srcOrd="0" destOrd="0" presId="urn:microsoft.com/office/officeart/2005/8/layout/hProcess3"/>
    <dgm:cxn modelId="{0B897333-4EB7-4B63-BB8B-B42CBD0FF630}" type="presParOf" srcId="{B99A0676-94D1-46D2-84D4-6E012569B21A}" destId="{46D61F19-4AAC-40C5-B769-78C652824408}" srcOrd="1" destOrd="0" presId="urn:microsoft.com/office/officeart/2005/8/layout/hProcess3"/>
    <dgm:cxn modelId="{6253B92C-EC9F-44D4-84F1-4B1842EDE123}" type="presParOf" srcId="{46D61F19-4AAC-40C5-B769-78C652824408}" destId="{123DA179-7F69-4E99-BF17-56C1F3630244}" srcOrd="0" destOrd="0" presId="urn:microsoft.com/office/officeart/2005/8/layout/hProcess3"/>
    <dgm:cxn modelId="{D2B6149F-A1DB-4E1C-8FFF-E9E1E190BFDC}" type="presParOf" srcId="{46D61F19-4AAC-40C5-B769-78C652824408}" destId="{18FF34C4-3D74-49E2-BDA9-A385DD338EEE}" srcOrd="1" destOrd="0" presId="urn:microsoft.com/office/officeart/2005/8/layout/hProcess3"/>
    <dgm:cxn modelId="{DDEC350D-704B-4CCA-8683-1C3BE658D480}" type="presParOf" srcId="{18FF34C4-3D74-49E2-BDA9-A385DD338EEE}" destId="{AE0A3F8C-73F1-436E-9CCF-DBB03FF95AEC}" srcOrd="0" destOrd="0" presId="urn:microsoft.com/office/officeart/2005/8/layout/hProcess3"/>
    <dgm:cxn modelId="{9E97B8BF-1193-47A1-8A46-5AEE0DAEDE20}" type="presParOf" srcId="{18FF34C4-3D74-49E2-BDA9-A385DD338EEE}" destId="{D4FA52FF-7096-447C-A569-C933F542EC91}" srcOrd="1" destOrd="0" presId="urn:microsoft.com/office/officeart/2005/8/layout/hProcess3"/>
    <dgm:cxn modelId="{9A16D30C-4C46-4B45-A4DA-5C5D77350FAB}" type="presParOf" srcId="{18FF34C4-3D74-49E2-BDA9-A385DD338EEE}" destId="{461F5B29-6A98-4193-B1C9-02B3448653EE}" srcOrd="2" destOrd="0" presId="urn:microsoft.com/office/officeart/2005/8/layout/hProcess3"/>
    <dgm:cxn modelId="{4016DD17-5F7A-4BA2-8660-1DEC7B62701A}" type="presParOf" srcId="{18FF34C4-3D74-49E2-BDA9-A385DD338EEE}" destId="{6DA664EE-8BD1-4AD8-B2BB-BC58D1F9AB58}" srcOrd="3" destOrd="0" presId="urn:microsoft.com/office/officeart/2005/8/layout/hProcess3"/>
    <dgm:cxn modelId="{3DA8327E-B8D4-4BB1-BD75-7A9EB7E7A803}" type="presParOf" srcId="{46D61F19-4AAC-40C5-B769-78C652824408}" destId="{2853D746-B287-4B43-B8D7-335D293841DE}" srcOrd="2" destOrd="0" presId="urn:microsoft.com/office/officeart/2005/8/layout/hProcess3"/>
    <dgm:cxn modelId="{1F48337E-4191-42EF-BD25-DD8F2D549581}" type="presParOf" srcId="{46D61F19-4AAC-40C5-B769-78C652824408}" destId="{0FE2DEFD-541C-4D7F-B426-89A8A69E50F4}" srcOrd="3" destOrd="0" presId="urn:microsoft.com/office/officeart/2005/8/layout/hProcess3"/>
    <dgm:cxn modelId="{D1050EA4-25B9-419F-BF29-C8A61EB5F286}" type="presParOf" srcId="{46D61F19-4AAC-40C5-B769-78C652824408}" destId="{8E5A8BC0-0DF2-4A0F-B075-61EB55CAA4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0A2C36-783A-40F0-8738-A3E8368183FD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5F801D2-776C-49E6-9970-F4B8961B5B2F}">
      <dgm:prSet phldrT="[Text]" custT="1"/>
      <dgm:spPr/>
      <dgm:t>
        <a:bodyPr/>
        <a:lstStyle/>
        <a:p>
          <a:r>
            <a:rPr lang="en-US" sz="4400" b="1" dirty="0" smtClean="0">
              <a:latin typeface="Arial" panose="020B0604020202020204" pitchFamily="34" charset="0"/>
              <a:cs typeface="Arial" panose="020B0604020202020204" pitchFamily="34" charset="0"/>
            </a:rPr>
            <a:t>Drug Screening</a:t>
          </a:r>
          <a:endParaRPr lang="en-US" sz="4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AD224-B6FC-441B-848A-D1632573352C}" type="parTrans" cxnId="{76827BF4-1CE9-4F0C-BAE0-9E990E3991D8}">
      <dgm:prSet/>
      <dgm:spPr/>
      <dgm:t>
        <a:bodyPr/>
        <a:lstStyle/>
        <a:p>
          <a:endParaRPr lang="en-US"/>
        </a:p>
      </dgm:t>
    </dgm:pt>
    <dgm:pt modelId="{A8A8F537-92CF-4060-9160-66C8B54C7DCA}" type="sibTrans" cxnId="{76827BF4-1CE9-4F0C-BAE0-9E990E3991D8}">
      <dgm:prSet/>
      <dgm:spPr/>
      <dgm:t>
        <a:bodyPr/>
        <a:lstStyle/>
        <a:p>
          <a:endParaRPr lang="en-US"/>
        </a:p>
      </dgm:t>
    </dgm:pt>
    <dgm:pt modelId="{B99A0676-94D1-46D2-84D4-6E012569B21A}" type="pres">
      <dgm:prSet presAssocID="{3E0A2C36-783A-40F0-8738-A3E8368183FD}" presName="Name0" presStyleCnt="0">
        <dgm:presLayoutVars>
          <dgm:dir/>
          <dgm:animLvl val="lvl"/>
          <dgm:resizeHandles val="exact"/>
        </dgm:presLayoutVars>
      </dgm:prSet>
      <dgm:spPr/>
    </dgm:pt>
    <dgm:pt modelId="{9039698A-F7E4-492B-80B7-1F4C336E7570}" type="pres">
      <dgm:prSet presAssocID="{3E0A2C36-783A-40F0-8738-A3E8368183FD}" presName="dummy" presStyleCnt="0"/>
      <dgm:spPr/>
    </dgm:pt>
    <dgm:pt modelId="{46D61F19-4AAC-40C5-B769-78C652824408}" type="pres">
      <dgm:prSet presAssocID="{3E0A2C36-783A-40F0-8738-A3E8368183FD}" presName="linH" presStyleCnt="0"/>
      <dgm:spPr/>
    </dgm:pt>
    <dgm:pt modelId="{123DA179-7F69-4E99-BF17-56C1F3630244}" type="pres">
      <dgm:prSet presAssocID="{3E0A2C36-783A-40F0-8738-A3E8368183FD}" presName="padding1" presStyleCnt="0"/>
      <dgm:spPr/>
    </dgm:pt>
    <dgm:pt modelId="{18FF34C4-3D74-49E2-BDA9-A385DD338EEE}" type="pres">
      <dgm:prSet presAssocID="{05F801D2-776C-49E6-9970-F4B8961B5B2F}" presName="linV" presStyleCnt="0"/>
      <dgm:spPr/>
    </dgm:pt>
    <dgm:pt modelId="{AE0A3F8C-73F1-436E-9CCF-DBB03FF95AEC}" type="pres">
      <dgm:prSet presAssocID="{05F801D2-776C-49E6-9970-F4B8961B5B2F}" presName="spVertical1" presStyleCnt="0"/>
      <dgm:spPr/>
    </dgm:pt>
    <dgm:pt modelId="{D4FA52FF-7096-447C-A569-C933F542EC91}" type="pres">
      <dgm:prSet presAssocID="{05F801D2-776C-49E6-9970-F4B8961B5B2F}" presName="parTx" presStyleLbl="revTx" presStyleIdx="0" presStyleCnt="1" custLinFactY="53984" custLinFactNeighborX="-833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F5B29-6A98-4193-B1C9-02B3448653EE}" type="pres">
      <dgm:prSet presAssocID="{05F801D2-776C-49E6-9970-F4B8961B5B2F}" presName="spVertical2" presStyleCnt="0"/>
      <dgm:spPr/>
    </dgm:pt>
    <dgm:pt modelId="{6DA664EE-8BD1-4AD8-B2BB-BC58D1F9AB58}" type="pres">
      <dgm:prSet presAssocID="{05F801D2-776C-49E6-9970-F4B8961B5B2F}" presName="spVertical3" presStyleCnt="0"/>
      <dgm:spPr/>
    </dgm:pt>
    <dgm:pt modelId="{2853D746-B287-4B43-B8D7-335D293841DE}" type="pres">
      <dgm:prSet presAssocID="{3E0A2C36-783A-40F0-8738-A3E8368183FD}" presName="padding2" presStyleCnt="0"/>
      <dgm:spPr/>
    </dgm:pt>
    <dgm:pt modelId="{0FE2DEFD-541C-4D7F-B426-89A8A69E50F4}" type="pres">
      <dgm:prSet presAssocID="{3E0A2C36-783A-40F0-8738-A3E8368183FD}" presName="negArrow" presStyleCnt="0"/>
      <dgm:spPr/>
    </dgm:pt>
    <dgm:pt modelId="{8E5A8BC0-0DF2-4A0F-B075-61EB55CAA495}" type="pres">
      <dgm:prSet presAssocID="{3E0A2C36-783A-40F0-8738-A3E8368183FD}" presName="backgroundArrow" presStyleLbl="node1" presStyleIdx="0" presStyleCnt="1" custScaleY="207780"/>
      <dgm:spPr>
        <a:solidFill>
          <a:schemeClr val="bg1"/>
        </a:solidFill>
      </dgm:spPr>
    </dgm:pt>
  </dgm:ptLst>
  <dgm:cxnLst>
    <dgm:cxn modelId="{162022D2-543B-47A5-93C0-EE739D01C8B7}" type="presOf" srcId="{05F801D2-776C-49E6-9970-F4B8961B5B2F}" destId="{D4FA52FF-7096-447C-A569-C933F542EC91}" srcOrd="0" destOrd="0" presId="urn:microsoft.com/office/officeart/2005/8/layout/hProcess3"/>
    <dgm:cxn modelId="{76827BF4-1CE9-4F0C-BAE0-9E990E3991D8}" srcId="{3E0A2C36-783A-40F0-8738-A3E8368183FD}" destId="{05F801D2-776C-49E6-9970-F4B8961B5B2F}" srcOrd="0" destOrd="0" parTransId="{161AD224-B6FC-441B-848A-D1632573352C}" sibTransId="{A8A8F537-92CF-4060-9160-66C8B54C7DCA}"/>
    <dgm:cxn modelId="{1B10103F-B0A6-4472-A888-19A2BED4C0A2}" type="presOf" srcId="{3E0A2C36-783A-40F0-8738-A3E8368183FD}" destId="{B99A0676-94D1-46D2-84D4-6E012569B21A}" srcOrd="0" destOrd="0" presId="urn:microsoft.com/office/officeart/2005/8/layout/hProcess3"/>
    <dgm:cxn modelId="{4885A1A5-DF54-4971-A8D3-7613C11BB597}" type="presParOf" srcId="{B99A0676-94D1-46D2-84D4-6E012569B21A}" destId="{9039698A-F7E4-492B-80B7-1F4C336E7570}" srcOrd="0" destOrd="0" presId="urn:microsoft.com/office/officeart/2005/8/layout/hProcess3"/>
    <dgm:cxn modelId="{1D3723B3-6B41-4E98-B93F-2FE7B3D6217D}" type="presParOf" srcId="{B99A0676-94D1-46D2-84D4-6E012569B21A}" destId="{46D61F19-4AAC-40C5-B769-78C652824408}" srcOrd="1" destOrd="0" presId="urn:microsoft.com/office/officeart/2005/8/layout/hProcess3"/>
    <dgm:cxn modelId="{D94BEAFE-C4FF-41F7-9958-C8DA6028653F}" type="presParOf" srcId="{46D61F19-4AAC-40C5-B769-78C652824408}" destId="{123DA179-7F69-4E99-BF17-56C1F3630244}" srcOrd="0" destOrd="0" presId="urn:microsoft.com/office/officeart/2005/8/layout/hProcess3"/>
    <dgm:cxn modelId="{81302F78-DFE3-4EBA-BB3E-4BB694641C9D}" type="presParOf" srcId="{46D61F19-4AAC-40C5-B769-78C652824408}" destId="{18FF34C4-3D74-49E2-BDA9-A385DD338EEE}" srcOrd="1" destOrd="0" presId="urn:microsoft.com/office/officeart/2005/8/layout/hProcess3"/>
    <dgm:cxn modelId="{CC151200-F07C-4CB8-A167-2141A29A5638}" type="presParOf" srcId="{18FF34C4-3D74-49E2-BDA9-A385DD338EEE}" destId="{AE0A3F8C-73F1-436E-9CCF-DBB03FF95AEC}" srcOrd="0" destOrd="0" presId="urn:microsoft.com/office/officeart/2005/8/layout/hProcess3"/>
    <dgm:cxn modelId="{3938856D-609C-4DE6-BEA0-F1FEE68288C9}" type="presParOf" srcId="{18FF34C4-3D74-49E2-BDA9-A385DD338EEE}" destId="{D4FA52FF-7096-447C-A569-C933F542EC91}" srcOrd="1" destOrd="0" presId="urn:microsoft.com/office/officeart/2005/8/layout/hProcess3"/>
    <dgm:cxn modelId="{A7BB8B3B-DAE9-4000-A2DA-47D8A8713BC2}" type="presParOf" srcId="{18FF34C4-3D74-49E2-BDA9-A385DD338EEE}" destId="{461F5B29-6A98-4193-B1C9-02B3448653EE}" srcOrd="2" destOrd="0" presId="urn:microsoft.com/office/officeart/2005/8/layout/hProcess3"/>
    <dgm:cxn modelId="{F9B558B6-1CD0-4B05-AC9E-1B60E19B7228}" type="presParOf" srcId="{18FF34C4-3D74-49E2-BDA9-A385DD338EEE}" destId="{6DA664EE-8BD1-4AD8-B2BB-BC58D1F9AB58}" srcOrd="3" destOrd="0" presId="urn:microsoft.com/office/officeart/2005/8/layout/hProcess3"/>
    <dgm:cxn modelId="{B766782E-36EF-46DE-B4F0-F5C2ED2626FD}" type="presParOf" srcId="{46D61F19-4AAC-40C5-B769-78C652824408}" destId="{2853D746-B287-4B43-B8D7-335D293841DE}" srcOrd="2" destOrd="0" presId="urn:microsoft.com/office/officeart/2005/8/layout/hProcess3"/>
    <dgm:cxn modelId="{19F4D8DA-D979-47AD-B3CD-EC2EB54F8257}" type="presParOf" srcId="{46D61F19-4AAC-40C5-B769-78C652824408}" destId="{0FE2DEFD-541C-4D7F-B426-89A8A69E50F4}" srcOrd="3" destOrd="0" presId="urn:microsoft.com/office/officeart/2005/8/layout/hProcess3"/>
    <dgm:cxn modelId="{E2B05067-8E87-4D99-9FAD-26FF1F8BD8D3}" type="presParOf" srcId="{46D61F19-4AAC-40C5-B769-78C652824408}" destId="{8E5A8BC0-0DF2-4A0F-B075-61EB55CAA495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A8BC0-0DF2-4A0F-B075-61EB55CAA495}">
      <dsp:nvSpPr>
        <dsp:cNvPr id="0" name=""/>
        <dsp:cNvSpPr/>
      </dsp:nvSpPr>
      <dsp:spPr>
        <a:xfrm>
          <a:off x="0" y="304809"/>
          <a:ext cx="3935760" cy="2376000"/>
        </a:xfrm>
        <a:prstGeom prst="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A52FF-7096-447C-A569-C933F542EC91}">
      <dsp:nvSpPr>
        <dsp:cNvPr id="0" name=""/>
        <dsp:cNvSpPr/>
      </dsp:nvSpPr>
      <dsp:spPr>
        <a:xfrm>
          <a:off x="317474" y="898809"/>
          <a:ext cx="3224709" cy="118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35280" rIns="0" bIns="33528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Is this cell healthy?</a:t>
          </a:r>
          <a:endParaRPr lang="en-US" sz="3300" kern="1200" dirty="0"/>
        </a:p>
      </dsp:txBody>
      <dsp:txXfrm>
        <a:off x="317474" y="898809"/>
        <a:ext cx="3224709" cy="118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A8BC0-0DF2-4A0F-B075-61EB55CAA495}">
      <dsp:nvSpPr>
        <dsp:cNvPr id="0" name=""/>
        <dsp:cNvSpPr/>
      </dsp:nvSpPr>
      <dsp:spPr>
        <a:xfrm>
          <a:off x="0" y="36143"/>
          <a:ext cx="3419780" cy="2520000"/>
        </a:xfrm>
        <a:prstGeom prst="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A52FF-7096-447C-A569-C933F542EC91}">
      <dsp:nvSpPr>
        <dsp:cNvPr id="0" name=""/>
        <dsp:cNvSpPr/>
      </dsp:nvSpPr>
      <dsp:spPr>
        <a:xfrm>
          <a:off x="275853" y="666143"/>
          <a:ext cx="2801948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0" rIns="0" bIns="3556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Is this cell sick?</a:t>
          </a:r>
          <a:endParaRPr lang="en-US" sz="3500" kern="1200" dirty="0"/>
        </a:p>
      </dsp:txBody>
      <dsp:txXfrm>
        <a:off x="275853" y="666143"/>
        <a:ext cx="2801948" cy="126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A8BC0-0DF2-4A0F-B075-61EB55CAA495}">
      <dsp:nvSpPr>
        <dsp:cNvPr id="0" name=""/>
        <dsp:cNvSpPr/>
      </dsp:nvSpPr>
      <dsp:spPr>
        <a:xfrm>
          <a:off x="0" y="39278"/>
          <a:ext cx="4320480" cy="5236055"/>
        </a:xfrm>
        <a:prstGeom prst="rightArrow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A52FF-7096-447C-A569-C933F542EC91}">
      <dsp:nvSpPr>
        <dsp:cNvPr id="0" name=""/>
        <dsp:cNvSpPr/>
      </dsp:nvSpPr>
      <dsp:spPr>
        <a:xfrm>
          <a:off x="53596" y="1979476"/>
          <a:ext cx="3539924" cy="12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7040" rIns="0" bIns="4470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Drug Screening</a:t>
          </a:r>
          <a:endParaRPr lang="en-US" sz="4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96" y="1979476"/>
        <a:ext cx="3539924" cy="126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52AA5727-F3B8-4747-A531-9A4C5D0159F7}" type="datetimeFigureOut">
              <a:rPr lang="he-IL" smtClean="0"/>
              <a:t>ב'/כסלו/תשע"ז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2469AEF1-AF8B-4A22-88B2-674178AAB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5321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7E06-CB2E-4916-B4F3-5F408E0D02C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6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2EE51D-76BE-4DEA-B395-C176E4648F91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415316-DA63-4AEF-935B-6C9CCB2AFD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5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ב'/כסלו/תשע"ז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499D38-564F-41E2-905A-7044BBE0BDEF}" type="datetimeFigureOut">
              <a:rPr lang="en-US" smtClean="0"/>
              <a:pPr>
                <a:defRPr/>
              </a:pPr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9EF80E35-D3DE-49EE-8CC7-1342F54B3F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34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1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11" Type="http://schemas.microsoft.com/office/2007/relationships/diagramDrawing" Target="../diagrams/drawing1.xml"/><Relationship Id="rId5" Type="http://schemas.openxmlformats.org/officeDocument/2006/relationships/image" Target="../media/image13.jp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35.jp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37.jpg"/><Relationship Id="rId7" Type="http://schemas.openxmlformats.org/officeDocument/2006/relationships/image" Target="../media/image34.png"/><Relationship Id="rId12" Type="http://schemas.microsoft.com/office/2007/relationships/diagramDrawing" Target="../diagrams/drawing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5.jp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2.jpg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775" y="983734"/>
            <a:ext cx="74771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 biobank of APBD patient skin fibroblasts</a:t>
            </a:r>
            <a:endParaRPr lang="he-IL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3630" y="2971800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Or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Kakhlon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8924" y="6211670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APBDRF 12th Annual Scientific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Advisory Board Meeting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NYC December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5-6,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2016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25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0996"/>
            <a:ext cx="1475232" cy="180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16288"/>
            <a:ext cx="21082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24" y="1124744"/>
            <a:ext cx="2052828" cy="183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12096"/>
            <a:ext cx="1905000" cy="1981200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37293062"/>
              </p:ext>
            </p:extLst>
          </p:nvPr>
        </p:nvGraphicFramePr>
        <p:xfrm>
          <a:off x="1691680" y="476672"/>
          <a:ext cx="3935760" cy="298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4368" y="1687731"/>
            <a:ext cx="1068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4492858"/>
              </p:ext>
            </p:extLst>
          </p:nvPr>
        </p:nvGraphicFramePr>
        <p:xfrm>
          <a:off x="2267744" y="3861048"/>
          <a:ext cx="341978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84368" y="4653136"/>
            <a:ext cx="1068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8806" y="18158"/>
            <a:ext cx="3666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logoHadassah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8158"/>
            <a:ext cx="5878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Personalized Drug Screening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3" y="2702541"/>
            <a:ext cx="1864519" cy="1864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" y="2707544"/>
            <a:ext cx="1624033" cy="16240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" y="1022794"/>
            <a:ext cx="1450029" cy="150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8" y="4653135"/>
            <a:ext cx="1604699" cy="1450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6512" y="6236802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disease phenotypes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3" y="1022804"/>
            <a:ext cx="1764792" cy="1576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3" y="4653137"/>
            <a:ext cx="1280160" cy="15701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8152" y="6236802"/>
            <a:ext cx="3860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healthy phenotypes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640985014"/>
              </p:ext>
            </p:extLst>
          </p:nvPr>
        </p:nvGraphicFramePr>
        <p:xfrm>
          <a:off x="2195736" y="908720"/>
          <a:ext cx="4320480" cy="5314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984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214" y="301953"/>
            <a:ext cx="848405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 why do we need a biobank of skin cells?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Very simple: The more patients we have the more accurate the classification and APBD fingerprinting is. Increasing the number of patients increases accuracy.</a:t>
            </a:r>
            <a:endParaRPr lang="he-IL" sz="4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3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9592" y="1340768"/>
            <a:ext cx="7548372" cy="4899184"/>
            <a:chOff x="899592" y="1340768"/>
            <a:chExt cx="7548372" cy="489918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340768"/>
              <a:ext cx="7548372" cy="4899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" name="Rectangle 1"/>
            <p:cNvSpPr/>
            <p:nvPr/>
          </p:nvSpPr>
          <p:spPr>
            <a:xfrm>
              <a:off x="899592" y="1340768"/>
              <a:ext cx="4536504" cy="13681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2"/>
          <p:cNvSpPr txBox="1">
            <a:spLocks/>
          </p:cNvSpPr>
          <p:nvPr/>
        </p:nvSpPr>
        <p:spPr bwMode="auto">
          <a:xfrm>
            <a:off x="467544" y="-861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High Content Screening work?</a:t>
            </a:r>
            <a:endParaRPr lang="en-US" sz="3200" dirty="0"/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467544" y="1134382"/>
            <a:ext cx="4968552" cy="15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Polyglucosans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also: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 shape, Membrane, Nucleus, ER, Lysosomes, Golgi, Mitochondria, Vesicles, Cellular Proteins, Calcium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41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97959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16632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prstClr val="black"/>
                </a:solidFill>
              </a:rPr>
              <a:t>Multiparameter Analysis: Hits affect not only PG.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Test the global effect of hits (here shown: Nucleus, Cell, Lysosomes, Mitochondria)</a:t>
            </a:r>
            <a:endParaRPr lang="he-IL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5347082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personalized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medicine: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effects of hits on numerous cellular phenotypes in cells derived from several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with several diseases.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unique to APBD in comparison to other neurodegenerative diseases? to other storage diseases?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" y="1385780"/>
            <a:ext cx="9171146" cy="290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5496" y="4407198"/>
            <a:ext cx="1290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latin typeface="Arial" charset="0"/>
                <a:cs typeface="Arial" charset="0"/>
              </a:rPr>
              <a:t>Eddy </a:t>
            </a:r>
            <a:r>
              <a:rPr lang="en-US" sz="1200" b="1" dirty="0" err="1" smtClean="0">
                <a:latin typeface="Arial" charset="0"/>
                <a:cs typeface="Arial" charset="0"/>
              </a:rPr>
              <a:t>Pichinuk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atin typeface="Arial" charset="0"/>
                <a:cs typeface="Arial" charset="0"/>
              </a:rPr>
              <a:t>Miguel Weil</a:t>
            </a:r>
          </a:p>
        </p:txBody>
      </p:sp>
    </p:spTree>
    <p:extLst>
      <p:ext uri="{BB962C8B-B14F-4D97-AF65-F5344CB8AC3E}">
        <p14:creationId xmlns:p14="http://schemas.microsoft.com/office/powerpoint/2010/main" val="7891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924944"/>
            <a:ext cx="9144000" cy="3933056"/>
            <a:chOff x="0" y="2924944"/>
            <a:chExt cx="9144000" cy="44281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924944"/>
              <a:ext cx="9144000" cy="4428184"/>
            </a:xfrm>
            <a:prstGeom prst="rect">
              <a:avLst/>
            </a:prstGeom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7067378"/>
              <a:ext cx="7704856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 rot="16200000">
            <a:off x="-1628759" y="4645066"/>
            <a:ext cx="3967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control-normalized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phenoscores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202388" y="3232026"/>
            <a:ext cx="432048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876256" y="3340038"/>
            <a:ext cx="326132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21049" y="31457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08520" y="1196752"/>
            <a:ext cx="9144000" cy="490066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Demonstration of uniqueness</a:t>
            </a:r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2111"/>
            <a:ext cx="12907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Eddy </a:t>
            </a:r>
            <a:r>
              <a:rPr lang="en-US" sz="1200" b="1" dirty="0" err="1" smtClean="0">
                <a:solidFill>
                  <a:prstClr val="white"/>
                </a:solidFill>
                <a:latin typeface="Arial" charset="0"/>
                <a:cs typeface="Arial" charset="0"/>
              </a:rPr>
              <a:t>Pichinuk</a:t>
            </a:r>
            <a:endParaRPr lang="en-US" sz="12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Arial" charset="0"/>
                <a:cs typeface="Arial" charset="0"/>
              </a:rPr>
              <a:t>Miguel Weil</a:t>
            </a:r>
          </a:p>
        </p:txBody>
      </p:sp>
    </p:spTree>
    <p:extLst>
      <p:ext uri="{BB962C8B-B14F-4D97-AF65-F5344CB8AC3E}">
        <p14:creationId xmlns:p14="http://schemas.microsoft.com/office/powerpoint/2010/main" val="25296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407" y="1863270"/>
            <a:ext cx="512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Ca channel blocker verapamil reinstated </a:t>
            </a:r>
            <a:r>
              <a:rPr lang="en-US" dirty="0">
                <a:solidFill>
                  <a:schemeClr val="bg1"/>
                </a:solidFill>
              </a:rPr>
              <a:t>intracellular Ca</a:t>
            </a:r>
            <a:r>
              <a:rPr lang="en-US" baseline="30000" dirty="0">
                <a:solidFill>
                  <a:schemeClr val="bg1"/>
                </a:solidFill>
              </a:rPr>
              <a:t>+2 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>
                <a:solidFill>
                  <a:schemeClr val="bg1"/>
                </a:solidFill>
              </a:rPr>
              <a:t>ROS </a:t>
            </a:r>
            <a:r>
              <a:rPr lang="en-US" dirty="0" smtClean="0">
                <a:solidFill>
                  <a:schemeClr val="bg1"/>
                </a:solidFill>
              </a:rPr>
              <a:t>production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ΔΨ</a:t>
            </a:r>
            <a:r>
              <a:rPr lang="en-US" baseline="-25000" dirty="0" smtClean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 to the normal phenotype. The Western blot shows a dramatic increase in KO in the levels of the CACNB1 calcium channel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4747" y="-698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Etiology is not always related to known disease gene: Reversible Ca</a:t>
            </a:r>
            <a:r>
              <a:rPr lang="en-US" b="1" u="sng" baseline="30000" dirty="0" smtClean="0">
                <a:solidFill>
                  <a:schemeClr val="bg1"/>
                </a:solidFill>
              </a:rPr>
              <a:t>+2</a:t>
            </a:r>
            <a:r>
              <a:rPr lang="en-US" b="1" u="sng" dirty="0" smtClean="0">
                <a:solidFill>
                  <a:schemeClr val="bg1"/>
                </a:solidFill>
              </a:rPr>
              <a:t> accumulation and damage in GAA KO myotubes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452" y="558727"/>
            <a:ext cx="2133600" cy="13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8" y="558727"/>
            <a:ext cx="3952494" cy="38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2" y="4623435"/>
            <a:ext cx="4246245" cy="223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87" y="5680138"/>
            <a:ext cx="4701159" cy="11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1958" y="4495800"/>
            <a:ext cx="9112042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68285" y="4563070"/>
            <a:ext cx="477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Intracellular Ca was reduced in muscle fibers from GAA KO mice injected with verapamil. However, autophagy was not affected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858003" y="4126056"/>
            <a:ext cx="1610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Lim et al (2015)</a:t>
            </a:r>
            <a:r>
              <a:rPr lang="en-GB" sz="11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5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243" y="318470"/>
            <a:ext cx="42587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Molecular </a:t>
            </a:r>
            <a:r>
              <a:rPr lang="en-US" dirty="0">
                <a:solidFill>
                  <a:schemeClr val="bg1"/>
                </a:solidFill>
              </a:rPr>
              <a:t>functions were attributed to 152 of the 551 genes </a:t>
            </a:r>
            <a:r>
              <a:rPr lang="en-US" dirty="0" smtClean="0">
                <a:solidFill>
                  <a:schemeClr val="bg1"/>
                </a:solidFill>
              </a:rPr>
              <a:t>upregulated </a:t>
            </a:r>
            <a:r>
              <a:rPr lang="en-US" dirty="0">
                <a:solidFill>
                  <a:schemeClr val="bg1"/>
                </a:solidFill>
              </a:rPr>
              <a:t>in the KO </a:t>
            </a:r>
            <a:r>
              <a:rPr lang="en-US" dirty="0" smtClean="0">
                <a:solidFill>
                  <a:schemeClr val="bg1"/>
                </a:solidFill>
              </a:rPr>
              <a:t>GAA using mRNA-seq. </a:t>
            </a:r>
            <a:r>
              <a:rPr lang="en-US" dirty="0">
                <a:solidFill>
                  <a:schemeClr val="bg1"/>
                </a:solidFill>
              </a:rPr>
              <a:t>A large number (40) of the genes upregulated in KO muscle codes for proteins that </a:t>
            </a:r>
            <a:r>
              <a:rPr lang="en-US" dirty="0" smtClean="0">
                <a:solidFill>
                  <a:schemeClr val="bg1"/>
                </a:solidFill>
              </a:rPr>
              <a:t>govern </a:t>
            </a:r>
            <a:r>
              <a:rPr lang="en-US" dirty="0">
                <a:solidFill>
                  <a:schemeClr val="bg1"/>
                </a:solidFill>
              </a:rPr>
              <a:t>the levels of cellular </a:t>
            </a:r>
            <a:r>
              <a:rPr lang="en-US" dirty="0" smtClean="0">
                <a:solidFill>
                  <a:schemeClr val="bg1"/>
                </a:solidFill>
              </a:rPr>
              <a:t>calcium.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82426"/>
            <a:ext cx="4870002" cy="615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ogoHadass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17667" y="6180489"/>
            <a:ext cx="161054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1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Lim et al (2015)</a:t>
            </a:r>
            <a:r>
              <a:rPr lang="en-GB" sz="11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1100" b="1" i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logoHadass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70575"/>
            <a:ext cx="9874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853954" y="908720"/>
            <a:ext cx="3374230" cy="2995110"/>
            <a:chOff x="1629818" y="836712"/>
            <a:chExt cx="3374230" cy="299511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016" y="836712"/>
              <a:ext cx="3306032" cy="2748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1629818" y="3570212"/>
              <a:ext cx="206333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1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Stern &amp; Goldblum (2014)</a:t>
              </a:r>
              <a:r>
                <a:rPr lang="en-GB" sz="1100" b="1" i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endParaRPr lang="en-US" sz="11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131699" y="44624"/>
            <a:ext cx="8686797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Classification: 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multiparametric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phenoscores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(machine learning) to predict, given a certain cell, whether it’s sick or healthy.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" y="4653136"/>
            <a:ext cx="1905000" cy="1981200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263166" y="3429000"/>
            <a:ext cx="2224484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cell is sick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123380" y="3933056"/>
            <a:ext cx="504056" cy="6480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16" y="4648076"/>
            <a:ext cx="2052828" cy="1833860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6451972" y="3429000"/>
            <a:ext cx="2512516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cell is healthy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7456202" y="3933056"/>
            <a:ext cx="504056" cy="64807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51520" y="260648"/>
            <a:ext cx="3024336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1" y="822642"/>
            <a:ext cx="1073150" cy="1073150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61" y="822642"/>
            <a:ext cx="1073150" cy="10731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96" y="1965007"/>
            <a:ext cx="1073150" cy="10731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1" y="1964372"/>
            <a:ext cx="1073150" cy="10731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831" y="5471477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66" y="5368607"/>
            <a:ext cx="653415" cy="87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958271" y="4221797"/>
            <a:ext cx="1071880" cy="1071880"/>
            <a:chOff x="3657601" y="64404"/>
            <a:chExt cx="3306013" cy="330601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1" y="64404"/>
              <a:ext cx="3306013" cy="330601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834676" y="1297804"/>
              <a:ext cx="1066800" cy="12954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e-I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17811" y="4226877"/>
            <a:ext cx="1085850" cy="1085850"/>
            <a:chOff x="0" y="0"/>
            <a:chExt cx="3348949" cy="334894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48949" cy="3348949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6200" y="1221603"/>
              <a:ext cx="609600" cy="7239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e-IL"/>
            </a:p>
          </p:txBody>
        </p:sp>
      </p:grpSp>
      <p:pic>
        <p:nvPicPr>
          <p:cNvPr id="10" name="Picture 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51" y="3094037"/>
            <a:ext cx="1073150" cy="10731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541" y="3093402"/>
            <a:ext cx="1073150" cy="1073150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45066" y="1248727"/>
            <a:ext cx="35496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Lyso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05391" y="2350452"/>
            <a:ext cx="28829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ER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95536" y="3517582"/>
            <a:ext cx="37973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Cytos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43796" y="4649787"/>
            <a:ext cx="35496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Mito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124516" y="622617"/>
            <a:ext cx="570230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Pompe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306886" y="617537"/>
            <a:ext cx="357505" cy="200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0" rIns="0" bIns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WT</a:t>
            </a:r>
            <a:endParaRPr lang="en-US" sz="110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529727" y="1052736"/>
            <a:ext cx="5241015" cy="2160240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Demonstrating 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classification: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Multiparametric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cellular parameters in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myotubes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derived from </a:t>
            </a:r>
            <a:r>
              <a:rPr lang="en-US" sz="2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Pompe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Disease modeling (GAA</a:t>
            </a:r>
            <a:r>
              <a:rPr lang="en-US" sz="2000" b="1" baseline="30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-/-</a:t>
            </a:r>
            <a:r>
              <a:rPr lang="en-US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WT mice. 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8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5496" y="29445"/>
            <a:ext cx="8136904" cy="68285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Group 1"/>
          <p:cNvGrpSpPr/>
          <p:nvPr/>
        </p:nvGrpSpPr>
        <p:grpSpPr>
          <a:xfrm>
            <a:off x="323528" y="404664"/>
            <a:ext cx="3024503" cy="1998346"/>
            <a:chOff x="0" y="0"/>
            <a:chExt cx="9452956" cy="624632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33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8525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904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8991" y="0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5788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37197" y="8626"/>
              <a:ext cx="1447140" cy="594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75833" y="5457278"/>
              <a:ext cx="9144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e-IL"/>
            </a:p>
          </p:txBody>
        </p:sp>
        <p:sp>
          <p:nvSpPr>
            <p:cNvPr id="10" name="TextBox 3"/>
            <p:cNvSpPr txBox="1"/>
            <p:nvPr/>
          </p:nvSpPr>
          <p:spPr>
            <a:xfrm rot="19383024">
              <a:off x="0" y="5587287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383024">
              <a:off x="745152" y="5485330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 rot="19383024">
              <a:off x="1523936" y="55875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 rot="19383024">
              <a:off x="2269085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 rot="19383024">
              <a:off x="3073113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 rot="19383024">
              <a:off x="3852691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 rot="19383024">
              <a:off x="4631468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 rot="19383024">
              <a:off x="5376621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 rot="19383024">
              <a:off x="6095739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 rot="19383024">
              <a:off x="6875313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 rot="19383024">
              <a:off x="7654097" y="5587308"/>
              <a:ext cx="151606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Pompe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 rot="19383024">
              <a:off x="8399249" y="5485136"/>
              <a:ext cx="1053707" cy="658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WT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2" name="TextBox 5"/>
            <p:cNvSpPr txBox="1"/>
            <p:nvPr/>
          </p:nvSpPr>
          <p:spPr>
            <a:xfrm>
              <a:off x="100149" y="1924100"/>
              <a:ext cx="404506" cy="2285999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count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627406" y="1394186"/>
              <a:ext cx="389647" cy="284361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Mean lysosomal area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123390" y="1038464"/>
              <a:ext cx="333424" cy="280459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Total lysosomal area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647171" y="1038464"/>
              <a:ext cx="351407" cy="3534172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mean intensity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198754" y="966340"/>
              <a:ext cx="388994" cy="304475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form factor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722538" y="516330"/>
              <a:ext cx="359224" cy="4193986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lIns="0" tIns="0" rIns="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MS Mincho" panose="02020609040205080304" pitchFamily="49" charset="-128"/>
                  <a:cs typeface="Arial" panose="020B0604020202020204" pitchFamily="34" charset="0"/>
                </a:rPr>
                <a:t>Lysosomal integrated intensity</a:t>
              </a:r>
              <a:endParaRPr lang="en-US" sz="1200">
                <a:effectLst/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</p:grpSp>
      <p:pic>
        <p:nvPicPr>
          <p:cNvPr id="28" name="Picture 2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809" y="427313"/>
            <a:ext cx="2713990" cy="202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9" y="2623095"/>
            <a:ext cx="329565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3303905" cy="2023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6" y="4775954"/>
            <a:ext cx="2767330" cy="20358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tangle 31"/>
          <p:cNvSpPr/>
          <p:nvPr/>
        </p:nvSpPr>
        <p:spPr>
          <a:xfrm>
            <a:off x="3419872" y="4725144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Analysing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such a very large amount of data (28 parameters), we are able to predict with 85% confidence whether a given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myotube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is PD or WT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myotube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 Accuracy increases as more data are analyzed.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18097" y="73485"/>
            <a:ext cx="1259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Lysosomes</a:t>
            </a:r>
            <a:endParaRPr lang="he-IL" dirty="0"/>
          </a:p>
        </p:txBody>
      </p:sp>
      <p:sp>
        <p:nvSpPr>
          <p:cNvPr id="35" name="Rectangle 34"/>
          <p:cNvSpPr/>
          <p:nvPr/>
        </p:nvSpPr>
        <p:spPr>
          <a:xfrm>
            <a:off x="3936725" y="81579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Cell</a:t>
            </a:r>
            <a:endParaRPr lang="he-IL" dirty="0"/>
          </a:p>
        </p:txBody>
      </p:sp>
      <p:sp>
        <p:nvSpPr>
          <p:cNvPr id="36" name="Rectangle 35"/>
          <p:cNvSpPr/>
          <p:nvPr/>
        </p:nvSpPr>
        <p:spPr>
          <a:xfrm>
            <a:off x="5223181" y="73485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ER</a:t>
            </a:r>
            <a:endParaRPr lang="he-IL" dirty="0"/>
          </a:p>
        </p:txBody>
      </p:sp>
      <p:sp>
        <p:nvSpPr>
          <p:cNvPr id="37" name="Rectangle 36"/>
          <p:cNvSpPr/>
          <p:nvPr/>
        </p:nvSpPr>
        <p:spPr>
          <a:xfrm>
            <a:off x="1199002" y="2322001"/>
            <a:ext cx="1513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Mitochondria</a:t>
            </a:r>
            <a:endParaRPr lang="he-IL" dirty="0"/>
          </a:p>
        </p:txBody>
      </p:sp>
      <p:sp>
        <p:nvSpPr>
          <p:cNvPr id="38" name="Rectangle 37"/>
          <p:cNvSpPr/>
          <p:nvPr/>
        </p:nvSpPr>
        <p:spPr>
          <a:xfrm>
            <a:off x="4578022" y="2387467"/>
            <a:ext cx="145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Cytoskeleton</a:t>
            </a:r>
            <a:endParaRPr lang="he-IL" dirty="0"/>
          </a:p>
        </p:txBody>
      </p:sp>
      <p:sp>
        <p:nvSpPr>
          <p:cNvPr id="39" name="Rectangle 38"/>
          <p:cNvSpPr/>
          <p:nvPr/>
        </p:nvSpPr>
        <p:spPr>
          <a:xfrm>
            <a:off x="1534425" y="4461208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Nuclei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9576190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467</Words>
  <Application>Microsoft Office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Or Kakhlon</cp:lastModifiedBy>
  <cp:revision>4</cp:revision>
  <dcterms:created xsi:type="dcterms:W3CDTF">2016-12-01T16:52:52Z</dcterms:created>
  <dcterms:modified xsi:type="dcterms:W3CDTF">2016-12-03T20:39:25Z</dcterms:modified>
</cp:coreProperties>
</file>