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58" r:id="rId3"/>
    <p:sldId id="259" r:id="rId4"/>
    <p:sldId id="260" r:id="rId5"/>
    <p:sldId id="263" r:id="rId6"/>
    <p:sldId id="264" r:id="rId7"/>
    <p:sldId id="262" r:id="rId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GBE%20assay\DRUGS%203011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Effect of drugs on GBE activity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Sheet2!$I$4:$I$19</c:f>
                <c:numCache>
                  <c:formatCode>General</c:formatCode>
                  <c:ptCount val="16"/>
                  <c:pt idx="0">
                    <c:v>10</c:v>
                  </c:pt>
                  <c:pt idx="3">
                    <c:v>12</c:v>
                  </c:pt>
                  <c:pt idx="6">
                    <c:v>15</c:v>
                  </c:pt>
                  <c:pt idx="9">
                    <c:v>0.67</c:v>
                  </c:pt>
                  <c:pt idx="12">
                    <c:v>4</c:v>
                  </c:pt>
                  <c:pt idx="15">
                    <c:v>16</c:v>
                  </c:pt>
                </c:numCache>
              </c:numRef>
            </c:plus>
            <c:minus>
              <c:numRef>
                <c:f>Sheet2!$I$4:$I$19</c:f>
                <c:numCache>
                  <c:formatCode>General</c:formatCode>
                  <c:ptCount val="16"/>
                  <c:pt idx="0">
                    <c:v>10</c:v>
                  </c:pt>
                  <c:pt idx="3">
                    <c:v>12</c:v>
                  </c:pt>
                  <c:pt idx="6">
                    <c:v>15</c:v>
                  </c:pt>
                  <c:pt idx="9">
                    <c:v>0.67</c:v>
                  </c:pt>
                  <c:pt idx="12">
                    <c:v>4</c:v>
                  </c:pt>
                  <c:pt idx="15">
                    <c:v>16</c:v>
                  </c:pt>
                </c:numCache>
              </c:numRef>
            </c:minus>
          </c:errBars>
          <c:cat>
            <c:strRef>
              <c:f>Sheet2!$G$4:$G$19</c:f>
              <c:strCache>
                <c:ptCount val="16"/>
                <c:pt idx="0">
                  <c:v>Y329S/Y329S</c:v>
                </c:pt>
                <c:pt idx="3">
                  <c:v>Y329/Y329</c:v>
                </c:pt>
                <c:pt idx="6">
                  <c:v>Amikacin</c:v>
                </c:pt>
                <c:pt idx="9">
                  <c:v>Mitoxantrone</c:v>
                </c:pt>
                <c:pt idx="12">
                  <c:v>Cabergoline</c:v>
                </c:pt>
                <c:pt idx="15">
                  <c:v>Valganciclovir</c:v>
                </c:pt>
              </c:strCache>
            </c:strRef>
          </c:cat>
          <c:val>
            <c:numRef>
              <c:f>Sheet2!$H$4:$H$19</c:f>
              <c:numCache>
                <c:formatCode>General</c:formatCode>
                <c:ptCount val="16"/>
                <c:pt idx="0">
                  <c:v>0</c:v>
                </c:pt>
                <c:pt idx="3">
                  <c:v>100</c:v>
                </c:pt>
                <c:pt idx="6">
                  <c:v>0</c:v>
                </c:pt>
                <c:pt idx="9">
                  <c:v>5.2969502407704665</c:v>
                </c:pt>
                <c:pt idx="12">
                  <c:v>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30-4E2C-A17C-7F03FB349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89716352"/>
        <c:axId val="189717888"/>
      </c:barChart>
      <c:catAx>
        <c:axId val="18971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89717888"/>
        <c:crosses val="autoZero"/>
        <c:auto val="1"/>
        <c:lblAlgn val="ctr"/>
        <c:lblOffset val="100"/>
        <c:noMultiLvlLbl val="0"/>
      </c:catAx>
      <c:valAx>
        <c:axId val="189717888"/>
        <c:scaling>
          <c:orientation val="minMax"/>
          <c:min val="-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 b="1"/>
                </a:pPr>
                <a:r>
                  <a:rPr lang="en-US" sz="2000" b="1"/>
                  <a:t>GBE activity (% of Y329/Y329)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89716352"/>
        <c:crosses val="autoZero"/>
        <c:crossBetween val="between"/>
        <c:majorUnit val="40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993B-80DA-4BE1-BB32-DD9D5A1254F6}" type="datetimeFigureOut">
              <a:rPr lang="he-IL" smtClean="0"/>
              <a:pPr/>
              <a:t>ד'/כסלו/תשע"ז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5BB2-43C5-4860-B9A3-79E163676D4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993B-80DA-4BE1-BB32-DD9D5A1254F6}" type="datetimeFigureOut">
              <a:rPr lang="he-IL" smtClean="0"/>
              <a:pPr/>
              <a:t>ד'/כסלו/תשע"ז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5BB2-43C5-4860-B9A3-79E163676D4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993B-80DA-4BE1-BB32-DD9D5A1254F6}" type="datetimeFigureOut">
              <a:rPr lang="he-IL" smtClean="0"/>
              <a:pPr/>
              <a:t>ד'/כסלו/תשע"ז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5BB2-43C5-4860-B9A3-79E163676D4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993B-80DA-4BE1-BB32-DD9D5A1254F6}" type="datetimeFigureOut">
              <a:rPr lang="he-IL" smtClean="0"/>
              <a:pPr/>
              <a:t>ד'/כסלו/תשע"ז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5BB2-43C5-4860-B9A3-79E163676D4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993B-80DA-4BE1-BB32-DD9D5A1254F6}" type="datetimeFigureOut">
              <a:rPr lang="he-IL" smtClean="0"/>
              <a:pPr/>
              <a:t>ד'/כסלו/תשע"ז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5BB2-43C5-4860-B9A3-79E163676D4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993B-80DA-4BE1-BB32-DD9D5A1254F6}" type="datetimeFigureOut">
              <a:rPr lang="he-IL" smtClean="0"/>
              <a:pPr/>
              <a:t>ד'/כסלו/תשע"ז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5BB2-43C5-4860-B9A3-79E163676D4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993B-80DA-4BE1-BB32-DD9D5A1254F6}" type="datetimeFigureOut">
              <a:rPr lang="he-IL" smtClean="0"/>
              <a:pPr/>
              <a:t>ד'/כסלו/תשע"ז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5BB2-43C5-4860-B9A3-79E163676D4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993B-80DA-4BE1-BB32-DD9D5A1254F6}" type="datetimeFigureOut">
              <a:rPr lang="he-IL" smtClean="0"/>
              <a:pPr/>
              <a:t>ד'/כסלו/תשע"ז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5BB2-43C5-4860-B9A3-79E163676D4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993B-80DA-4BE1-BB32-DD9D5A1254F6}" type="datetimeFigureOut">
              <a:rPr lang="he-IL" smtClean="0"/>
              <a:pPr/>
              <a:t>ד'/כסלו/תשע"ז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5BB2-43C5-4860-B9A3-79E163676D4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993B-80DA-4BE1-BB32-DD9D5A1254F6}" type="datetimeFigureOut">
              <a:rPr lang="he-IL" smtClean="0"/>
              <a:pPr/>
              <a:t>ד'/כסלו/תשע"ז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5BB2-43C5-4860-B9A3-79E163676D4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993B-80DA-4BE1-BB32-DD9D5A1254F6}" type="datetimeFigureOut">
              <a:rPr lang="he-IL" smtClean="0"/>
              <a:pPr/>
              <a:t>ד'/כסלו/תשע"ז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5BB2-43C5-4860-B9A3-79E163676D4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E993B-80DA-4BE1-BB32-DD9D5A1254F6}" type="datetimeFigureOut">
              <a:rPr lang="he-IL" smtClean="0"/>
              <a:pPr/>
              <a:t>ד'/כסלו/תשע"ז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25BB2-43C5-4860-B9A3-79E163676D4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22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Testing pharmacophore-based small molecules for stabilizing GBE-Y329S</a:t>
            </a:r>
            <a:endParaRPr lang="he-IL" sz="4000" dirty="0"/>
          </a:p>
        </p:txBody>
      </p:sp>
      <p:sp>
        <p:nvSpPr>
          <p:cNvPr id="3" name="Rectangle 2"/>
          <p:cNvSpPr/>
          <p:nvPr/>
        </p:nvSpPr>
        <p:spPr>
          <a:xfrm>
            <a:off x="3864973" y="2971800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Or </a:t>
            </a:r>
            <a:r>
              <a:rPr lang="en-US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Kakhlon</a:t>
            </a:r>
            <a:endParaRPr lang="he-IL" sz="2000" dirty="0"/>
          </a:p>
        </p:txBody>
      </p:sp>
      <p:sp>
        <p:nvSpPr>
          <p:cNvPr id="4" name="Rectangle 3"/>
          <p:cNvSpPr/>
          <p:nvPr/>
        </p:nvSpPr>
        <p:spPr>
          <a:xfrm>
            <a:off x="-34636" y="6211669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APBDRF 12th Annual Scientific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Advisory Board Meeting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NYC December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5-6,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2016 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Pharmacophore Modeling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1600200"/>
          </a:xfrm>
        </p:spPr>
        <p:txBody>
          <a:bodyPr>
            <a:noAutofit/>
          </a:bodyPr>
          <a:lstStyle/>
          <a:p>
            <a:pPr algn="l" rtl="0"/>
            <a:r>
              <a:rPr lang="en-US" sz="1800" dirty="0" smtClean="0"/>
              <a:t>Based on the structure of LTKE in GBE1 – we produced a </a:t>
            </a:r>
            <a:r>
              <a:rPr lang="en-US" sz="1800" dirty="0" err="1" smtClean="0"/>
              <a:t>pharmacophore</a:t>
            </a:r>
            <a:r>
              <a:rPr lang="en-US" sz="1800" dirty="0" smtClean="0"/>
              <a:t> model by using the program called “</a:t>
            </a:r>
            <a:r>
              <a:rPr lang="en-US" sz="1800" dirty="0" err="1" smtClean="0"/>
              <a:t>Ligand</a:t>
            </a:r>
            <a:r>
              <a:rPr lang="en-US" sz="1800" dirty="0" smtClean="0"/>
              <a:t> Scout” (Prof. Thierry </a:t>
            </a:r>
            <a:endParaRPr lang="he-IL" sz="1800" dirty="0" smtClean="0"/>
          </a:p>
          <a:p>
            <a:pPr algn="l" rtl="0">
              <a:buNone/>
            </a:pPr>
            <a:r>
              <a:rPr lang="en-US" sz="1800" dirty="0" smtClean="0"/>
              <a:t>	Langer, </a:t>
            </a:r>
            <a:r>
              <a:rPr lang="en-US" sz="1800" dirty="0" err="1" smtClean="0"/>
              <a:t>Inssbruk</a:t>
            </a:r>
            <a:r>
              <a:rPr lang="en-US" sz="1800" dirty="0" smtClean="0"/>
              <a:t>)</a:t>
            </a:r>
          </a:p>
          <a:p>
            <a:pPr algn="l" rtl="0"/>
            <a:r>
              <a:rPr lang="en-US" sz="1800" dirty="0" smtClean="0"/>
              <a:t>The Idea is based on the set of physical interactions between the ligand and the protein: Hydrogen bonding, Van der Waals interactions, lipophilic interactions, charge interactions etc. As it focuses only on the </a:t>
            </a:r>
            <a:r>
              <a:rPr lang="en-US" sz="1800" dirty="0" err="1" smtClean="0"/>
              <a:t>ligand</a:t>
            </a:r>
            <a:r>
              <a:rPr lang="en-US" sz="1800" dirty="0" smtClean="0"/>
              <a:t>, one can subsequently search  for </a:t>
            </a:r>
            <a:r>
              <a:rPr lang="en-US" sz="1800" dirty="0" err="1" smtClean="0"/>
              <a:t>ligands</a:t>
            </a:r>
            <a:r>
              <a:rPr lang="en-US" sz="1800" dirty="0" smtClean="0"/>
              <a:t> that could fulfill similar or closely similar interactions in space</a:t>
            </a:r>
          </a:p>
          <a:p>
            <a:pPr algn="l" rtl="0"/>
            <a:r>
              <a:rPr lang="en-US" sz="1800" dirty="0" smtClean="0"/>
              <a:t>Only 6 </a:t>
            </a:r>
            <a:r>
              <a:rPr lang="en-US" sz="1800" dirty="0" err="1" smtClean="0"/>
              <a:t>pharmacophore</a:t>
            </a:r>
            <a:r>
              <a:rPr lang="en-US" sz="1800" dirty="0" smtClean="0"/>
              <a:t> features were identified. Including the “excluded volume” which is </a:t>
            </a:r>
            <a:r>
              <a:rPr lang="en-US" sz="1800" smtClean="0"/>
              <a:t>a </a:t>
            </a:r>
            <a:r>
              <a:rPr lang="en-US" sz="1800" smtClean="0"/>
              <a:t>region </a:t>
            </a:r>
            <a:r>
              <a:rPr lang="en-US" sz="1800" dirty="0" smtClean="0"/>
              <a:t>where protein residues are present and cannot be “invaded” by a ligand. </a:t>
            </a:r>
          </a:p>
          <a:p>
            <a:pPr algn="l" rtl="0"/>
            <a:endParaRPr lang="en-US" sz="1400" dirty="0" smtClean="0"/>
          </a:p>
          <a:p>
            <a:pPr algn="l" rtl="0"/>
            <a:r>
              <a:rPr lang="en-US" sz="1400" dirty="0" smtClean="0"/>
              <a:t>.    </a:t>
            </a:r>
            <a:endParaRPr lang="he-IL" sz="1400" dirty="0" smtClean="0"/>
          </a:p>
        </p:txBody>
      </p:sp>
      <p:grpSp>
        <p:nvGrpSpPr>
          <p:cNvPr id="2049" name="Group 3"/>
          <p:cNvGrpSpPr>
            <a:grpSpLocks/>
          </p:cNvGrpSpPr>
          <p:nvPr/>
        </p:nvGrpSpPr>
        <p:grpSpPr bwMode="auto">
          <a:xfrm>
            <a:off x="2819400" y="4038600"/>
            <a:ext cx="4114800" cy="2438400"/>
            <a:chOff x="4095" y="0"/>
            <a:chExt cx="61639" cy="38481"/>
          </a:xfrm>
        </p:grpSpPr>
        <p:pic>
          <p:nvPicPr>
            <p:cNvPr id="5" name="Picture 1" descr="pharmacophore_img"/>
            <p:cNvPicPr>
              <a:picLocks noChangeAspect="1"/>
            </p:cNvPicPr>
            <p:nvPr/>
          </p:nvPicPr>
          <p:blipFill>
            <a:blip r:embed="rId2" cstate="print"/>
            <a:srcRect l="26103"/>
            <a:stretch>
              <a:fillRect/>
            </a:stretch>
          </p:blipFill>
          <p:spPr bwMode="auto">
            <a:xfrm>
              <a:off x="27822" y="0"/>
              <a:ext cx="37913" cy="38481"/>
            </a:xfrm>
            <a:prstGeom prst="rect">
              <a:avLst/>
            </a:prstGeom>
            <a:noFill/>
          </p:spPr>
        </p:pic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5" y="6953"/>
              <a:ext cx="24308" cy="27711"/>
            </a:xfrm>
            <a:prstGeom prst="rect">
              <a:avLst/>
            </a:prstGeom>
            <a:noFill/>
          </p:spPr>
        </p:pic>
      </p:grp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447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Using the </a:t>
            </a:r>
            <a:r>
              <a:rPr lang="en-US" sz="4000" dirty="0" err="1" smtClean="0"/>
              <a:t>Pharmacophore</a:t>
            </a:r>
            <a:r>
              <a:rPr lang="en-US" sz="4000" dirty="0" smtClean="0"/>
              <a:t> for Screening</a:t>
            </a:r>
            <a:br>
              <a:rPr lang="en-US" sz="4000" dirty="0" smtClean="0"/>
            </a:br>
            <a:r>
              <a:rPr lang="en-US" sz="2000" dirty="0" smtClean="0"/>
              <a:t>Tehila Amran and Amiram Goldblum, Molecules Modeling Lab</a:t>
            </a:r>
            <a:endParaRPr lang="he-IL" sz="20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289560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A library of 1800 mostly approved drugs was used, some of which are at advanced clinical studies</a:t>
            </a:r>
            <a:endParaRPr lang="he-IL" sz="2400" dirty="0" smtClean="0"/>
          </a:p>
          <a:p>
            <a:pPr algn="l" rtl="0"/>
            <a:r>
              <a:rPr lang="en-US" sz="2400" dirty="0" smtClean="0"/>
              <a:t>For each molecule – 200 conformations were produced, in order to find  if any of them conforms with the </a:t>
            </a:r>
            <a:r>
              <a:rPr lang="en-US" sz="2400" dirty="0" err="1" smtClean="0"/>
              <a:t>pharmacophore</a:t>
            </a:r>
            <a:r>
              <a:rPr lang="en-US" sz="2400" dirty="0" smtClean="0"/>
              <a:t> </a:t>
            </a:r>
            <a:endParaRPr lang="he-IL" sz="2400" dirty="0" smtClean="0"/>
          </a:p>
          <a:p>
            <a:pPr algn="l" rtl="0"/>
            <a:r>
              <a:rPr lang="en-US" sz="2400" dirty="0" smtClean="0"/>
              <a:t>We found that 44 molecules had at least one conformation (or more) which were similar to 4 out of the 6 </a:t>
            </a:r>
            <a:r>
              <a:rPr lang="en-US" sz="2400" dirty="0" err="1" smtClean="0"/>
              <a:t>pharmacophore</a:t>
            </a:r>
            <a:r>
              <a:rPr lang="en-US" sz="2400" dirty="0" smtClean="0"/>
              <a:t> features, while obeying also the “excluded volume” demands</a:t>
            </a:r>
            <a:endParaRPr lang="he-IL" sz="2400" dirty="0" smtClean="0"/>
          </a:p>
          <a:p>
            <a:pPr algn="l" rtl="0"/>
            <a:endParaRPr lang="he-IL" sz="2400" dirty="0" smtClean="0"/>
          </a:p>
        </p:txBody>
      </p:sp>
      <p:pic>
        <p:nvPicPr>
          <p:cNvPr id="3074" name="Picture 2" descr="Figure 2. Pharmacophore model used for virtual screening by Flohr et al. 17 The light blue spheres represent the two hydrophobic &#10;             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14800"/>
            <a:ext cx="4191000" cy="2588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tehilag\Desktop\Tehila\docking\results\467_0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31242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Docking</a:t>
            </a:r>
            <a:endParaRPr lang="he-IL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3" cstate="print"/>
          <a:srcRect b="13675"/>
          <a:stretch>
            <a:fillRect/>
          </a:stretch>
        </p:blipFill>
        <p:spPr>
          <a:xfrm>
            <a:off x="5410200" y="3716739"/>
            <a:ext cx="3276600" cy="3141260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Subsequently, each of the 44 molecules was tested for its docking efficiency to the X-ray structure 4BZY (originally used for LTKE)</a:t>
            </a:r>
          </a:p>
          <a:p>
            <a:pPr algn="l" rtl="0"/>
            <a:r>
              <a:rPr lang="en-US" sz="2400" dirty="0" smtClean="0"/>
              <a:t>Out of those, 28 were successfully docked with high scores, including a number of H-bonds and hydrophobic interactions.</a:t>
            </a:r>
          </a:p>
          <a:p>
            <a:pPr algn="l" rtl="0"/>
            <a:r>
              <a:rPr lang="en-US" sz="2400" dirty="0" smtClean="0"/>
              <a:t>Each of the 28 was examined for its current use and is being analyzed directly for effect on GBE activity in APBD-derived lymphocytes.</a:t>
            </a:r>
            <a:endParaRPr lang="he-I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021699" cy="637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69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9021699" cy="637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20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785725"/>
              </p:ext>
            </p:extLst>
          </p:nvPr>
        </p:nvGraphicFramePr>
        <p:xfrm>
          <a:off x="2209800" y="1295399"/>
          <a:ext cx="4740000" cy="28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304800" y="4343400"/>
            <a:ext cx="82296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2400" dirty="0" smtClean="0"/>
              <a:t>So far 4 of these 28 molecules were tested with no significant improvement of GBE activity</a:t>
            </a:r>
            <a:endParaRPr lang="he-IL" sz="2400" dirty="0" smtClean="0"/>
          </a:p>
        </p:txBody>
      </p:sp>
    </p:spTree>
    <p:extLst>
      <p:ext uri="{BB962C8B-B14F-4D97-AF65-F5344CB8AC3E}">
        <p14:creationId xmlns:p14="http://schemas.microsoft.com/office/powerpoint/2010/main" val="199146327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227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ערכת נושא Office</vt:lpstr>
      <vt:lpstr>PowerPoint Presentation</vt:lpstr>
      <vt:lpstr>Pharmacophore Modeling</vt:lpstr>
      <vt:lpstr>Using the Pharmacophore for Screening Tehila Amran and Amiram Goldblum, Molecules Modeling Lab</vt:lpstr>
      <vt:lpstr>Docking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מני</dc:creator>
  <cp:lastModifiedBy>Or Kakhlon</cp:lastModifiedBy>
  <cp:revision>17</cp:revision>
  <dcterms:created xsi:type="dcterms:W3CDTF">2016-11-22T17:52:41Z</dcterms:created>
  <dcterms:modified xsi:type="dcterms:W3CDTF">2016-12-04T15:33:24Z</dcterms:modified>
</cp:coreProperties>
</file>