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4" r:id="rId7"/>
    <p:sldMasterId id="2147483676" r:id="rId8"/>
  </p:sldMasterIdLst>
  <p:notesMasterIdLst>
    <p:notesMasterId r:id="rId21"/>
  </p:notesMasterIdLst>
  <p:sldIdLst>
    <p:sldId id="265" r:id="rId9"/>
    <p:sldId id="258" r:id="rId10"/>
    <p:sldId id="259" r:id="rId11"/>
    <p:sldId id="266" r:id="rId12"/>
    <p:sldId id="267" r:id="rId13"/>
    <p:sldId id="268" r:id="rId14"/>
    <p:sldId id="260" r:id="rId15"/>
    <p:sldId id="261" r:id="rId16"/>
    <p:sldId id="262" r:id="rId17"/>
    <p:sldId id="263" r:id="rId18"/>
    <p:sldId id="270" r:id="rId19"/>
    <p:sldId id="272" r:id="rId20"/>
  </p:sldIdLst>
  <p:sldSz cx="9144000" cy="6858000" type="screen4x3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72" autoAdjust="0"/>
    <p:restoredTop sz="94660"/>
  </p:normalViewPr>
  <p:slideViewPr>
    <p:cSldViewPr snapToGrid="0">
      <p:cViewPr>
        <p:scale>
          <a:sx n="125" d="100"/>
          <a:sy n="125" d="100"/>
        </p:scale>
        <p:origin x="-150" y="10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Removable%20Disk\Kfar%20Blum%20meeting\GS%20activity%20data%20for%20post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+G6P</c:v>
          </c:tx>
          <c:spPr>
            <a:solidFill>
              <a:srgbClr val="0000FF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Sheet1!$I$1:$I$5</c:f>
                <c:numCache>
                  <c:formatCode>General</c:formatCode>
                  <c:ptCount val="5"/>
                  <c:pt idx="1">
                    <c:v>2.5</c:v>
                  </c:pt>
                  <c:pt idx="2">
                    <c:v>3.6</c:v>
                  </c:pt>
                  <c:pt idx="3">
                    <c:v>10</c:v>
                  </c:pt>
                  <c:pt idx="4">
                    <c:v>8</c:v>
                  </c:pt>
                </c:numCache>
              </c:numRef>
            </c:plus>
            <c:minus>
              <c:numRef>
                <c:f>Sheet1!$I$1:$I$5</c:f>
                <c:numCache>
                  <c:formatCode>General</c:formatCode>
                  <c:ptCount val="5"/>
                  <c:pt idx="1">
                    <c:v>2.5</c:v>
                  </c:pt>
                  <c:pt idx="2">
                    <c:v>3.6</c:v>
                  </c:pt>
                  <c:pt idx="3">
                    <c:v>10</c:v>
                  </c:pt>
                  <c:pt idx="4">
                    <c:v>8</c:v>
                  </c:pt>
                </c:numCache>
              </c:numRef>
            </c:minus>
          </c:errBars>
          <c:cat>
            <c:strRef>
              <c:f>Sheet1!$B$1:$B$5</c:f>
              <c:strCache>
                <c:ptCount val="5"/>
                <c:pt idx="0">
                  <c:v>no GS</c:v>
                </c:pt>
                <c:pt idx="1">
                  <c:v>GS alone</c:v>
                </c:pt>
                <c:pt idx="2">
                  <c:v>Guiacol</c:v>
                </c:pt>
                <c:pt idx="3">
                  <c:v>Mitotane</c:v>
                </c:pt>
                <c:pt idx="4">
                  <c:v>Terpin</c:v>
                </c:pt>
              </c:strCache>
            </c:strRef>
          </c:cat>
          <c:val>
            <c:numRef>
              <c:f>Sheet1!$H$1:$H$5</c:f>
              <c:numCache>
                <c:formatCode>General</c:formatCode>
                <c:ptCount val="5"/>
                <c:pt idx="0">
                  <c:v>0</c:v>
                </c:pt>
                <c:pt idx="1">
                  <c:v>100</c:v>
                </c:pt>
                <c:pt idx="2">
                  <c:v>57.777777777777771</c:v>
                </c:pt>
                <c:pt idx="3">
                  <c:v>67.222222222222229</c:v>
                </c:pt>
                <c:pt idx="4">
                  <c:v>85.555555555555557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48-4C6A-AC9A-8207FF2BEB6B}"/>
            </c:ext>
          </c:extLst>
        </c:ser>
        <c:ser>
          <c:idx val="1"/>
          <c:order val="1"/>
          <c:tx>
            <c:v>-G6P</c:v>
          </c:tx>
          <c:spPr>
            <a:solidFill>
              <a:srgbClr val="FF00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Sheet1!$E$1:$E$5</c:f>
                <c:numCache>
                  <c:formatCode>General</c:formatCode>
                  <c:ptCount val="5"/>
                  <c:pt idx="1">
                    <c:v>5</c:v>
                  </c:pt>
                  <c:pt idx="2">
                    <c:v>7</c:v>
                  </c:pt>
                  <c:pt idx="3">
                    <c:v>3</c:v>
                  </c:pt>
                  <c:pt idx="4">
                    <c:v>2</c:v>
                  </c:pt>
                </c:numCache>
              </c:numRef>
            </c:plus>
            <c:minus>
              <c:numRef>
                <c:f>Sheet1!$E$1:$E$5</c:f>
                <c:numCache>
                  <c:formatCode>General</c:formatCode>
                  <c:ptCount val="5"/>
                  <c:pt idx="1">
                    <c:v>5</c:v>
                  </c:pt>
                  <c:pt idx="2">
                    <c:v>7</c:v>
                  </c:pt>
                  <c:pt idx="3">
                    <c:v>3</c:v>
                  </c:pt>
                  <c:pt idx="4">
                    <c:v>2</c:v>
                  </c:pt>
                </c:numCache>
              </c:numRef>
            </c:minus>
          </c:errBars>
          <c:cat>
            <c:strRef>
              <c:f>Sheet1!$B$1:$B$5</c:f>
              <c:strCache>
                <c:ptCount val="5"/>
                <c:pt idx="0">
                  <c:v>no GS</c:v>
                </c:pt>
                <c:pt idx="1">
                  <c:v>GS alone</c:v>
                </c:pt>
                <c:pt idx="2">
                  <c:v>Guiacol</c:v>
                </c:pt>
                <c:pt idx="3">
                  <c:v>Mitotane</c:v>
                </c:pt>
                <c:pt idx="4">
                  <c:v>Terpin</c:v>
                </c:pt>
              </c:strCache>
            </c:strRef>
          </c:cat>
          <c:val>
            <c:numRef>
              <c:f>Sheet1!$D$1:$D$5</c:f>
              <c:numCache>
                <c:formatCode>General</c:formatCode>
                <c:ptCount val="5"/>
                <c:pt idx="1">
                  <c:v>69.444444444444443</c:v>
                </c:pt>
                <c:pt idx="2">
                  <c:v>42.222222222222221</c:v>
                </c:pt>
                <c:pt idx="3">
                  <c:v>43.888888888888886</c:v>
                </c:pt>
                <c:pt idx="4">
                  <c:v>33.888888888888893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548-4C6A-AC9A-8207FF2BE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178240"/>
        <c:axId val="215188224"/>
      </c:barChart>
      <c:catAx>
        <c:axId val="21517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5188224"/>
        <c:crosses val="autoZero"/>
        <c:auto val="0"/>
        <c:lblAlgn val="ctr"/>
        <c:lblOffset val="100"/>
        <c:noMultiLvlLbl val="0"/>
      </c:catAx>
      <c:valAx>
        <c:axId val="2151882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GS activity (% of GS alone/G6P)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5178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05271216097998"/>
          <c:y val="0.13000473899095943"/>
          <c:w val="0.14394728783902011"/>
          <c:h val="0.21221274424030329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3F4F98EF-6FD5-4E6E-8A59-3B6E0719279F}" type="datetimeFigureOut">
              <a:rPr lang="he-IL" smtClean="0"/>
              <a:t>ד'/כסלו/תשע"ז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876EBEE-088D-4696-9A02-B3CB4FD4787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75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Times New Roman (Hebrew)" pitchFamily="18" charset="0"/>
              <a:cs typeface="Times New Roman (Hebrew)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461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SFP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CSFPM logo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1" y="165101"/>
            <a:ext cx="15748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116632"/>
            <a:ext cx="6995120" cy="11430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1" y="1412778"/>
            <a:ext cx="8507288" cy="47133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B1CC86-22D2-4AD1-A06E-11266C9B78B1}" type="datetime1">
              <a:rPr lang="en-US" smtClean="0"/>
              <a:pPr>
                <a:defRPr/>
              </a:pPr>
              <a:t>12/4/2016</a:t>
            </a:fld>
            <a:endParaRPr lang="en-U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Leonardo J. Solmesky, Ph.D. CSFPM-TAU</a:t>
            </a: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B86641-F62D-44A7-9586-869B80FE5E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8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1EDD446-F289-4CFF-A7F2-00F15391885A}" type="datetimeFigureOut">
              <a:rPr lang="en-US" smtClean="0"/>
              <a:pPr>
                <a:defRPr/>
              </a:pPr>
              <a:t>12/4/2016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377FFDE-980E-4E74-9DB7-F827B5E8D0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5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2EE51D-76BE-4DEA-B395-C176E4648F91}" type="datetimeFigureOut">
              <a:rPr lang="en-US" smtClean="0"/>
              <a:pPr>
                <a:defRPr/>
              </a:pPr>
              <a:t>12/4/2016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415316-DA63-4AEF-935B-6C9CCB2AFD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4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032229-7CA4-4386-A508-555C4C944F45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1434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1EDD446-F289-4CFF-A7F2-00F15391885A}" type="datetimeFigureOut">
              <a:rPr lang="en-US" smtClean="0"/>
              <a:pPr>
                <a:defRPr/>
              </a:pPr>
              <a:t>12/4/2016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377FFDE-980E-4E74-9DB7-F827B5E8D04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2EE51D-76BE-4DEA-B395-C176E4648F91}" type="datetimeFigureOut">
              <a:rPr lang="en-US" smtClean="0"/>
              <a:pPr>
                <a:defRPr/>
              </a:pPr>
              <a:t>12/4/2016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415316-DA63-4AEF-935B-6C9CCB2AFD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6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032229-7CA4-4386-A508-555C4C944F45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3292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2EE51D-76BE-4DEA-B395-C176E4648F91}" type="datetimeFigureOut">
              <a:rPr lang="en-US" smtClean="0"/>
              <a:pPr>
                <a:defRPr/>
              </a:pPr>
              <a:t>12/4/2016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415316-DA63-4AEF-935B-6C9CCB2AFD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0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4E9748-5FB0-4992-9146-888064371833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605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C308F909-9C82-4B34-8C5E-0A6D8B322F42}" type="datetimeFigureOut">
              <a:rPr lang="en-US" smtClean="0"/>
              <a:pPr>
                <a:defRPr/>
              </a:pPr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DBFA3685-A95B-49C6-B21C-BC683CFC9C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5499D38-564F-41E2-905A-7044BBE0BDEF}" type="datetimeFigureOut">
              <a:rPr lang="en-US" smtClean="0"/>
              <a:pPr>
                <a:defRPr/>
              </a:pPr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EF80E35-D3DE-49EE-8CC7-1342F54B3F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1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4E9748-5FB0-4992-9146-888064371833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490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C308F909-9C82-4B34-8C5E-0A6D8B322F42}" type="datetimeFigureOut">
              <a:rPr lang="en-US" smtClean="0"/>
              <a:pPr>
                <a:defRPr/>
              </a:pPr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DBFA3685-A95B-49C6-B21C-BC683CFC9C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8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5499D38-564F-41E2-905A-7044BBE0BDEF}" type="datetimeFigureOut">
              <a:rPr lang="en-US" smtClean="0"/>
              <a:pPr>
                <a:defRPr/>
              </a:pPr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EF80E35-D3DE-49EE-8CC7-1342F54B3F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4E9748-5FB0-4992-9146-888064371833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89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5499D38-564F-41E2-905A-7044BBE0BDEF}" type="datetimeFigureOut">
              <a:rPr lang="en-US" smtClean="0"/>
              <a:pPr>
                <a:defRPr/>
              </a:pPr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EF80E35-D3DE-49EE-8CC7-1342F54B3F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6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3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143000" y="76201"/>
            <a:ext cx="6858000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FFFF00"/>
                </a:solidFill>
                <a:effectLst>
                  <a:glow>
                    <a:srgbClr val="FF388C">
                      <a:alpha val="0"/>
                    </a:srgbClr>
                  </a:glow>
                </a:effectLst>
              </a:rPr>
              <a:t>Guaiacol</a:t>
            </a:r>
            <a:r>
              <a:rPr lang="en-US" sz="3200" b="1" dirty="0">
                <a:solidFill>
                  <a:srgbClr val="FFFF00"/>
                </a:solidFill>
                <a:effectLst>
                  <a:glow>
                    <a:srgbClr val="FF388C">
                      <a:alpha val="0"/>
                    </a:srgbClr>
                  </a:glow>
                </a:effectLst>
              </a:rPr>
              <a:t> – a novel drug candidate for treating Adult </a:t>
            </a:r>
            <a:r>
              <a:rPr lang="en-US" sz="3200" b="1" dirty="0" err="1">
                <a:solidFill>
                  <a:srgbClr val="FFFF00"/>
                </a:solidFill>
                <a:effectLst>
                  <a:glow>
                    <a:srgbClr val="FF388C">
                      <a:alpha val="0"/>
                    </a:srgbClr>
                  </a:glow>
                </a:effectLst>
              </a:rPr>
              <a:t>Polyglucosan</a:t>
            </a:r>
            <a:r>
              <a:rPr lang="en-US" sz="3200" b="1" dirty="0">
                <a:solidFill>
                  <a:srgbClr val="FFFF00"/>
                </a:solidFill>
                <a:effectLst>
                  <a:glow>
                    <a:srgbClr val="FF388C">
                      <a:alpha val="0"/>
                    </a:srgbClr>
                  </a:glow>
                </a:effectLst>
              </a:rPr>
              <a:t> Body Disease</a:t>
            </a:r>
            <a:endParaRPr lang="en-US" altLang="en-US" sz="3200" b="1" dirty="0">
              <a:solidFill>
                <a:srgbClr val="FFFF00"/>
              </a:solidFill>
              <a:effectLst>
                <a:glow>
                  <a:srgbClr val="FF388C">
                    <a:alpha val="0"/>
                  </a:srgbClr>
                </a:glow>
              </a:effectLst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143000" y="2438402"/>
            <a:ext cx="6858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Or Kakhlon </a:t>
            </a:r>
            <a:endParaRPr lang="en-US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Department of Neurology Hadassah University Hospital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2532" name="Picture 6" descr="logoHadass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94" y="3836518"/>
            <a:ext cx="1485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79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all" dirty="0">
              <a:ln w="0"/>
              <a:gradFill flip="none">
                <a:gsLst>
                  <a:gs pos="0">
                    <a:srgbClr val="FF388C">
                      <a:tint val="75000"/>
                      <a:shade val="75000"/>
                      <a:satMod val="170000"/>
                    </a:srgbClr>
                  </a:gs>
                  <a:gs pos="49000">
                    <a:srgbClr val="FF388C">
                      <a:tint val="88000"/>
                      <a:shade val="65000"/>
                      <a:satMod val="172000"/>
                    </a:srgbClr>
                  </a:gs>
                  <a:gs pos="50000">
                    <a:srgbClr val="FF388C">
                      <a:shade val="65000"/>
                      <a:satMod val="130000"/>
                    </a:srgbClr>
                  </a:gs>
                  <a:gs pos="92000">
                    <a:srgbClr val="FF388C">
                      <a:shade val="50000"/>
                      <a:satMod val="120000"/>
                    </a:srgbClr>
                  </a:gs>
                  <a:gs pos="100000">
                    <a:srgbClr val="FF388C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 Antiq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0145" y="5373218"/>
            <a:ext cx="6857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APBDRF 12th Annual Scientific Advisory Board Meeting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NYC December 5-6, 2016 </a:t>
            </a:r>
          </a:p>
        </p:txBody>
      </p:sp>
    </p:spTree>
    <p:extLst>
      <p:ext uri="{BB962C8B-B14F-4D97-AF65-F5344CB8AC3E}">
        <p14:creationId xmlns:p14="http://schemas.microsoft.com/office/powerpoint/2010/main" val="30365713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736906" y="980729"/>
            <a:ext cx="5523526" cy="4445446"/>
            <a:chOff x="0" y="0"/>
            <a:chExt cx="3133090" cy="270937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33090" cy="2357755"/>
            </a:xfrm>
            <a:prstGeom prst="rect">
              <a:avLst/>
            </a:prstGeom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0" y="2371725"/>
              <a:ext cx="3133090" cy="3376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/>
              <a:r>
                <a:rPr lang="en-US" sz="1000" b="1">
                  <a:solidFill>
                    <a:prstClr val="black"/>
                  </a:solidFill>
                  <a:latin typeface="Times New Roman"/>
                  <a:ea typeface="Times New Roman"/>
                  <a:cs typeface="Times New Roman"/>
                </a:rPr>
                <a:t>Figure 6.</a:t>
              </a:r>
              <a:r>
                <a:rPr lang="en-US" sz="1000">
                  <a:solidFill>
                    <a:prstClr val="black"/>
                  </a:solidFill>
                  <a:latin typeface="Times New Roman"/>
                  <a:ea typeface="Times New Roman"/>
                  <a:cs typeface="Times New Roman"/>
                </a:rPr>
                <a:t> Kaplan-Meier plot illustrates the incidence of death in </a:t>
              </a:r>
              <a:r>
                <a:rPr lang="en-US" sz="1000" i="1">
                  <a:solidFill>
                    <a:prstClr val="black"/>
                  </a:solidFill>
                  <a:latin typeface="Times New Roman"/>
                  <a:ea typeface="Times New Roman"/>
                  <a:cs typeface="Times New Roman"/>
                </a:rPr>
                <a:t>Gbe1</a:t>
              </a:r>
              <a:r>
                <a:rPr lang="en-US" sz="1000" i="1" baseline="30000">
                  <a:solidFill>
                    <a:prstClr val="black"/>
                  </a:solidFill>
                  <a:latin typeface="Times New Roman"/>
                  <a:ea typeface="Times New Roman"/>
                  <a:cs typeface="Times New Roman"/>
                </a:rPr>
                <a:t>ys/ys</a:t>
              </a:r>
              <a:r>
                <a:rPr lang="en-US" sz="1000">
                  <a:solidFill>
                    <a:prstClr val="black"/>
                  </a:solidFill>
                  <a:latin typeface="Times New Roman"/>
                  <a:ea typeface="Times New Roman"/>
                  <a:cs typeface="Times New Roman"/>
                </a:rPr>
                <a:t> (n=47), versus </a:t>
              </a:r>
              <a:r>
                <a:rPr lang="en-US" sz="1000" i="1">
                  <a:solidFill>
                    <a:prstClr val="black"/>
                  </a:solidFill>
                  <a:latin typeface="Times New Roman"/>
                  <a:ea typeface="Times New Roman"/>
                  <a:cs typeface="Times New Roman"/>
                </a:rPr>
                <a:t>WT</a:t>
              </a:r>
              <a:r>
                <a:rPr lang="en-US" sz="1000">
                  <a:solidFill>
                    <a:prstClr val="black"/>
                  </a:solidFill>
                  <a:latin typeface="Times New Roman"/>
                  <a:ea typeface="Times New Roman"/>
                  <a:cs typeface="Times New Roman"/>
                </a:rPr>
                <a:t> mice (n=29) and guaiacol treated </a:t>
              </a:r>
              <a:r>
                <a:rPr lang="en-US" sz="1000" i="1">
                  <a:solidFill>
                    <a:prstClr val="black"/>
                  </a:solidFill>
                  <a:latin typeface="Times New Roman"/>
                  <a:ea typeface="Times New Roman"/>
                  <a:cs typeface="Times New Roman"/>
                </a:rPr>
                <a:t>Gbe1</a:t>
              </a:r>
              <a:r>
                <a:rPr lang="en-US" sz="1000" i="1" baseline="30000">
                  <a:solidFill>
                    <a:prstClr val="black"/>
                  </a:solidFill>
                  <a:latin typeface="Times New Roman"/>
                  <a:ea typeface="Times New Roman"/>
                  <a:cs typeface="Times New Roman"/>
                </a:rPr>
                <a:t>ys/ys</a:t>
              </a:r>
              <a:r>
                <a:rPr lang="en-US" sz="1000">
                  <a:solidFill>
                    <a:prstClr val="black"/>
                  </a:solidFill>
                  <a:latin typeface="Times New Roman"/>
                  <a:ea typeface="Times New Roman"/>
                  <a:cs typeface="Times New Roman"/>
                </a:rPr>
                <a:t> and Wt mice (n=4 each). </a:t>
              </a:r>
              <a:endParaRPr lang="en-US" sz="1200">
                <a:solidFill>
                  <a:prstClr val="black"/>
                </a:solidFill>
                <a:latin typeface="Arial"/>
                <a:ea typeface="Times New Roman"/>
                <a:cs typeface="Times New Roman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4873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most significant effect: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Guaiacol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life span to wild type levels</a:t>
            </a:r>
          </a:p>
        </p:txBody>
      </p:sp>
      <p:pic>
        <p:nvPicPr>
          <p:cNvPr id="6" name="Picture 6" descr="logoHadass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518" y="5870577"/>
            <a:ext cx="103448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36379"/>
            <a:ext cx="118724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>
                <a:solidFill>
                  <a:prstClr val="white"/>
                </a:solidFill>
                <a:latin typeface="Arial" charset="0"/>
                <a:cs typeface="Arial" charset="0"/>
              </a:rPr>
              <a:t>Orhan</a:t>
            </a:r>
            <a:r>
              <a:rPr lang="en-US" sz="1200" b="1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solidFill>
                  <a:prstClr val="white"/>
                </a:solidFill>
                <a:latin typeface="Arial" charset="0"/>
                <a:cs typeface="Arial" charset="0"/>
              </a:rPr>
              <a:t>Akman</a:t>
            </a:r>
            <a:endParaRPr lang="en-US" sz="12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42256" y="8164"/>
            <a:ext cx="18213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Summary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0" y="764705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Guaiacol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was discovered by HTS assays for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polyglucosan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reduction both in mouse model and patient-derived cells.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Guaiacol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was shown to mildly inhibit GYS activity </a:t>
            </a:r>
            <a:r>
              <a:rPr lang="en-US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 vitro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and </a:t>
            </a:r>
            <a:r>
              <a:rPr lang="en-US" sz="2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 vivo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 an APBD mouse model,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Guaiacol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has also been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demonstratd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to restrain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polyglucosan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accumulation in the liver and extend life span.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These data and the lack of side effects in the animal warrant clinical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trilals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with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Guaiacol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. 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rtl="1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rtl="1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4" name="Picture 6" descr="logoHadass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503" y="5870577"/>
            <a:ext cx="985497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79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28750" y="0"/>
            <a:ext cx="6172200" cy="1258888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defRPr/>
            </a:pPr>
            <a:r>
              <a:rPr lang="en-US" sz="2800" b="1" u="sng" dirty="0">
                <a:ln w="635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66975" y="2429562"/>
            <a:ext cx="2057400" cy="1524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anchor="ctr">
            <a:normAutofit fontScale="8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en-US" b="1" dirty="0">
              <a:ln w="6350">
                <a:noFill/>
              </a:ln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en-US" sz="2400" b="1" u="sng" dirty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Columbia University</a:t>
            </a:r>
          </a:p>
          <a:p>
            <a:pPr algn="ctr">
              <a:defRPr/>
            </a:pPr>
            <a:endParaRPr lang="en-US" sz="2000" b="1" dirty="0">
              <a:ln w="6350">
                <a:noFill/>
              </a:ln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en-US" sz="2400" b="1" dirty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H Orhan Akman</a:t>
            </a:r>
          </a:p>
          <a:p>
            <a:pPr algn="ctr">
              <a:defRPr/>
            </a:pPr>
            <a:endParaRPr lang="en-US" b="1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40007" y="2429562"/>
            <a:ext cx="1828800" cy="1524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anchor="ctr">
            <a:normAutofit lnSpcReduction="1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en-US" b="1" dirty="0">
              <a:ln w="6350">
                <a:noFill/>
              </a:ln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en-US" sz="2000" b="1" u="sng" dirty="0" smtClean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Oxford University</a:t>
            </a:r>
            <a:endParaRPr lang="en-US" sz="2000" b="1" u="sng" dirty="0">
              <a:ln w="6350">
                <a:noFill/>
              </a:ln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en-US" sz="2000" b="1" dirty="0" smtClean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Wyatt Yue</a:t>
            </a:r>
          </a:p>
          <a:p>
            <a:pPr algn="ctr">
              <a:defRPr/>
            </a:pPr>
            <a:r>
              <a:rPr lang="en-US" sz="2000" b="1" dirty="0" smtClean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Igor Ferreira</a:t>
            </a:r>
            <a:endParaRPr lang="en-US" sz="2400" b="1" dirty="0">
              <a:ln w="6350">
                <a:noFill/>
              </a:ln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endParaRPr lang="en-US" b="1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52825" y="980728"/>
            <a:ext cx="2038350" cy="1397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en-US" b="1" dirty="0">
              <a:ln w="6350">
                <a:noFill/>
              </a:ln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en-US" sz="2000" b="1" u="sng" dirty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Tel Aviv University/BCDD</a:t>
            </a:r>
          </a:p>
          <a:p>
            <a:pPr algn="ctr">
              <a:defRPr/>
            </a:pPr>
            <a:endParaRPr lang="en-US" sz="2000" b="1" dirty="0">
              <a:ln w="6350">
                <a:noFill/>
              </a:ln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en-US" sz="2000" b="1" dirty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Leonardo Solmesky</a:t>
            </a:r>
          </a:p>
          <a:p>
            <a:pPr algn="ctr">
              <a:defRPr/>
            </a:pPr>
            <a:r>
              <a:rPr lang="en-US" sz="2000" b="1" dirty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Eddy Pichinuk</a:t>
            </a:r>
          </a:p>
          <a:p>
            <a:pPr algn="ctr">
              <a:defRPr/>
            </a:pPr>
            <a:r>
              <a:rPr lang="en-US" sz="2000" b="1" dirty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Miguel Weil</a:t>
            </a:r>
          </a:p>
          <a:p>
            <a:pPr algn="ctr">
              <a:defRPr/>
            </a:pPr>
            <a:endParaRPr lang="en-US" b="1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92313" y="4005064"/>
            <a:ext cx="1971675" cy="13716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anchor="ctr">
            <a:normAutofit fontScale="7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en-US" b="1" dirty="0">
              <a:ln w="6350">
                <a:noFill/>
              </a:ln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en-US" sz="2000" b="1" u="sng" dirty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Hadassah-Hebrew University Medical Center </a:t>
            </a:r>
          </a:p>
          <a:p>
            <a:pPr algn="ctr">
              <a:defRPr/>
            </a:pPr>
            <a:endParaRPr lang="en-US" sz="2000" b="1" dirty="0">
              <a:ln w="6350">
                <a:noFill/>
              </a:ln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en-US" sz="2000" b="1" dirty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Alexander Lossos </a:t>
            </a:r>
          </a:p>
          <a:p>
            <a:pPr algn="ctr">
              <a:defRPr/>
            </a:pPr>
            <a:endParaRPr lang="en-US" b="1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745682" y="3996438"/>
            <a:ext cx="2040564" cy="13716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anchor="ctr">
            <a:normAutofit fontScale="8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defRPr/>
            </a:pPr>
            <a:endParaRPr lang="en-US" b="1" dirty="0">
              <a:ln w="6350">
                <a:noFill/>
              </a:ln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en-US" sz="2000" b="1" u="sng" dirty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Bar Ilan University</a:t>
            </a:r>
          </a:p>
          <a:p>
            <a:pPr algn="ctr">
              <a:defRPr/>
            </a:pPr>
            <a:r>
              <a:rPr lang="en-US" sz="2000" b="1" dirty="0" err="1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Netaly</a:t>
            </a:r>
            <a:r>
              <a:rPr lang="en-US" sz="2000" b="1" dirty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Khazanov</a:t>
            </a:r>
          </a:p>
          <a:p>
            <a:pPr algn="ctr">
              <a:defRPr/>
            </a:pPr>
            <a:r>
              <a:rPr lang="en-US" sz="2000" b="1" dirty="0">
                <a:ln w="6350">
                  <a:noFill/>
                </a:ln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Hanoch Senderowitz</a:t>
            </a:r>
          </a:p>
          <a:p>
            <a:pPr algn="ctr">
              <a:defRPr/>
            </a:pPr>
            <a:endParaRPr lang="en-US" b="1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en-US" b="1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5547" name="Picture 6" descr="logoHadass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011" y="5870577"/>
            <a:ext cx="1009989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51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2566" y="1459552"/>
            <a:ext cx="2100109" cy="436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2415" y="1459552"/>
            <a:ext cx="2168666" cy="436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2029" y="1447800"/>
            <a:ext cx="2168666" cy="439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034" y="1447800"/>
            <a:ext cx="161448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Box 6"/>
          <p:cNvSpPr txBox="1">
            <a:spLocks noChangeArrowheads="1"/>
          </p:cNvSpPr>
          <p:nvPr/>
        </p:nvSpPr>
        <p:spPr bwMode="auto">
          <a:xfrm>
            <a:off x="2703879" y="1123890"/>
            <a:ext cx="12666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prstClr val="white"/>
                </a:solidFill>
              </a:rPr>
              <a:t>Guaiacol</a:t>
            </a:r>
            <a:endParaRPr lang="en-US" altLang="en-US" sz="2000" b="1" dirty="0">
              <a:solidFill>
                <a:prstClr val="white"/>
              </a:solidFill>
            </a:endParaRPr>
          </a:p>
        </p:txBody>
      </p:sp>
      <p:sp>
        <p:nvSpPr>
          <p:cNvPr id="54279" name="TextBox 8"/>
          <p:cNvSpPr txBox="1">
            <a:spLocks noChangeArrowheads="1"/>
          </p:cNvSpPr>
          <p:nvPr/>
        </p:nvSpPr>
        <p:spPr bwMode="auto">
          <a:xfrm>
            <a:off x="1567543" y="762002"/>
            <a:ext cx="12083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prstClr val="white"/>
                </a:solidFill>
              </a:rPr>
              <a:t>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prstClr val="white"/>
                </a:solidFill>
              </a:rPr>
              <a:t>addition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Leonardo J. Solmesky, Ph.D.                                     Cell screening facility for personalized medicine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2463" y="76201"/>
            <a:ext cx="73402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Dose response in APBD patient skin fibroblasts of positive hits from HTS on APBD mouse model of the LOC library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8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0" y="1447800"/>
            <a:ext cx="161448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85901" y="2484493"/>
            <a:ext cx="461665" cy="2092881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ln w="6350">
                  <a:noFill/>
                </a:ln>
                <a:solidFill>
                  <a:prstClr val="white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PG Mean Intensity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57007" y="5867400"/>
            <a:ext cx="282641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ln w="6350">
                  <a:noFill/>
                </a:ln>
                <a:solidFill>
                  <a:prstClr val="white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Concentration (0-10 uM)</a:t>
            </a:r>
          </a:p>
        </p:txBody>
      </p:sp>
      <p:pic>
        <p:nvPicPr>
          <p:cNvPr id="54291" name="Picture 6" descr="logoHadassa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653" y="5870577"/>
            <a:ext cx="928347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3972680" y="1123890"/>
            <a:ext cx="12378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prstClr val="white"/>
                </a:solidFill>
              </a:rPr>
              <a:t>Mitotane</a:t>
            </a:r>
            <a:endParaRPr lang="en-US" altLang="en-US" sz="2000" b="1" dirty="0">
              <a:solidFill>
                <a:prstClr val="white"/>
              </a:solidFill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5352331" y="1115738"/>
            <a:ext cx="9494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prstClr val="white"/>
                </a:solidFill>
              </a:rPr>
              <a:t>Terpin</a:t>
            </a:r>
            <a:endParaRPr lang="en-US" altLang="en-US" sz="2000" b="1" dirty="0">
              <a:solidFill>
                <a:prstClr val="white"/>
              </a:solidFill>
            </a:endParaRPr>
          </a:p>
        </p:txBody>
      </p:sp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6302611" y="1121128"/>
            <a:ext cx="17470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prstClr val="white"/>
                </a:solidFill>
              </a:rPr>
              <a:t>Benzbromarone</a:t>
            </a:r>
            <a:endParaRPr lang="en-US" altLang="en-US" sz="2000" b="1" dirty="0">
              <a:solidFill>
                <a:prstClr val="white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737095" y="899097"/>
            <a:ext cx="1139068" cy="849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85524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673607"/>
              </p:ext>
            </p:extLst>
          </p:nvPr>
        </p:nvGraphicFramePr>
        <p:xfrm>
          <a:off x="327207" y="2597218"/>
          <a:ext cx="4261122" cy="27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ight Brace 1"/>
          <p:cNvSpPr/>
          <p:nvPr/>
        </p:nvSpPr>
        <p:spPr>
          <a:xfrm rot="16200000">
            <a:off x="2923244" y="1799019"/>
            <a:ext cx="288033" cy="1262321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7130" y="2060848"/>
            <a:ext cx="18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/>
              </a:rPr>
              <a:t>*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0" y="332656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 mode of action: 3 hits from the LOC library were demonstrated to inhibit recombinant 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GYS.</a:t>
            </a:r>
          </a:p>
          <a:p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Guaiacol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the most potent inhibitor acting on both recombinant GYS and cell lysate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 descr="logoHadass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325" y="5870577"/>
            <a:ext cx="94467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54" y="2597217"/>
            <a:ext cx="3927007" cy="2772000"/>
          </a:xfrm>
          <a:prstGeom prst="rect">
            <a:avLst/>
          </a:prstGeom>
          <a:noFill/>
        </p:spPr>
      </p:pic>
      <p:sp>
        <p:nvSpPr>
          <p:cNvPr id="10" name="Right Brace 9"/>
          <p:cNvSpPr/>
          <p:nvPr/>
        </p:nvSpPr>
        <p:spPr>
          <a:xfrm rot="16200000">
            <a:off x="7253301" y="1882173"/>
            <a:ext cx="302664" cy="1127426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8721" y="2060849"/>
            <a:ext cx="180042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1105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ogoHadassa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740" y="6047740"/>
            <a:ext cx="810260" cy="81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/>
          <p:cNvSpPr txBox="1">
            <a:spLocks/>
          </p:cNvSpPr>
          <p:nvPr/>
        </p:nvSpPr>
        <p:spPr bwMode="auto">
          <a:xfrm>
            <a:off x="-81643" y="162195"/>
            <a:ext cx="92256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GYS inhibition by </a:t>
            </a:r>
            <a:r>
              <a:rPr lang="en-US" sz="2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Guaiacol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also demonstrated by a completely independent manner: On Gel glycogen synthesis assay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922576" y="1217340"/>
            <a:ext cx="2943616" cy="3932225"/>
            <a:chOff x="0" y="0"/>
            <a:chExt cx="2450592" cy="35112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50592" cy="35112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128" y="1194816"/>
              <a:ext cx="524256" cy="19629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3897689" y="1646374"/>
            <a:ext cx="4275681" cy="3312059"/>
            <a:chOff x="0" y="0"/>
            <a:chExt cx="3579779" cy="295720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79779" cy="29572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58361" y="19455"/>
              <a:ext cx="194944" cy="1847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b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B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-8164" y="522821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(A)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Isolated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GYS1-GYG1 complex shows staining only with the glycogen synthesis substrate UDP-Glucose (UDPG). 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B)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UDPG dose responsively increases the MW of the GYS1-GYG1 construct as glycogen chain increases. </a:t>
            </a:r>
            <a:endParaRPr lang="he-I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493" y="4664202"/>
            <a:ext cx="1302958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Wyatt Yue</a:t>
            </a:r>
          </a:p>
          <a:p>
            <a:pPr>
              <a:spcBef>
                <a:spcPct val="50000"/>
              </a:spcBef>
              <a:defRPr/>
            </a:pPr>
            <a:r>
              <a:rPr lang="en-GB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Igor </a:t>
            </a:r>
            <a:r>
              <a:rPr lang="en-GB" sz="11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Fereira</a:t>
            </a:r>
            <a:endParaRPr lang="en-US" sz="11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" y="-17361"/>
            <a:ext cx="3045278" cy="3636000"/>
            <a:chOff x="0" y="0"/>
            <a:chExt cx="3249038" cy="33074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249038" cy="33074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97265" y="19453"/>
              <a:ext cx="194309" cy="1679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b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C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045279" y="1133763"/>
            <a:ext cx="2906282" cy="3636000"/>
            <a:chOff x="0" y="0"/>
            <a:chExt cx="3349182" cy="33463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49182" cy="33463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9452" y="38905"/>
              <a:ext cx="194309" cy="1699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b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812971" y="2112866"/>
            <a:ext cx="3331029" cy="3636000"/>
            <a:chOff x="0" y="0"/>
            <a:chExt cx="3560324" cy="31712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60324" cy="31712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311241" y="77820"/>
              <a:ext cx="739140" cy="1610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b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E</a:t>
              </a:r>
              <a:endPara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574886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(C, D)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Guaiacol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inhibits GYS1-GYG1 gel migration indicating inhibition of glycogen synthesis, which is dose responsive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(E)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he-I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logoHadassa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740" y="6047740"/>
            <a:ext cx="810260" cy="81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1493" y="4664202"/>
            <a:ext cx="1302958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Wyatt Yue</a:t>
            </a:r>
          </a:p>
          <a:p>
            <a:pPr>
              <a:spcBef>
                <a:spcPct val="50000"/>
              </a:spcBef>
              <a:defRPr/>
            </a:pPr>
            <a:r>
              <a:rPr lang="en-GB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Igor </a:t>
            </a:r>
            <a:r>
              <a:rPr lang="en-GB" sz="11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Fereira</a:t>
            </a:r>
            <a:endParaRPr lang="en-US" sz="11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12" y="1015841"/>
            <a:ext cx="4719920" cy="39960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559877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GYG1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expressed in the absence (0mM) or presence of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Guaiacol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has the same pattern and level of endogenous self-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glucosylation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as also revealed by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MS.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 descr="logoHadassa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740" y="6047740"/>
            <a:ext cx="810260" cy="81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936445" y="627213"/>
            <a:ext cx="2808227" cy="4785341"/>
            <a:chOff x="414528" y="0"/>
            <a:chExt cx="3836848" cy="6536729"/>
          </a:xfrm>
          <a:solidFill>
            <a:schemeClr val="bg1"/>
          </a:solidFill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99" t="13333" r="22347" b="46667"/>
            <a:stretch/>
          </p:blipFill>
          <p:spPr>
            <a:xfrm>
              <a:off x="414528" y="2030043"/>
              <a:ext cx="1752600" cy="4506686"/>
            </a:xfrm>
            <a:prstGeom prst="rect">
              <a:avLst/>
            </a:prstGeom>
            <a:grpFill/>
          </p:spPr>
        </p:pic>
        <p:sp>
          <p:nvSpPr>
            <p:cNvPr id="20" name="TextBox 72"/>
            <p:cNvSpPr txBox="1"/>
            <p:nvPr/>
          </p:nvSpPr>
          <p:spPr>
            <a:xfrm rot="17474064">
              <a:off x="-51494" y="1410013"/>
              <a:ext cx="1593927" cy="38527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-UDPG -Guaiacol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1" name="TextBox 73"/>
            <p:cNvSpPr txBox="1"/>
            <p:nvPr/>
          </p:nvSpPr>
          <p:spPr>
            <a:xfrm rot="17474064">
              <a:off x="217747" y="1430728"/>
              <a:ext cx="1630971" cy="38527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+UDPG -Guaiacol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TextBox 74"/>
            <p:cNvSpPr txBox="1"/>
            <p:nvPr/>
          </p:nvSpPr>
          <p:spPr>
            <a:xfrm rot="17474064">
              <a:off x="278616" y="1037038"/>
              <a:ext cx="2322096" cy="38527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-UDPG + 200mM Guaiacol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" name="TextBox 75"/>
            <p:cNvSpPr txBox="1"/>
            <p:nvPr/>
          </p:nvSpPr>
          <p:spPr>
            <a:xfrm rot="17474064">
              <a:off x="566819" y="1037762"/>
              <a:ext cx="2401475" cy="38527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+UDPG + 200 mM Guaiacol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4" name="TextBox 76"/>
            <p:cNvSpPr txBox="1"/>
            <p:nvPr/>
          </p:nvSpPr>
          <p:spPr>
            <a:xfrm rot="17474064">
              <a:off x="1187695" y="1163790"/>
              <a:ext cx="2322096" cy="38527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-UDPG + 100mM Guaiacol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5" name="TextBox 77"/>
            <p:cNvSpPr txBox="1"/>
            <p:nvPr/>
          </p:nvSpPr>
          <p:spPr>
            <a:xfrm rot="17474064">
              <a:off x="875689" y="1008102"/>
              <a:ext cx="2401475" cy="38527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+UDPG + 100 mM Guaiacol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6" name="TextBox 18"/>
            <p:cNvSpPr txBox="1"/>
            <p:nvPr/>
          </p:nvSpPr>
          <p:spPr>
            <a:xfrm>
              <a:off x="2131534" y="4724699"/>
              <a:ext cx="2119842" cy="43709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GB" sz="11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Arial"/>
                </a:rPr>
                <a:t>- Full length hGYG1</a:t>
              </a:r>
              <a:endParaRPr lang="en-US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11493" y="4664202"/>
            <a:ext cx="1302958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Wyatt Yue</a:t>
            </a:r>
          </a:p>
          <a:p>
            <a:pPr>
              <a:spcBef>
                <a:spcPct val="50000"/>
              </a:spcBef>
              <a:defRPr/>
            </a:pPr>
            <a:r>
              <a:rPr lang="en-GB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Igor </a:t>
            </a:r>
            <a:r>
              <a:rPr lang="en-GB" sz="11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Fereira</a:t>
            </a:r>
            <a:endParaRPr lang="en-US" sz="1100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6" y="4065517"/>
            <a:ext cx="3161619" cy="14994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-2738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 of action of </a:t>
            </a:r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Guaiacol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compatible with competitive inhibition of purified GS and mixed inhibition in cell lysate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166066" y="2450600"/>
            <a:ext cx="3896291" cy="4383380"/>
            <a:chOff x="5364088" y="2450600"/>
            <a:chExt cx="3751326" cy="438338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4653136"/>
              <a:ext cx="3723894" cy="2180844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2450600"/>
              <a:ext cx="3751326" cy="2180844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grpSp>
        <p:nvGrpSpPr>
          <p:cNvPr id="8" name="Group 7"/>
          <p:cNvGrpSpPr/>
          <p:nvPr/>
        </p:nvGrpSpPr>
        <p:grpSpPr>
          <a:xfrm>
            <a:off x="0" y="5565000"/>
            <a:ext cx="3306536" cy="1268980"/>
            <a:chOff x="-88768" y="5565000"/>
            <a:chExt cx="2503061" cy="1268980"/>
          </a:xfrm>
        </p:grpSpPr>
        <p:sp>
          <p:nvSpPr>
            <p:cNvPr id="34" name="TextBox 33"/>
            <p:cNvSpPr txBox="1"/>
            <p:nvPr/>
          </p:nvSpPr>
          <p:spPr>
            <a:xfrm>
              <a:off x="2533" y="5565000"/>
              <a:ext cx="2411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Guaiacol</a:t>
              </a:r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increases GS phosphorylation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88768" y="6556981"/>
              <a:ext cx="1582997" cy="2769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err="1">
                  <a:solidFill>
                    <a:prstClr val="white"/>
                  </a:solidFill>
                  <a:latin typeface="Arial" charset="0"/>
                  <a:cs typeface="Arial" charset="0"/>
                </a:rPr>
                <a:t>Orhan</a:t>
              </a:r>
              <a:r>
                <a:rPr lang="en-US" sz="12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200" b="1" dirty="0" err="1">
                  <a:solidFill>
                    <a:prstClr val="white"/>
                  </a:solidFill>
                  <a:latin typeface="Arial" charset="0"/>
                  <a:cs typeface="Arial" charset="0"/>
                </a:rPr>
                <a:t>Akman</a:t>
              </a:r>
              <a:endParaRPr lang="en-US" sz="1200" b="1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618947"/>
            <a:ext cx="8988879" cy="3276432"/>
            <a:chOff x="-25674" y="618947"/>
            <a:chExt cx="9298446" cy="327643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5" t="24426" r="50208" b="25261"/>
            <a:stretch/>
          </p:blipFill>
          <p:spPr bwMode="auto">
            <a:xfrm>
              <a:off x="16393" y="1796190"/>
              <a:ext cx="3279158" cy="209918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42" t="17955" r="29306" b="17118"/>
            <a:stretch/>
          </p:blipFill>
          <p:spPr bwMode="auto">
            <a:xfrm>
              <a:off x="3331840" y="618947"/>
              <a:ext cx="2102336" cy="147501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95" t="19833" r="29775" b="23799"/>
            <a:stretch/>
          </p:blipFill>
          <p:spPr bwMode="auto">
            <a:xfrm>
              <a:off x="5475120" y="618947"/>
              <a:ext cx="1981065" cy="13094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49" t="29227" r="45747" b="19624"/>
            <a:stretch/>
          </p:blipFill>
          <p:spPr bwMode="auto">
            <a:xfrm>
              <a:off x="7493264" y="618947"/>
              <a:ext cx="1598336" cy="117629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-25674" y="621002"/>
              <a:ext cx="3266633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prstClr val="white"/>
                  </a:solidFill>
                  <a:latin typeface="Arial"/>
                  <a:ea typeface="Times New Roman"/>
                  <a:cs typeface="Times New Roman"/>
                </a:rPr>
                <a:t>Docking to the UDP binding site of homology model of human GS</a:t>
              </a:r>
            </a:p>
            <a:p>
              <a:r>
                <a:rPr lang="en-US" sz="1400" b="1" dirty="0">
                  <a:solidFill>
                    <a:srgbClr val="00FF00"/>
                  </a:solidFill>
                  <a:latin typeface="Arial"/>
                  <a:ea typeface="Times New Roman"/>
                  <a:cs typeface="Times New Roman"/>
                </a:rPr>
                <a:t>UDP - Green carbon</a:t>
              </a:r>
            </a:p>
            <a:p>
              <a:r>
                <a:rPr lang="en-US" sz="1400" b="1" dirty="0">
                  <a:solidFill>
                    <a:srgbClr val="993300"/>
                  </a:solidFill>
                  <a:latin typeface="Arial"/>
                  <a:ea typeface="Times New Roman"/>
                  <a:cs typeface="Times New Roman"/>
                </a:rPr>
                <a:t>UDP-Glucose - Brown carbon</a:t>
              </a:r>
            </a:p>
            <a:p>
              <a:r>
                <a:rPr lang="en-US" sz="1400" b="1" dirty="0" err="1" smtClean="0">
                  <a:solidFill>
                    <a:srgbClr val="FFFF00"/>
                  </a:solidFill>
                  <a:latin typeface="Arial"/>
                  <a:ea typeface="Times New Roman"/>
                  <a:cs typeface="Times New Roman"/>
                </a:rPr>
                <a:t>Guaiacol</a:t>
              </a:r>
              <a:r>
                <a:rPr lang="en-US" sz="1400" b="1" dirty="0" smtClean="0">
                  <a:solidFill>
                    <a:srgbClr val="FFFF00"/>
                  </a:solidFill>
                  <a:latin typeface="Arial"/>
                  <a:ea typeface="Times New Roman"/>
                  <a:cs typeface="Times New Roman"/>
                </a:rPr>
                <a:t> </a:t>
              </a:r>
              <a:r>
                <a:rPr lang="en-US" sz="1400" b="1" dirty="0">
                  <a:solidFill>
                    <a:srgbClr val="FFFF00"/>
                  </a:solidFill>
                  <a:latin typeface="Arial"/>
                  <a:ea typeface="Times New Roman"/>
                  <a:cs typeface="Times New Roman"/>
                </a:rPr>
                <a:t>- Yellow carbon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93832" y="2096023"/>
              <a:ext cx="214034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UDP-Glucose Glide </a:t>
              </a:r>
              <a:r>
                <a:rPr lang="en-US" sz="1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Gscore</a:t>
              </a:r>
              <a:r>
                <a:rPr lang="en-US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-7.980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48670" y="1901184"/>
              <a:ext cx="18596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UDP Glide </a:t>
              </a:r>
              <a:r>
                <a:rPr lang="en-US" sz="1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Gscore</a:t>
              </a:r>
              <a:r>
                <a:rPr lang="en-US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-5.692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41508" y="1740584"/>
              <a:ext cx="1831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Guaiacol</a:t>
              </a:r>
              <a:r>
                <a:rPr lang="en-US" sz="1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Glide </a:t>
              </a:r>
              <a:r>
                <a:rPr lang="en-US" sz="1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Gscore</a:t>
              </a:r>
              <a:r>
                <a:rPr lang="en-US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-5.040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331840" y="2619243"/>
              <a:ext cx="2266005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err="1">
                  <a:solidFill>
                    <a:prstClr val="white"/>
                  </a:solidFill>
                  <a:latin typeface="Arial" charset="0"/>
                  <a:cs typeface="Arial" charset="0"/>
                </a:rPr>
                <a:t>Netaly</a:t>
              </a:r>
              <a:r>
                <a:rPr lang="en-US" sz="12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 Khazanov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err="1">
                  <a:solidFill>
                    <a:prstClr val="white"/>
                  </a:solidFill>
                  <a:latin typeface="Arial" charset="0"/>
                  <a:cs typeface="Arial" charset="0"/>
                </a:rPr>
                <a:t>Hanoch</a:t>
              </a:r>
              <a:r>
                <a:rPr lang="en-US" sz="12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200" b="1" dirty="0" err="1">
                  <a:solidFill>
                    <a:prstClr val="white"/>
                  </a:solidFill>
                  <a:latin typeface="Arial" charset="0"/>
                  <a:cs typeface="Arial" charset="0"/>
                </a:rPr>
                <a:t>Senderowitz</a:t>
              </a:r>
              <a:endParaRPr lang="en-US" sz="1200" b="1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85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113" y="3672322"/>
            <a:ext cx="4882741" cy="31061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-163286" y="-27384"/>
            <a:ext cx="930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Guaiacol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behaves as a GS inhibitor in APBD modeling mice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07070" y="438416"/>
            <a:ext cx="5236930" cy="3136888"/>
            <a:chOff x="3699073" y="411119"/>
            <a:chExt cx="5409431" cy="32339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9073" y="411119"/>
              <a:ext cx="5409431" cy="3233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813624" y="2880393"/>
              <a:ext cx="1113980" cy="285566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err="1" smtClean="0">
                  <a:solidFill>
                    <a:srgbClr val="D2D2D2">
                      <a:lumMod val="50000"/>
                    </a:srgbClr>
                  </a:solidFill>
                  <a:latin typeface="Arial" charset="0"/>
                  <a:cs typeface="Arial" charset="0"/>
                </a:rPr>
                <a:t>Guaiacol</a:t>
              </a:r>
              <a:endParaRPr lang="en-US" sz="1200" b="1" dirty="0">
                <a:solidFill>
                  <a:srgbClr val="D2D2D2">
                    <a:lumMod val="50000"/>
                  </a:srgb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42728" y="2880232"/>
              <a:ext cx="1113980" cy="285566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err="1" smtClean="0">
                  <a:solidFill>
                    <a:srgbClr val="D2D2D2">
                      <a:lumMod val="50000"/>
                    </a:srgbClr>
                  </a:solidFill>
                  <a:latin typeface="Arial" charset="0"/>
                  <a:cs typeface="Arial" charset="0"/>
                </a:rPr>
                <a:t>Guaiacol</a:t>
              </a:r>
              <a:endParaRPr lang="en-US" sz="1200" b="1" dirty="0">
                <a:solidFill>
                  <a:srgbClr val="D2D2D2">
                    <a:lumMod val="50000"/>
                  </a:srgbClr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353182" y="1456922"/>
            <a:ext cx="26799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prstClr val="white"/>
                </a:solidFill>
              </a:rPr>
              <a:t>Reduced glycogen content (liver only)</a:t>
            </a:r>
            <a:endParaRPr lang="en-US" altLang="en-US" sz="2000" b="1" dirty="0">
              <a:solidFill>
                <a:prstClr val="white"/>
              </a:solidFill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307325" y="4586159"/>
            <a:ext cx="26799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prstClr val="white"/>
                </a:solidFill>
              </a:rPr>
              <a:t>Reduced glucose tolerance</a:t>
            </a:r>
            <a:endParaRPr lang="en-US" altLang="en-US" sz="2000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74" y="6565284"/>
            <a:ext cx="118724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>
                <a:solidFill>
                  <a:prstClr val="white"/>
                </a:solidFill>
                <a:latin typeface="Arial" charset="0"/>
                <a:cs typeface="Arial" charset="0"/>
              </a:rPr>
              <a:t>Orhan</a:t>
            </a:r>
            <a:r>
              <a:rPr lang="en-US" sz="1200" b="1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solidFill>
                  <a:prstClr val="white"/>
                </a:solidFill>
                <a:latin typeface="Arial" charset="0"/>
                <a:cs typeface="Arial" charset="0"/>
              </a:rPr>
              <a:t>Akman</a:t>
            </a:r>
            <a:endParaRPr lang="en-US" sz="1200" b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71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84633"/>
            <a:ext cx="390239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 txBox="1">
            <a:spLocks/>
          </p:cNvSpPr>
          <p:nvPr/>
        </p:nvSpPr>
        <p:spPr bwMode="auto">
          <a:xfrm>
            <a:off x="1" y="0"/>
            <a:ext cx="914399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Guaiacol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able to reduce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polyglucosan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(diastase resistant) staining in liver of APBD mouse models</a:t>
            </a:r>
            <a:endParaRPr lang="en-US" sz="24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3850265" y="2306082"/>
            <a:ext cx="1458162" cy="69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Guaiacol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3850265" y="5087177"/>
            <a:ext cx="1477818" cy="71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Guaiacol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710163" y="6597352"/>
            <a:ext cx="154750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Orhan</a:t>
            </a:r>
            <a:r>
              <a:rPr lang="en-GB" sz="1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11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Akman</a:t>
            </a:r>
            <a:endParaRPr lang="en-US" sz="1100" b="1" i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logoHadass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871537"/>
            <a:ext cx="97155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 bwMode="auto">
          <a:xfrm>
            <a:off x="5491106" y="3314194"/>
            <a:ext cx="3652894" cy="69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effect on brain PG.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complications: Insulin resistance and increased gluconeogenesis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984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התאמה אישית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00FF"/>
      </a:accent6>
      <a:hlink>
        <a:srgbClr val="17BBFD"/>
      </a:hlink>
      <a:folHlink>
        <a:srgbClr val="FF79C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שפע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Apex">
  <a:themeElements>
    <a:clrScheme name="התאמה אישית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00FF"/>
      </a:accent6>
      <a:hlink>
        <a:srgbClr val="17BBFD"/>
      </a:hlink>
      <a:folHlink>
        <a:srgbClr val="FF79C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שפע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Apex">
  <a:themeElements>
    <a:clrScheme name="התאמה אישית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00FF"/>
      </a:accent6>
      <a:hlink>
        <a:srgbClr val="17BBFD"/>
      </a:hlink>
      <a:folHlink>
        <a:srgbClr val="FF79C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שפע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560</Words>
  <Application>Microsoft Office PowerPoint</Application>
  <PresentationFormat>On-screen Show (4:3)</PresentationFormat>
  <Paragraphs>106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Apex</vt:lpstr>
      <vt:lpstr>7_Office Theme</vt:lpstr>
      <vt:lpstr>6_Office Theme</vt:lpstr>
      <vt:lpstr>1_Apex</vt:lpstr>
      <vt:lpstr>8_Office Theme</vt:lpstr>
      <vt:lpstr>9_Office Theme</vt:lpstr>
      <vt:lpstr>2_Apex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Or Kakhlon</cp:lastModifiedBy>
  <cp:revision>17</cp:revision>
  <dcterms:created xsi:type="dcterms:W3CDTF">2016-12-01T13:46:33Z</dcterms:created>
  <dcterms:modified xsi:type="dcterms:W3CDTF">2016-12-04T15:25:03Z</dcterms:modified>
</cp:coreProperties>
</file>