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2" r:id="rId2"/>
    <p:sldMasterId id="2147483664" r:id="rId3"/>
    <p:sldMasterId id="2147483667" r:id="rId4"/>
    <p:sldMasterId id="2147483708" r:id="rId5"/>
    <p:sldMasterId id="2147483716" r:id="rId6"/>
  </p:sldMasterIdLst>
  <p:notesMasterIdLst>
    <p:notesMasterId r:id="rId39"/>
  </p:notesMasterIdLst>
  <p:sldIdLst>
    <p:sldId id="271" r:id="rId7"/>
    <p:sldId id="274" r:id="rId8"/>
    <p:sldId id="275" r:id="rId9"/>
    <p:sldId id="276" r:id="rId10"/>
    <p:sldId id="284" r:id="rId11"/>
    <p:sldId id="286" r:id="rId12"/>
    <p:sldId id="292" r:id="rId13"/>
    <p:sldId id="287" r:id="rId14"/>
    <p:sldId id="293" r:id="rId15"/>
    <p:sldId id="257" r:id="rId16"/>
    <p:sldId id="258" r:id="rId17"/>
    <p:sldId id="259" r:id="rId18"/>
    <p:sldId id="260" r:id="rId19"/>
    <p:sldId id="267" r:id="rId20"/>
    <p:sldId id="358" r:id="rId21"/>
    <p:sldId id="360" r:id="rId22"/>
    <p:sldId id="361" r:id="rId23"/>
    <p:sldId id="362" r:id="rId24"/>
    <p:sldId id="363" r:id="rId25"/>
    <p:sldId id="367" r:id="rId26"/>
    <p:sldId id="346" r:id="rId27"/>
    <p:sldId id="322" r:id="rId28"/>
    <p:sldId id="347" r:id="rId29"/>
    <p:sldId id="353" r:id="rId30"/>
    <p:sldId id="354" r:id="rId31"/>
    <p:sldId id="349" r:id="rId32"/>
    <p:sldId id="368" r:id="rId33"/>
    <p:sldId id="369" r:id="rId34"/>
    <p:sldId id="350" r:id="rId35"/>
    <p:sldId id="351" r:id="rId36"/>
    <p:sldId id="339" r:id="rId37"/>
    <p:sldId id="34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00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0A2C36-783A-40F0-8738-A3E8368183FD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05F801D2-776C-49E6-9970-F4B8961B5B2F}">
      <dgm:prSet phldrT="[Text]"/>
      <dgm:spPr/>
      <dgm:t>
        <a:bodyPr/>
        <a:lstStyle/>
        <a:p>
          <a:r>
            <a:rPr lang="en-US" dirty="0" smtClean="0"/>
            <a:t>Is this cell healthy?</a:t>
          </a:r>
          <a:endParaRPr lang="en-US" dirty="0"/>
        </a:p>
      </dgm:t>
    </dgm:pt>
    <dgm:pt modelId="{161AD224-B6FC-441B-848A-D1632573352C}" type="parTrans" cxnId="{76827BF4-1CE9-4F0C-BAE0-9E990E3991D8}">
      <dgm:prSet/>
      <dgm:spPr/>
      <dgm:t>
        <a:bodyPr/>
        <a:lstStyle/>
        <a:p>
          <a:endParaRPr lang="en-US"/>
        </a:p>
      </dgm:t>
    </dgm:pt>
    <dgm:pt modelId="{A8A8F537-92CF-4060-9160-66C8B54C7DCA}" type="sibTrans" cxnId="{76827BF4-1CE9-4F0C-BAE0-9E990E3991D8}">
      <dgm:prSet/>
      <dgm:spPr/>
      <dgm:t>
        <a:bodyPr/>
        <a:lstStyle/>
        <a:p>
          <a:endParaRPr lang="en-US"/>
        </a:p>
      </dgm:t>
    </dgm:pt>
    <dgm:pt modelId="{B99A0676-94D1-46D2-84D4-6E012569B21A}" type="pres">
      <dgm:prSet presAssocID="{3E0A2C36-783A-40F0-8738-A3E8368183FD}" presName="Name0" presStyleCnt="0">
        <dgm:presLayoutVars>
          <dgm:dir/>
          <dgm:animLvl val="lvl"/>
          <dgm:resizeHandles val="exact"/>
        </dgm:presLayoutVars>
      </dgm:prSet>
      <dgm:spPr/>
    </dgm:pt>
    <dgm:pt modelId="{9039698A-F7E4-492B-80B7-1F4C336E7570}" type="pres">
      <dgm:prSet presAssocID="{3E0A2C36-783A-40F0-8738-A3E8368183FD}" presName="dummy" presStyleCnt="0"/>
      <dgm:spPr/>
    </dgm:pt>
    <dgm:pt modelId="{46D61F19-4AAC-40C5-B769-78C652824408}" type="pres">
      <dgm:prSet presAssocID="{3E0A2C36-783A-40F0-8738-A3E8368183FD}" presName="linH" presStyleCnt="0"/>
      <dgm:spPr/>
    </dgm:pt>
    <dgm:pt modelId="{123DA179-7F69-4E99-BF17-56C1F3630244}" type="pres">
      <dgm:prSet presAssocID="{3E0A2C36-783A-40F0-8738-A3E8368183FD}" presName="padding1" presStyleCnt="0"/>
      <dgm:spPr/>
    </dgm:pt>
    <dgm:pt modelId="{18FF34C4-3D74-49E2-BDA9-A385DD338EEE}" type="pres">
      <dgm:prSet presAssocID="{05F801D2-776C-49E6-9970-F4B8961B5B2F}" presName="linV" presStyleCnt="0"/>
      <dgm:spPr/>
    </dgm:pt>
    <dgm:pt modelId="{AE0A3F8C-73F1-436E-9CCF-DBB03FF95AEC}" type="pres">
      <dgm:prSet presAssocID="{05F801D2-776C-49E6-9970-F4B8961B5B2F}" presName="spVertical1" presStyleCnt="0"/>
      <dgm:spPr/>
    </dgm:pt>
    <dgm:pt modelId="{D4FA52FF-7096-447C-A569-C933F542EC91}" type="pres">
      <dgm:prSet presAssocID="{05F801D2-776C-49E6-9970-F4B8961B5B2F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F5B29-6A98-4193-B1C9-02B3448653EE}" type="pres">
      <dgm:prSet presAssocID="{05F801D2-776C-49E6-9970-F4B8961B5B2F}" presName="spVertical2" presStyleCnt="0"/>
      <dgm:spPr/>
    </dgm:pt>
    <dgm:pt modelId="{6DA664EE-8BD1-4AD8-B2BB-BC58D1F9AB58}" type="pres">
      <dgm:prSet presAssocID="{05F801D2-776C-49E6-9970-F4B8961B5B2F}" presName="spVertical3" presStyleCnt="0"/>
      <dgm:spPr/>
    </dgm:pt>
    <dgm:pt modelId="{2853D746-B287-4B43-B8D7-335D293841DE}" type="pres">
      <dgm:prSet presAssocID="{3E0A2C36-783A-40F0-8738-A3E8368183FD}" presName="padding2" presStyleCnt="0"/>
      <dgm:spPr/>
    </dgm:pt>
    <dgm:pt modelId="{0FE2DEFD-541C-4D7F-B426-89A8A69E50F4}" type="pres">
      <dgm:prSet presAssocID="{3E0A2C36-783A-40F0-8738-A3E8368183FD}" presName="negArrow" presStyleCnt="0"/>
      <dgm:spPr/>
    </dgm:pt>
    <dgm:pt modelId="{8E5A8BC0-0DF2-4A0F-B075-61EB55CAA495}" type="pres">
      <dgm:prSet presAssocID="{3E0A2C36-783A-40F0-8738-A3E8368183FD}" presName="backgroundArrow" presStyleLbl="node1" presStyleIdx="0" presStyleCnt="1"/>
      <dgm:spPr>
        <a:solidFill>
          <a:schemeClr val="bg1"/>
        </a:solidFill>
      </dgm:spPr>
    </dgm:pt>
  </dgm:ptLst>
  <dgm:cxnLst>
    <dgm:cxn modelId="{C6BCDE34-928E-4CEA-ADED-DFC9F3378E78}" type="presOf" srcId="{05F801D2-776C-49E6-9970-F4B8961B5B2F}" destId="{D4FA52FF-7096-447C-A569-C933F542EC91}" srcOrd="0" destOrd="0" presId="urn:microsoft.com/office/officeart/2005/8/layout/hProcess3"/>
    <dgm:cxn modelId="{76827BF4-1CE9-4F0C-BAE0-9E990E3991D8}" srcId="{3E0A2C36-783A-40F0-8738-A3E8368183FD}" destId="{05F801D2-776C-49E6-9970-F4B8961B5B2F}" srcOrd="0" destOrd="0" parTransId="{161AD224-B6FC-441B-848A-D1632573352C}" sibTransId="{A8A8F537-92CF-4060-9160-66C8B54C7DCA}"/>
    <dgm:cxn modelId="{70298609-5F07-4F59-843E-EA4AEE18561D}" type="presOf" srcId="{3E0A2C36-783A-40F0-8738-A3E8368183FD}" destId="{B99A0676-94D1-46D2-84D4-6E012569B21A}" srcOrd="0" destOrd="0" presId="urn:microsoft.com/office/officeart/2005/8/layout/hProcess3"/>
    <dgm:cxn modelId="{E89AAFC5-56AC-4114-8179-B143ECDE503D}" type="presParOf" srcId="{B99A0676-94D1-46D2-84D4-6E012569B21A}" destId="{9039698A-F7E4-492B-80B7-1F4C336E7570}" srcOrd="0" destOrd="0" presId="urn:microsoft.com/office/officeart/2005/8/layout/hProcess3"/>
    <dgm:cxn modelId="{AFFC2B4E-0B17-40C8-AFB4-65CED90BFF35}" type="presParOf" srcId="{B99A0676-94D1-46D2-84D4-6E012569B21A}" destId="{46D61F19-4AAC-40C5-B769-78C652824408}" srcOrd="1" destOrd="0" presId="urn:microsoft.com/office/officeart/2005/8/layout/hProcess3"/>
    <dgm:cxn modelId="{5E96F606-27D3-46AB-AA34-D2AA045C05C1}" type="presParOf" srcId="{46D61F19-4AAC-40C5-B769-78C652824408}" destId="{123DA179-7F69-4E99-BF17-56C1F3630244}" srcOrd="0" destOrd="0" presId="urn:microsoft.com/office/officeart/2005/8/layout/hProcess3"/>
    <dgm:cxn modelId="{9C3A664B-466F-400B-9946-AA039C768EE5}" type="presParOf" srcId="{46D61F19-4AAC-40C5-B769-78C652824408}" destId="{18FF34C4-3D74-49E2-BDA9-A385DD338EEE}" srcOrd="1" destOrd="0" presId="urn:microsoft.com/office/officeart/2005/8/layout/hProcess3"/>
    <dgm:cxn modelId="{9499630C-7146-4C37-9C6B-B7AF46358B86}" type="presParOf" srcId="{18FF34C4-3D74-49E2-BDA9-A385DD338EEE}" destId="{AE0A3F8C-73F1-436E-9CCF-DBB03FF95AEC}" srcOrd="0" destOrd="0" presId="urn:microsoft.com/office/officeart/2005/8/layout/hProcess3"/>
    <dgm:cxn modelId="{B107FD30-C2F3-4E44-ABA2-30DE9309DD8A}" type="presParOf" srcId="{18FF34C4-3D74-49E2-BDA9-A385DD338EEE}" destId="{D4FA52FF-7096-447C-A569-C933F542EC91}" srcOrd="1" destOrd="0" presId="urn:microsoft.com/office/officeart/2005/8/layout/hProcess3"/>
    <dgm:cxn modelId="{D84C357D-73F4-4B8D-9AFC-B2C18B385051}" type="presParOf" srcId="{18FF34C4-3D74-49E2-BDA9-A385DD338EEE}" destId="{461F5B29-6A98-4193-B1C9-02B3448653EE}" srcOrd="2" destOrd="0" presId="urn:microsoft.com/office/officeart/2005/8/layout/hProcess3"/>
    <dgm:cxn modelId="{849DBEF2-A95C-4C34-8457-994A44AF1504}" type="presParOf" srcId="{18FF34C4-3D74-49E2-BDA9-A385DD338EEE}" destId="{6DA664EE-8BD1-4AD8-B2BB-BC58D1F9AB58}" srcOrd="3" destOrd="0" presId="urn:microsoft.com/office/officeart/2005/8/layout/hProcess3"/>
    <dgm:cxn modelId="{B1FAD919-3A38-4281-950C-0133604354E3}" type="presParOf" srcId="{46D61F19-4AAC-40C5-B769-78C652824408}" destId="{2853D746-B287-4B43-B8D7-335D293841DE}" srcOrd="2" destOrd="0" presId="urn:microsoft.com/office/officeart/2005/8/layout/hProcess3"/>
    <dgm:cxn modelId="{257DA7D3-892E-4D29-B597-18D591E67B68}" type="presParOf" srcId="{46D61F19-4AAC-40C5-B769-78C652824408}" destId="{0FE2DEFD-541C-4D7F-B426-89A8A69E50F4}" srcOrd="3" destOrd="0" presId="urn:microsoft.com/office/officeart/2005/8/layout/hProcess3"/>
    <dgm:cxn modelId="{D93FDE78-3181-403C-8D14-5DB24CEA4FD9}" type="presParOf" srcId="{46D61F19-4AAC-40C5-B769-78C652824408}" destId="{8E5A8BC0-0DF2-4A0F-B075-61EB55CAA495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0A2C36-783A-40F0-8738-A3E8368183FD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05F801D2-776C-49E6-9970-F4B8961B5B2F}">
      <dgm:prSet phldrT="[Text]"/>
      <dgm:spPr/>
      <dgm:t>
        <a:bodyPr/>
        <a:lstStyle/>
        <a:p>
          <a:r>
            <a:rPr lang="en-US" dirty="0" smtClean="0"/>
            <a:t>Is this cell sick?</a:t>
          </a:r>
          <a:endParaRPr lang="en-US" dirty="0"/>
        </a:p>
      </dgm:t>
    </dgm:pt>
    <dgm:pt modelId="{161AD224-B6FC-441B-848A-D1632573352C}" type="parTrans" cxnId="{76827BF4-1CE9-4F0C-BAE0-9E990E3991D8}">
      <dgm:prSet/>
      <dgm:spPr/>
      <dgm:t>
        <a:bodyPr/>
        <a:lstStyle/>
        <a:p>
          <a:endParaRPr lang="en-US"/>
        </a:p>
      </dgm:t>
    </dgm:pt>
    <dgm:pt modelId="{A8A8F537-92CF-4060-9160-66C8B54C7DCA}" type="sibTrans" cxnId="{76827BF4-1CE9-4F0C-BAE0-9E990E3991D8}">
      <dgm:prSet/>
      <dgm:spPr/>
      <dgm:t>
        <a:bodyPr/>
        <a:lstStyle/>
        <a:p>
          <a:endParaRPr lang="en-US"/>
        </a:p>
      </dgm:t>
    </dgm:pt>
    <dgm:pt modelId="{B99A0676-94D1-46D2-84D4-6E012569B21A}" type="pres">
      <dgm:prSet presAssocID="{3E0A2C36-783A-40F0-8738-A3E8368183FD}" presName="Name0" presStyleCnt="0">
        <dgm:presLayoutVars>
          <dgm:dir/>
          <dgm:animLvl val="lvl"/>
          <dgm:resizeHandles val="exact"/>
        </dgm:presLayoutVars>
      </dgm:prSet>
      <dgm:spPr/>
    </dgm:pt>
    <dgm:pt modelId="{9039698A-F7E4-492B-80B7-1F4C336E7570}" type="pres">
      <dgm:prSet presAssocID="{3E0A2C36-783A-40F0-8738-A3E8368183FD}" presName="dummy" presStyleCnt="0"/>
      <dgm:spPr/>
    </dgm:pt>
    <dgm:pt modelId="{46D61F19-4AAC-40C5-B769-78C652824408}" type="pres">
      <dgm:prSet presAssocID="{3E0A2C36-783A-40F0-8738-A3E8368183FD}" presName="linH" presStyleCnt="0"/>
      <dgm:spPr/>
    </dgm:pt>
    <dgm:pt modelId="{123DA179-7F69-4E99-BF17-56C1F3630244}" type="pres">
      <dgm:prSet presAssocID="{3E0A2C36-783A-40F0-8738-A3E8368183FD}" presName="padding1" presStyleCnt="0"/>
      <dgm:spPr/>
    </dgm:pt>
    <dgm:pt modelId="{18FF34C4-3D74-49E2-BDA9-A385DD338EEE}" type="pres">
      <dgm:prSet presAssocID="{05F801D2-776C-49E6-9970-F4B8961B5B2F}" presName="linV" presStyleCnt="0"/>
      <dgm:spPr/>
    </dgm:pt>
    <dgm:pt modelId="{AE0A3F8C-73F1-436E-9CCF-DBB03FF95AEC}" type="pres">
      <dgm:prSet presAssocID="{05F801D2-776C-49E6-9970-F4B8961B5B2F}" presName="spVertical1" presStyleCnt="0"/>
      <dgm:spPr/>
    </dgm:pt>
    <dgm:pt modelId="{D4FA52FF-7096-447C-A569-C933F542EC91}" type="pres">
      <dgm:prSet presAssocID="{05F801D2-776C-49E6-9970-F4B8961B5B2F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F5B29-6A98-4193-B1C9-02B3448653EE}" type="pres">
      <dgm:prSet presAssocID="{05F801D2-776C-49E6-9970-F4B8961B5B2F}" presName="spVertical2" presStyleCnt="0"/>
      <dgm:spPr/>
    </dgm:pt>
    <dgm:pt modelId="{6DA664EE-8BD1-4AD8-B2BB-BC58D1F9AB58}" type="pres">
      <dgm:prSet presAssocID="{05F801D2-776C-49E6-9970-F4B8961B5B2F}" presName="spVertical3" presStyleCnt="0"/>
      <dgm:spPr/>
    </dgm:pt>
    <dgm:pt modelId="{2853D746-B287-4B43-B8D7-335D293841DE}" type="pres">
      <dgm:prSet presAssocID="{3E0A2C36-783A-40F0-8738-A3E8368183FD}" presName="padding2" presStyleCnt="0"/>
      <dgm:spPr/>
    </dgm:pt>
    <dgm:pt modelId="{0FE2DEFD-541C-4D7F-B426-89A8A69E50F4}" type="pres">
      <dgm:prSet presAssocID="{3E0A2C36-783A-40F0-8738-A3E8368183FD}" presName="negArrow" presStyleCnt="0"/>
      <dgm:spPr/>
    </dgm:pt>
    <dgm:pt modelId="{8E5A8BC0-0DF2-4A0F-B075-61EB55CAA495}" type="pres">
      <dgm:prSet presAssocID="{3E0A2C36-783A-40F0-8738-A3E8368183FD}" presName="backgroundArrow" presStyleLbl="node1" presStyleIdx="0" presStyleCnt="1"/>
      <dgm:spPr>
        <a:solidFill>
          <a:schemeClr val="bg1"/>
        </a:solidFill>
      </dgm:spPr>
    </dgm:pt>
  </dgm:ptLst>
  <dgm:cxnLst>
    <dgm:cxn modelId="{51BBDB1B-5F7A-4AE1-8D39-36727B0CB013}" type="presOf" srcId="{05F801D2-776C-49E6-9970-F4B8961B5B2F}" destId="{D4FA52FF-7096-447C-A569-C933F542EC91}" srcOrd="0" destOrd="0" presId="urn:microsoft.com/office/officeart/2005/8/layout/hProcess3"/>
    <dgm:cxn modelId="{76827BF4-1CE9-4F0C-BAE0-9E990E3991D8}" srcId="{3E0A2C36-783A-40F0-8738-A3E8368183FD}" destId="{05F801D2-776C-49E6-9970-F4B8961B5B2F}" srcOrd="0" destOrd="0" parTransId="{161AD224-B6FC-441B-848A-D1632573352C}" sibTransId="{A8A8F537-92CF-4060-9160-66C8B54C7DCA}"/>
    <dgm:cxn modelId="{E4F5DD12-5C19-42C4-A545-D3D361B05C9B}" type="presOf" srcId="{3E0A2C36-783A-40F0-8738-A3E8368183FD}" destId="{B99A0676-94D1-46D2-84D4-6E012569B21A}" srcOrd="0" destOrd="0" presId="urn:microsoft.com/office/officeart/2005/8/layout/hProcess3"/>
    <dgm:cxn modelId="{F2056684-3557-4D0B-A369-3146052240A8}" type="presParOf" srcId="{B99A0676-94D1-46D2-84D4-6E012569B21A}" destId="{9039698A-F7E4-492B-80B7-1F4C336E7570}" srcOrd="0" destOrd="0" presId="urn:microsoft.com/office/officeart/2005/8/layout/hProcess3"/>
    <dgm:cxn modelId="{1259603F-C8DE-481D-A95C-AE7396E80F3C}" type="presParOf" srcId="{B99A0676-94D1-46D2-84D4-6E012569B21A}" destId="{46D61F19-4AAC-40C5-B769-78C652824408}" srcOrd="1" destOrd="0" presId="urn:microsoft.com/office/officeart/2005/8/layout/hProcess3"/>
    <dgm:cxn modelId="{FD533654-764B-4675-8192-DA4CD0CE23F2}" type="presParOf" srcId="{46D61F19-4AAC-40C5-B769-78C652824408}" destId="{123DA179-7F69-4E99-BF17-56C1F3630244}" srcOrd="0" destOrd="0" presId="urn:microsoft.com/office/officeart/2005/8/layout/hProcess3"/>
    <dgm:cxn modelId="{BE97CA70-E07E-4DFF-9773-5E62F4690FB0}" type="presParOf" srcId="{46D61F19-4AAC-40C5-B769-78C652824408}" destId="{18FF34C4-3D74-49E2-BDA9-A385DD338EEE}" srcOrd="1" destOrd="0" presId="urn:microsoft.com/office/officeart/2005/8/layout/hProcess3"/>
    <dgm:cxn modelId="{71554445-8A4A-460D-BABD-41E918E92F8D}" type="presParOf" srcId="{18FF34C4-3D74-49E2-BDA9-A385DD338EEE}" destId="{AE0A3F8C-73F1-436E-9CCF-DBB03FF95AEC}" srcOrd="0" destOrd="0" presId="urn:microsoft.com/office/officeart/2005/8/layout/hProcess3"/>
    <dgm:cxn modelId="{8E90A2FA-8813-4099-A499-E2514B9AFBB7}" type="presParOf" srcId="{18FF34C4-3D74-49E2-BDA9-A385DD338EEE}" destId="{D4FA52FF-7096-447C-A569-C933F542EC91}" srcOrd="1" destOrd="0" presId="urn:microsoft.com/office/officeart/2005/8/layout/hProcess3"/>
    <dgm:cxn modelId="{899ABF2A-1B1E-4000-B6B3-8FAEA4EFF745}" type="presParOf" srcId="{18FF34C4-3D74-49E2-BDA9-A385DD338EEE}" destId="{461F5B29-6A98-4193-B1C9-02B3448653EE}" srcOrd="2" destOrd="0" presId="urn:microsoft.com/office/officeart/2005/8/layout/hProcess3"/>
    <dgm:cxn modelId="{B1D3A1F8-EF86-4B74-84E0-75613C706850}" type="presParOf" srcId="{18FF34C4-3D74-49E2-BDA9-A385DD338EEE}" destId="{6DA664EE-8BD1-4AD8-B2BB-BC58D1F9AB58}" srcOrd="3" destOrd="0" presId="urn:microsoft.com/office/officeart/2005/8/layout/hProcess3"/>
    <dgm:cxn modelId="{B36FFEA3-309E-433C-931C-847DC66C1C37}" type="presParOf" srcId="{46D61F19-4AAC-40C5-B769-78C652824408}" destId="{2853D746-B287-4B43-B8D7-335D293841DE}" srcOrd="2" destOrd="0" presId="urn:microsoft.com/office/officeart/2005/8/layout/hProcess3"/>
    <dgm:cxn modelId="{E2127A0C-B966-4AFF-86C9-B135034441DB}" type="presParOf" srcId="{46D61F19-4AAC-40C5-B769-78C652824408}" destId="{0FE2DEFD-541C-4D7F-B426-89A8A69E50F4}" srcOrd="3" destOrd="0" presId="urn:microsoft.com/office/officeart/2005/8/layout/hProcess3"/>
    <dgm:cxn modelId="{B3344D32-4D8B-48F0-A999-2F29B0ACA8B7}" type="presParOf" srcId="{46D61F19-4AAC-40C5-B769-78C652824408}" destId="{8E5A8BC0-0DF2-4A0F-B075-61EB55CAA495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0A2C36-783A-40F0-8738-A3E8368183FD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05F801D2-776C-49E6-9970-F4B8961B5B2F}">
      <dgm:prSet phldrT="[Text]" custT="1"/>
      <dgm:spPr/>
      <dgm:t>
        <a:bodyPr/>
        <a:lstStyle/>
        <a:p>
          <a:r>
            <a:rPr lang="en-US" sz="4400" b="1" dirty="0" smtClean="0">
              <a:latin typeface="Arial" panose="020B0604020202020204" pitchFamily="34" charset="0"/>
              <a:cs typeface="Arial" panose="020B0604020202020204" pitchFamily="34" charset="0"/>
            </a:rPr>
            <a:t>Drug Screening</a:t>
          </a:r>
          <a:endParaRPr lang="en-US" sz="4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1AD224-B6FC-441B-848A-D1632573352C}" type="parTrans" cxnId="{76827BF4-1CE9-4F0C-BAE0-9E990E3991D8}">
      <dgm:prSet/>
      <dgm:spPr/>
      <dgm:t>
        <a:bodyPr/>
        <a:lstStyle/>
        <a:p>
          <a:endParaRPr lang="en-US"/>
        </a:p>
      </dgm:t>
    </dgm:pt>
    <dgm:pt modelId="{A8A8F537-92CF-4060-9160-66C8B54C7DCA}" type="sibTrans" cxnId="{76827BF4-1CE9-4F0C-BAE0-9E990E3991D8}">
      <dgm:prSet/>
      <dgm:spPr/>
      <dgm:t>
        <a:bodyPr/>
        <a:lstStyle/>
        <a:p>
          <a:endParaRPr lang="en-US"/>
        </a:p>
      </dgm:t>
    </dgm:pt>
    <dgm:pt modelId="{B99A0676-94D1-46D2-84D4-6E012569B21A}" type="pres">
      <dgm:prSet presAssocID="{3E0A2C36-783A-40F0-8738-A3E8368183FD}" presName="Name0" presStyleCnt="0">
        <dgm:presLayoutVars>
          <dgm:dir/>
          <dgm:animLvl val="lvl"/>
          <dgm:resizeHandles val="exact"/>
        </dgm:presLayoutVars>
      </dgm:prSet>
      <dgm:spPr/>
    </dgm:pt>
    <dgm:pt modelId="{9039698A-F7E4-492B-80B7-1F4C336E7570}" type="pres">
      <dgm:prSet presAssocID="{3E0A2C36-783A-40F0-8738-A3E8368183FD}" presName="dummy" presStyleCnt="0"/>
      <dgm:spPr/>
    </dgm:pt>
    <dgm:pt modelId="{46D61F19-4AAC-40C5-B769-78C652824408}" type="pres">
      <dgm:prSet presAssocID="{3E0A2C36-783A-40F0-8738-A3E8368183FD}" presName="linH" presStyleCnt="0"/>
      <dgm:spPr/>
    </dgm:pt>
    <dgm:pt modelId="{123DA179-7F69-4E99-BF17-56C1F3630244}" type="pres">
      <dgm:prSet presAssocID="{3E0A2C36-783A-40F0-8738-A3E8368183FD}" presName="padding1" presStyleCnt="0"/>
      <dgm:spPr/>
    </dgm:pt>
    <dgm:pt modelId="{18FF34C4-3D74-49E2-BDA9-A385DD338EEE}" type="pres">
      <dgm:prSet presAssocID="{05F801D2-776C-49E6-9970-F4B8961B5B2F}" presName="linV" presStyleCnt="0"/>
      <dgm:spPr/>
    </dgm:pt>
    <dgm:pt modelId="{AE0A3F8C-73F1-436E-9CCF-DBB03FF95AEC}" type="pres">
      <dgm:prSet presAssocID="{05F801D2-776C-49E6-9970-F4B8961B5B2F}" presName="spVertical1" presStyleCnt="0"/>
      <dgm:spPr/>
    </dgm:pt>
    <dgm:pt modelId="{D4FA52FF-7096-447C-A569-C933F542EC91}" type="pres">
      <dgm:prSet presAssocID="{05F801D2-776C-49E6-9970-F4B8961B5B2F}" presName="parTx" presStyleLbl="revTx" presStyleIdx="0" presStyleCnt="1" custLinFactY="53984" custLinFactNeighborX="-833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F5B29-6A98-4193-B1C9-02B3448653EE}" type="pres">
      <dgm:prSet presAssocID="{05F801D2-776C-49E6-9970-F4B8961B5B2F}" presName="spVertical2" presStyleCnt="0"/>
      <dgm:spPr/>
    </dgm:pt>
    <dgm:pt modelId="{6DA664EE-8BD1-4AD8-B2BB-BC58D1F9AB58}" type="pres">
      <dgm:prSet presAssocID="{05F801D2-776C-49E6-9970-F4B8961B5B2F}" presName="spVertical3" presStyleCnt="0"/>
      <dgm:spPr/>
    </dgm:pt>
    <dgm:pt modelId="{2853D746-B287-4B43-B8D7-335D293841DE}" type="pres">
      <dgm:prSet presAssocID="{3E0A2C36-783A-40F0-8738-A3E8368183FD}" presName="padding2" presStyleCnt="0"/>
      <dgm:spPr/>
    </dgm:pt>
    <dgm:pt modelId="{0FE2DEFD-541C-4D7F-B426-89A8A69E50F4}" type="pres">
      <dgm:prSet presAssocID="{3E0A2C36-783A-40F0-8738-A3E8368183FD}" presName="negArrow" presStyleCnt="0"/>
      <dgm:spPr/>
    </dgm:pt>
    <dgm:pt modelId="{8E5A8BC0-0DF2-4A0F-B075-61EB55CAA495}" type="pres">
      <dgm:prSet presAssocID="{3E0A2C36-783A-40F0-8738-A3E8368183FD}" presName="backgroundArrow" presStyleLbl="node1" presStyleIdx="0" presStyleCnt="1" custScaleY="207780"/>
      <dgm:spPr>
        <a:solidFill>
          <a:schemeClr val="bg1"/>
        </a:solidFill>
      </dgm:spPr>
    </dgm:pt>
  </dgm:ptLst>
  <dgm:cxnLst>
    <dgm:cxn modelId="{67EC8876-70E5-4873-B716-BC8A675BA3A4}" type="presOf" srcId="{05F801D2-776C-49E6-9970-F4B8961B5B2F}" destId="{D4FA52FF-7096-447C-A569-C933F542EC91}" srcOrd="0" destOrd="0" presId="urn:microsoft.com/office/officeart/2005/8/layout/hProcess3"/>
    <dgm:cxn modelId="{76827BF4-1CE9-4F0C-BAE0-9E990E3991D8}" srcId="{3E0A2C36-783A-40F0-8738-A3E8368183FD}" destId="{05F801D2-776C-49E6-9970-F4B8961B5B2F}" srcOrd="0" destOrd="0" parTransId="{161AD224-B6FC-441B-848A-D1632573352C}" sibTransId="{A8A8F537-92CF-4060-9160-66C8B54C7DCA}"/>
    <dgm:cxn modelId="{04B166E8-E468-4E07-BA57-8D59A28F3262}" type="presOf" srcId="{3E0A2C36-783A-40F0-8738-A3E8368183FD}" destId="{B99A0676-94D1-46D2-84D4-6E012569B21A}" srcOrd="0" destOrd="0" presId="urn:microsoft.com/office/officeart/2005/8/layout/hProcess3"/>
    <dgm:cxn modelId="{87D16A8C-45DB-48F9-8FAB-75976CFC41B1}" type="presParOf" srcId="{B99A0676-94D1-46D2-84D4-6E012569B21A}" destId="{9039698A-F7E4-492B-80B7-1F4C336E7570}" srcOrd="0" destOrd="0" presId="urn:microsoft.com/office/officeart/2005/8/layout/hProcess3"/>
    <dgm:cxn modelId="{FDDC5594-1FCD-496A-92EB-A6DEF824C76F}" type="presParOf" srcId="{B99A0676-94D1-46D2-84D4-6E012569B21A}" destId="{46D61F19-4AAC-40C5-B769-78C652824408}" srcOrd="1" destOrd="0" presId="urn:microsoft.com/office/officeart/2005/8/layout/hProcess3"/>
    <dgm:cxn modelId="{2C6CBC53-EAFE-4B3D-952D-D05687395663}" type="presParOf" srcId="{46D61F19-4AAC-40C5-B769-78C652824408}" destId="{123DA179-7F69-4E99-BF17-56C1F3630244}" srcOrd="0" destOrd="0" presId="urn:microsoft.com/office/officeart/2005/8/layout/hProcess3"/>
    <dgm:cxn modelId="{7FC879FE-C717-487D-A130-B75D9EE6727F}" type="presParOf" srcId="{46D61F19-4AAC-40C5-B769-78C652824408}" destId="{18FF34C4-3D74-49E2-BDA9-A385DD338EEE}" srcOrd="1" destOrd="0" presId="urn:microsoft.com/office/officeart/2005/8/layout/hProcess3"/>
    <dgm:cxn modelId="{6FA4651E-113C-48A4-A540-A4D3884A51DC}" type="presParOf" srcId="{18FF34C4-3D74-49E2-BDA9-A385DD338EEE}" destId="{AE0A3F8C-73F1-436E-9CCF-DBB03FF95AEC}" srcOrd="0" destOrd="0" presId="urn:microsoft.com/office/officeart/2005/8/layout/hProcess3"/>
    <dgm:cxn modelId="{CBE18C7C-8AFB-4E5A-AAEB-57A60049727E}" type="presParOf" srcId="{18FF34C4-3D74-49E2-BDA9-A385DD338EEE}" destId="{D4FA52FF-7096-447C-A569-C933F542EC91}" srcOrd="1" destOrd="0" presId="urn:microsoft.com/office/officeart/2005/8/layout/hProcess3"/>
    <dgm:cxn modelId="{8A2E4DD1-1786-4AD8-B59C-83C56E33E9C9}" type="presParOf" srcId="{18FF34C4-3D74-49E2-BDA9-A385DD338EEE}" destId="{461F5B29-6A98-4193-B1C9-02B3448653EE}" srcOrd="2" destOrd="0" presId="urn:microsoft.com/office/officeart/2005/8/layout/hProcess3"/>
    <dgm:cxn modelId="{6E0C61BF-1CF9-4B60-87D7-159896254223}" type="presParOf" srcId="{18FF34C4-3D74-49E2-BDA9-A385DD338EEE}" destId="{6DA664EE-8BD1-4AD8-B2BB-BC58D1F9AB58}" srcOrd="3" destOrd="0" presId="urn:microsoft.com/office/officeart/2005/8/layout/hProcess3"/>
    <dgm:cxn modelId="{C7A6485E-AEF9-4630-A86C-4609C4D1B28A}" type="presParOf" srcId="{46D61F19-4AAC-40C5-B769-78C652824408}" destId="{2853D746-B287-4B43-B8D7-335D293841DE}" srcOrd="2" destOrd="0" presId="urn:microsoft.com/office/officeart/2005/8/layout/hProcess3"/>
    <dgm:cxn modelId="{FF717B9D-E1E6-4CD0-9542-298C55D6BA3D}" type="presParOf" srcId="{46D61F19-4AAC-40C5-B769-78C652824408}" destId="{0FE2DEFD-541C-4D7F-B426-89A8A69E50F4}" srcOrd="3" destOrd="0" presId="urn:microsoft.com/office/officeart/2005/8/layout/hProcess3"/>
    <dgm:cxn modelId="{306524A1-6BEF-4B73-A9F2-A68CDBE6E4E4}" type="presParOf" srcId="{46D61F19-4AAC-40C5-B769-78C652824408}" destId="{8E5A8BC0-0DF2-4A0F-B075-61EB55CAA495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3DAF9-0A92-4FD5-B57C-8C978BD958EE}" type="datetimeFigureOut">
              <a:rPr lang="en-US" smtClean="0"/>
              <a:t>12/2/2016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77E06-CB2E-4916-B4F3-5F408E0D02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442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Times New Roman (Hebrew)" pitchFamily="18" charset="0"/>
              <a:cs typeface="Times New Roman (Hebrew)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77E06-CB2E-4916-B4F3-5F408E0D02C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6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D032229-7CA4-4386-A508-555C4C944F45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87460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D8132F-2D32-4C2B-98F0-AB5835AA6C34}" type="datetimeFigureOut">
              <a:rPr lang="en-US"/>
              <a:pPr>
                <a:defRPr/>
              </a:pPr>
              <a:t>12/2/2016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7E78FA-9769-4E45-956B-104805D324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9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2EE51D-76BE-4DEA-B395-C176E4648F91}" type="datetimeFigureOut">
              <a:rPr lang="en-US"/>
              <a:pPr>
                <a:defRPr/>
              </a:pPr>
              <a:t>12/2/2016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415316-DA63-4AEF-935B-6C9CCB2AFD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03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467F925-133F-4582-9E76-D68997B0B4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9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1EDD446-F289-4CFF-A7F2-00F15391885A}" type="datetimeFigureOut">
              <a:rPr lang="en-US"/>
              <a:pPr>
                <a:defRPr/>
              </a:pPr>
              <a:t>12/2/2016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377FFDE-980E-4E74-9DB7-F827B5E8D0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73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ב'/כסלו/תשע"ז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9542-3A6E-4C2B-95ED-AFC436ABF0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2E1-C740-41A8-AE96-493800B27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6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4E9748-5FB0-4992-9146-888064371833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1" r:id="rId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5499D38-564F-41E2-905A-7044BBE0BDEF}" type="datetimeFigureOut">
              <a:rPr lang="en-US"/>
              <a:pPr>
                <a:defRPr/>
              </a:pPr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EF80E35-D3DE-49EE-8CC7-1342F54B3F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1B2AE1-AD7F-4C4D-B058-D6543428351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fld id="{C308F909-9C82-4B34-8C5E-0A6D8B322F42}" type="datetimeFigureOut">
              <a:rPr lang="en-US"/>
              <a:pPr>
                <a:defRPr/>
              </a:pPr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fld id="{DBFA3685-A95B-49C6-B21C-BC683CFC9C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ב'/כסלו/תשע"ז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99542-3A6E-4C2B-95ED-AFC436ABF0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A92E1-C740-41A8-AE96-493800B27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09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www.hit2lead.com/img/SC/057/57540036.jpeg" TargetMode="External"/><Relationship Id="rId2" Type="http://schemas.openxmlformats.org/officeDocument/2006/relationships/image" Target="http://www.hit2lead.com/img/SC/027/27686904.jpeg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65.emf"/><Relationship Id="rId7" Type="http://schemas.openxmlformats.org/officeDocument/2006/relationships/image" Target="../media/image69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emf"/><Relationship Id="rId11" Type="http://schemas.openxmlformats.org/officeDocument/2006/relationships/image" Target="../media/image73.emf"/><Relationship Id="rId5" Type="http://schemas.openxmlformats.org/officeDocument/2006/relationships/image" Target="../media/image67.emf"/><Relationship Id="rId10" Type="http://schemas.openxmlformats.org/officeDocument/2006/relationships/image" Target="../media/image72.emf"/><Relationship Id="rId4" Type="http://schemas.openxmlformats.org/officeDocument/2006/relationships/image" Target="../media/image66.emf"/><Relationship Id="rId9" Type="http://schemas.openxmlformats.org/officeDocument/2006/relationships/image" Target="../media/image71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3" Type="http://schemas.openxmlformats.org/officeDocument/2006/relationships/image" Target="../media/image74.png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17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jpg"/><Relationship Id="rId11" Type="http://schemas.microsoft.com/office/2007/relationships/diagramDrawing" Target="../diagrams/drawing1.xml"/><Relationship Id="rId5" Type="http://schemas.openxmlformats.org/officeDocument/2006/relationships/image" Target="../media/image53.jpg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4" Type="http://schemas.openxmlformats.org/officeDocument/2006/relationships/image" Target="../media/image75.jp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77.jpg"/><Relationship Id="rId7" Type="http://schemas.openxmlformats.org/officeDocument/2006/relationships/image" Target="../media/image74.png"/><Relationship Id="rId12" Type="http://schemas.microsoft.com/office/2007/relationships/diagramDrawing" Target="../diagrams/drawing3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jpg"/><Relationship Id="rId11" Type="http://schemas.openxmlformats.org/officeDocument/2006/relationships/diagramColors" Target="../diagrams/colors3.xml"/><Relationship Id="rId5" Type="http://schemas.openxmlformats.org/officeDocument/2006/relationships/image" Target="../media/image75.jp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52.jpg"/><Relationship Id="rId9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tiff"/><Relationship Id="rId4" Type="http://schemas.openxmlformats.org/officeDocument/2006/relationships/image" Target="../media/image14.t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image" Target="../media/image17.tiff"/><Relationship Id="rId7" Type="http://schemas.openxmlformats.org/officeDocument/2006/relationships/image" Target="../media/image21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206210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00"/>
                </a:solidFill>
                <a:effectLst>
                  <a:glow>
                    <a:schemeClr val="accent1">
                      <a:alpha val="0"/>
                    </a:schemeClr>
                  </a:glow>
                </a:effectLst>
              </a:rPr>
              <a:t>Combining High Throughput Screening with Image-Based Phenotyping </a:t>
            </a:r>
            <a:r>
              <a:rPr lang="en-US" sz="3200" b="1" dirty="0" smtClean="0">
                <a:solidFill>
                  <a:srgbClr val="FFFF00"/>
                </a:solidFill>
                <a:effectLst>
                  <a:glow>
                    <a:schemeClr val="accent1">
                      <a:alpha val="0"/>
                    </a:schemeClr>
                  </a:glow>
                </a:effectLst>
              </a:rPr>
              <a:t>to advance APBD </a:t>
            </a:r>
            <a:r>
              <a:rPr lang="en-US" sz="3200" b="1" dirty="0">
                <a:solidFill>
                  <a:srgbClr val="FFFF00"/>
                </a:solidFill>
                <a:effectLst>
                  <a:glow>
                    <a:schemeClr val="accent1">
                      <a:alpha val="0"/>
                    </a:schemeClr>
                  </a:glow>
                </a:effectLst>
              </a:rPr>
              <a:t>drug </a:t>
            </a:r>
            <a:r>
              <a:rPr lang="en-US" sz="3200" b="1" dirty="0" smtClean="0">
                <a:solidFill>
                  <a:srgbClr val="FFFF00"/>
                </a:solidFill>
                <a:effectLst>
                  <a:glow>
                    <a:schemeClr val="accent1">
                      <a:alpha val="0"/>
                    </a:schemeClr>
                  </a:glow>
                </a:effectLst>
              </a:rPr>
              <a:t>discovery</a:t>
            </a:r>
            <a:endParaRPr lang="en-US" sz="3200" dirty="0">
              <a:solidFill>
                <a:srgbClr val="FFFF00"/>
              </a:solidFill>
              <a:effectLst>
                <a:glow>
                  <a:schemeClr val="accent1">
                    <a:alpha val="0"/>
                  </a:schemeClr>
                </a:glow>
              </a:effectLst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FFFF00"/>
              </a:solidFill>
              <a:effectLst>
                <a:glow>
                  <a:schemeClr val="accent1">
                    <a:alpha val="0"/>
                  </a:schemeClr>
                </a:glow>
              </a:effectLst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243840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Or Kakhlon </a:t>
            </a:r>
            <a:endParaRPr lang="en-US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Department of Neurology Hadassah University Hospital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22532" name="Picture 6" descr="logoHadass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3609975"/>
            <a:ext cx="15367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25" y="5373216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APBDRF 12th Annual Scientific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Advisory Board Meeting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NYC December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5-6,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2016 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logoHadass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870575"/>
            <a:ext cx="9874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274638"/>
            <a:ext cx="8229600" cy="254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/>
              </a:rPr>
              <a:t>Compounds with cell area&lt; -1.5 z-scores or &lt;300 cells/well were considered toxic</a:t>
            </a:r>
            <a:endParaRPr lang="en-US" sz="2400" b="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3" name="Picture 2" descr="Viz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486" y="908720"/>
            <a:ext cx="8458010" cy="5209604"/>
          </a:xfrm>
          <a:prstGeom prst="rect">
            <a:avLst/>
          </a:prstGeom>
        </p:spPr>
      </p:pic>
      <p:pic>
        <p:nvPicPr>
          <p:cNvPr id="5" name="Picture 4" descr="Leg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881268" y="6165304"/>
            <a:ext cx="1262732" cy="509116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 bwMode="auto">
          <a:xfrm>
            <a:off x="2699793" y="6021288"/>
            <a:ext cx="4176463" cy="57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Area (normalized)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1" y="2060848"/>
            <a:ext cx="68356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Count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logoHadass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870575"/>
            <a:ext cx="9874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544" y="274638"/>
            <a:ext cx="8229600" cy="254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/>
              </a:rPr>
              <a:t>Compounds with cell area&lt; -1.5 z-scores or &lt;300 cells/well were considered toxic</a:t>
            </a:r>
            <a:endParaRPr lang="en-US" sz="2400" b="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3" name="Picture 2" descr="Viz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980728"/>
            <a:ext cx="8458010" cy="5209604"/>
          </a:xfrm>
          <a:prstGeom prst="rect">
            <a:avLst/>
          </a:prstGeom>
        </p:spPr>
      </p:pic>
      <p:pic>
        <p:nvPicPr>
          <p:cNvPr id="6" name="Picture 5" descr="Leg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881268" y="6165304"/>
            <a:ext cx="1262732" cy="509116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 bwMode="auto">
          <a:xfrm>
            <a:off x="2699793" y="6089586"/>
            <a:ext cx="4176463" cy="57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Area (normalized)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1" y="2060848"/>
            <a:ext cx="68356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Count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logoHadass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870575"/>
            <a:ext cx="9874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90872" y="274638"/>
            <a:ext cx="8229600" cy="254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/>
              </a:rPr>
              <a:t>PG mean intensity &lt;-1.2 z-scores for selecting hits</a:t>
            </a:r>
            <a:endParaRPr lang="en-US" sz="2400" b="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3" name="Picture 2" descr="Viz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908720"/>
            <a:ext cx="8458010" cy="5209604"/>
          </a:xfrm>
          <a:prstGeom prst="rect">
            <a:avLst/>
          </a:prstGeom>
        </p:spPr>
      </p:pic>
      <p:pic>
        <p:nvPicPr>
          <p:cNvPr id="6" name="Picture 5" descr="Leg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881268" y="6165304"/>
            <a:ext cx="1262732" cy="509116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 bwMode="auto">
          <a:xfrm>
            <a:off x="2699793" y="6021288"/>
            <a:ext cx="4176463" cy="57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Area (normalized)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1" y="980728"/>
            <a:ext cx="68356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 Mean Intensity (normalized)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logoHadass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870575"/>
            <a:ext cx="9874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6856" y="274638"/>
            <a:ext cx="8229600" cy="254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/>
              </a:rPr>
              <a:t>PG mean intensity &lt;-1.2 z-scores for selecting hits</a:t>
            </a:r>
            <a:endParaRPr lang="en-US" sz="2400" b="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3" name="Picture 2" descr="Viz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486" y="908720"/>
            <a:ext cx="8458010" cy="5209604"/>
          </a:xfrm>
          <a:prstGeom prst="rect">
            <a:avLst/>
          </a:prstGeom>
        </p:spPr>
      </p:pic>
      <p:pic>
        <p:nvPicPr>
          <p:cNvPr id="6" name="Picture 5" descr="Leg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881268" y="6165304"/>
            <a:ext cx="1262732" cy="509116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 bwMode="auto">
          <a:xfrm>
            <a:off x="2699793" y="6021288"/>
            <a:ext cx="4176463" cy="57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Area (normalized)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1" y="980728"/>
            <a:ext cx="68356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 Mean Intensity (normalized)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ogoHadass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870575"/>
            <a:ext cx="9874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9036050" cy="254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/>
              </a:rPr>
              <a:t>Compounds showing no toxicity &amp; decrease in PG intensity (85 out of 10080 which is 0.84%, expected hit rate 0.5-1%)</a:t>
            </a:r>
            <a:endParaRPr lang="en-US" sz="2400" b="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3" name="Picture 2" descr="Viz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462" y="980728"/>
            <a:ext cx="8458010" cy="5209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284309" y="0"/>
            <a:ext cx="5824195" cy="6858000"/>
            <a:chOff x="1628125" y="0"/>
            <a:chExt cx="5824195" cy="6858000"/>
          </a:xfrm>
        </p:grpSpPr>
        <p:grpSp>
          <p:nvGrpSpPr>
            <p:cNvPr id="7" name="Group 6"/>
            <p:cNvGrpSpPr/>
            <p:nvPr/>
          </p:nvGrpSpPr>
          <p:grpSpPr>
            <a:xfrm>
              <a:off x="1628125" y="0"/>
              <a:ext cx="5824195" cy="6858000"/>
              <a:chOff x="1367135" y="0"/>
              <a:chExt cx="5824195" cy="68580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2670" y="0"/>
                <a:ext cx="5238660" cy="6858000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1367135" y="2220101"/>
                <a:ext cx="461665" cy="185871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vert270" wrap="none" rtlCol="0">
                <a:spAutoFit/>
              </a:bodyPr>
              <a:lstStyle/>
              <a:p>
                <a:r>
                  <a:rPr lang="en-US" b="1" dirty="0" smtClean="0">
                    <a:solidFill>
                      <a:prstClr val="black"/>
                    </a:solidFill>
                  </a:rPr>
                  <a:t>PG Mean Intensity</a:t>
                </a:r>
                <a:endParaRPr lang="en-US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632498" y="6363978"/>
              <a:ext cx="42255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</a:rPr>
                <a:t>Concentration (0-50 µM)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44624"/>
            <a:ext cx="3131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Based on dose response 11 hits from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ChemBridge’s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DIVERSet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-CL library were confirmed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6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13" y="588836"/>
            <a:ext cx="7293769" cy="57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3" y="568054"/>
            <a:ext cx="948690" cy="80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91490"/>
            <a:ext cx="1253490" cy="75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280" y="471510"/>
            <a:ext cx="883920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020" y="2338985"/>
            <a:ext cx="651510" cy="7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060" y="2590800"/>
            <a:ext cx="11201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980" y="3429000"/>
            <a:ext cx="76962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0"/>
            <a:ext cx="80772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56" y="4987635"/>
            <a:ext cx="952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8600" y="146345"/>
            <a:ext cx="4648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Supplemented by 8 non-dose responding hits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31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1988840"/>
            <a:ext cx="55054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07190" y="3407873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2614" y="322431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7864" y="3480222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3888" y="352048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79912" y="3301966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52634" y="331635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93308" y="324447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20504" y="3451586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50538" y="3483222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95852" y="3471728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98297" y="628901"/>
            <a:ext cx="6486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of hits have significantly inhibited GS activity</a:t>
            </a:r>
            <a:endParaRPr lang="en-US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46038" y="6396038"/>
            <a:ext cx="140615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err="1" smtClean="0">
                <a:solidFill>
                  <a:prstClr val="white"/>
                </a:solidFill>
                <a:latin typeface="Arial" charset="0"/>
                <a:cs typeface="Arial" charset="0"/>
              </a:rPr>
              <a:t>Peixiang</a:t>
            </a:r>
            <a:r>
              <a:rPr lang="en-US" sz="12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 Wang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Berge </a:t>
            </a:r>
            <a:r>
              <a:rPr lang="en-US" sz="1200" b="1" dirty="0" err="1" smtClean="0">
                <a:solidFill>
                  <a:prstClr val="white"/>
                </a:solidFill>
                <a:latin typeface="Arial" charset="0"/>
                <a:cs typeface="Arial" charset="0"/>
              </a:rPr>
              <a:t>Minassian</a:t>
            </a:r>
            <a:endParaRPr lang="en-US" sz="1200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pic>
        <p:nvPicPr>
          <p:cNvPr id="18" name="Picture 6" descr="logoHadass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870575"/>
            <a:ext cx="9874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563888" y="3480222"/>
            <a:ext cx="287258" cy="12449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Oval 18"/>
          <p:cNvSpPr/>
          <p:nvPr/>
        </p:nvSpPr>
        <p:spPr>
          <a:xfrm>
            <a:off x="4655260" y="3316350"/>
            <a:ext cx="276006" cy="14808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41677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Hadass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870575"/>
            <a:ext cx="9874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82" y="858913"/>
            <a:ext cx="7208631" cy="59991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2738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interactome</a:t>
            </a:r>
            <a:r>
              <a:rPr lang="en-US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predicted protein targets of the 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hits discovered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red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 targets of the hits known to interact with drugs 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carbohydrate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derivatives .</a:t>
            </a:r>
          </a:p>
          <a:p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55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Hadass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870575"/>
            <a:ext cx="9874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34" y="332656"/>
            <a:ext cx="4294355" cy="61647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505" y="1844824"/>
            <a:ext cx="46712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interactome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only hit-protein targets known to bind 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 and carbohydrate derivatives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circles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slide)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hits clustered with these drugs – half of them interact with the GS activator Protein Phosphatase 1 (PP1)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 - PP1 inhibition a possible mode of action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7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 rot="2079250">
            <a:off x="1638300" y="2147888"/>
            <a:ext cx="344488" cy="344487"/>
            <a:chOff x="2844" y="2231"/>
            <a:chExt cx="217" cy="217"/>
          </a:xfrm>
        </p:grpSpPr>
        <p:sp>
          <p:nvSpPr>
            <p:cNvPr id="13315" name="Rectangle 3"/>
            <p:cNvSpPr>
              <a:spLocks noChangeArrowheads="1"/>
            </p:cNvSpPr>
            <p:nvPr/>
          </p:nvSpPr>
          <p:spPr bwMode="auto">
            <a:xfrm rot="20100000">
              <a:off x="2843" y="2231"/>
              <a:ext cx="91" cy="91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16" name="Rectangle 4"/>
            <p:cNvSpPr>
              <a:spLocks noChangeArrowheads="1"/>
            </p:cNvSpPr>
            <p:nvPr/>
          </p:nvSpPr>
          <p:spPr bwMode="auto">
            <a:xfrm rot="1500000">
              <a:off x="2969" y="2231"/>
              <a:ext cx="91" cy="91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 rot="1500000">
              <a:off x="2844" y="2357"/>
              <a:ext cx="91" cy="91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 rot="20100000">
              <a:off x="2970" y="2356"/>
              <a:ext cx="91" cy="91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1751013" y="2228850"/>
            <a:ext cx="144462" cy="144463"/>
          </a:xfrm>
          <a:prstGeom prst="ellipse">
            <a:avLst/>
          </a:prstGeom>
          <a:solidFill>
            <a:srgbClr val="996600"/>
          </a:solidFill>
          <a:ln w="9525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1831975" y="2085975"/>
            <a:ext cx="144463" cy="144463"/>
          </a:xfrm>
          <a:prstGeom prst="ellipse">
            <a:avLst/>
          </a:prstGeom>
          <a:solidFill>
            <a:srgbClr val="996600"/>
          </a:solidFill>
          <a:ln w="9525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1847850" y="1925638"/>
            <a:ext cx="144463" cy="144462"/>
          </a:xfrm>
          <a:prstGeom prst="ellipse">
            <a:avLst/>
          </a:prstGeom>
          <a:solidFill>
            <a:srgbClr val="996600"/>
          </a:solidFill>
          <a:ln w="9525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1776413" y="1781175"/>
            <a:ext cx="144462" cy="144463"/>
          </a:xfrm>
          <a:prstGeom prst="ellipse">
            <a:avLst/>
          </a:prstGeom>
          <a:solidFill>
            <a:srgbClr val="996600"/>
          </a:solidFill>
          <a:ln w="9525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1681163" y="1646238"/>
            <a:ext cx="144462" cy="144462"/>
          </a:xfrm>
          <a:prstGeom prst="ellipse">
            <a:avLst/>
          </a:prstGeom>
          <a:solidFill>
            <a:srgbClr val="996600"/>
          </a:solidFill>
          <a:ln w="9525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1584325" y="1525588"/>
            <a:ext cx="144463" cy="144462"/>
          </a:xfrm>
          <a:prstGeom prst="ellipse">
            <a:avLst/>
          </a:prstGeom>
          <a:solidFill>
            <a:srgbClr val="996600"/>
          </a:solidFill>
          <a:ln w="9525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 rot="3942251">
            <a:off x="1194594" y="1681956"/>
            <a:ext cx="407988" cy="847725"/>
            <a:chOff x="1630" y="2080"/>
            <a:chExt cx="257" cy="534"/>
          </a:xfrm>
        </p:grpSpPr>
        <p:sp>
          <p:nvSpPr>
            <p:cNvPr id="13326" name="Oval 14"/>
            <p:cNvSpPr>
              <a:spLocks noChangeArrowheads="1"/>
            </p:cNvSpPr>
            <p:nvPr/>
          </p:nvSpPr>
          <p:spPr bwMode="auto">
            <a:xfrm>
              <a:off x="1734" y="2524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27" name="Oval 15"/>
            <p:cNvSpPr>
              <a:spLocks noChangeArrowheads="1"/>
            </p:cNvSpPr>
            <p:nvPr/>
          </p:nvSpPr>
          <p:spPr bwMode="auto">
            <a:xfrm>
              <a:off x="1785" y="2434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28" name="Oval 16"/>
            <p:cNvSpPr>
              <a:spLocks noChangeArrowheads="1"/>
            </p:cNvSpPr>
            <p:nvPr/>
          </p:nvSpPr>
          <p:spPr bwMode="auto">
            <a:xfrm>
              <a:off x="1795" y="2334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29" name="Oval 17"/>
            <p:cNvSpPr>
              <a:spLocks noChangeArrowheads="1"/>
            </p:cNvSpPr>
            <p:nvPr/>
          </p:nvSpPr>
          <p:spPr bwMode="auto">
            <a:xfrm>
              <a:off x="1750" y="224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30" name="Oval 18"/>
            <p:cNvSpPr>
              <a:spLocks noChangeArrowheads="1"/>
            </p:cNvSpPr>
            <p:nvPr/>
          </p:nvSpPr>
          <p:spPr bwMode="auto">
            <a:xfrm>
              <a:off x="1690" y="2157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31" name="Oval 19"/>
            <p:cNvSpPr>
              <a:spLocks noChangeArrowheads="1"/>
            </p:cNvSpPr>
            <p:nvPr/>
          </p:nvSpPr>
          <p:spPr bwMode="auto">
            <a:xfrm>
              <a:off x="1629" y="2081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 rot="7251211">
            <a:off x="915194" y="1113631"/>
            <a:ext cx="407988" cy="847725"/>
            <a:chOff x="1630" y="2080"/>
            <a:chExt cx="257" cy="534"/>
          </a:xfrm>
        </p:grpSpPr>
        <p:sp>
          <p:nvSpPr>
            <p:cNvPr id="13333" name="Oval 21"/>
            <p:cNvSpPr>
              <a:spLocks noChangeArrowheads="1"/>
            </p:cNvSpPr>
            <p:nvPr/>
          </p:nvSpPr>
          <p:spPr bwMode="auto">
            <a:xfrm>
              <a:off x="1735" y="2524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34" name="Oval 22"/>
            <p:cNvSpPr>
              <a:spLocks noChangeArrowheads="1"/>
            </p:cNvSpPr>
            <p:nvPr/>
          </p:nvSpPr>
          <p:spPr bwMode="auto">
            <a:xfrm>
              <a:off x="1786" y="2435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35" name="Oval 23"/>
            <p:cNvSpPr>
              <a:spLocks noChangeArrowheads="1"/>
            </p:cNvSpPr>
            <p:nvPr/>
          </p:nvSpPr>
          <p:spPr bwMode="auto">
            <a:xfrm>
              <a:off x="1796" y="2334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36" name="Oval 24"/>
            <p:cNvSpPr>
              <a:spLocks noChangeArrowheads="1"/>
            </p:cNvSpPr>
            <p:nvPr/>
          </p:nvSpPr>
          <p:spPr bwMode="auto">
            <a:xfrm>
              <a:off x="1751" y="224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37" name="Oval 25"/>
            <p:cNvSpPr>
              <a:spLocks noChangeArrowheads="1"/>
            </p:cNvSpPr>
            <p:nvPr/>
          </p:nvSpPr>
          <p:spPr bwMode="auto">
            <a:xfrm>
              <a:off x="1691" y="2158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38" name="Oval 26"/>
            <p:cNvSpPr>
              <a:spLocks noChangeArrowheads="1"/>
            </p:cNvSpPr>
            <p:nvPr/>
          </p:nvSpPr>
          <p:spPr bwMode="auto">
            <a:xfrm>
              <a:off x="1630" y="2081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 rot="4131504">
            <a:off x="2763044" y="-54769"/>
            <a:ext cx="407988" cy="847725"/>
            <a:chOff x="1630" y="2080"/>
            <a:chExt cx="257" cy="534"/>
          </a:xfrm>
        </p:grpSpPr>
        <p:sp>
          <p:nvSpPr>
            <p:cNvPr id="13340" name="Oval 28"/>
            <p:cNvSpPr>
              <a:spLocks noChangeArrowheads="1"/>
            </p:cNvSpPr>
            <p:nvPr/>
          </p:nvSpPr>
          <p:spPr bwMode="auto">
            <a:xfrm>
              <a:off x="1734" y="2525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41" name="Oval 29"/>
            <p:cNvSpPr>
              <a:spLocks noChangeArrowheads="1"/>
            </p:cNvSpPr>
            <p:nvPr/>
          </p:nvSpPr>
          <p:spPr bwMode="auto">
            <a:xfrm>
              <a:off x="1785" y="2434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42" name="Oval 30"/>
            <p:cNvSpPr>
              <a:spLocks noChangeArrowheads="1"/>
            </p:cNvSpPr>
            <p:nvPr/>
          </p:nvSpPr>
          <p:spPr bwMode="auto">
            <a:xfrm>
              <a:off x="1795" y="2333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43" name="Oval 31"/>
            <p:cNvSpPr>
              <a:spLocks noChangeArrowheads="1"/>
            </p:cNvSpPr>
            <p:nvPr/>
          </p:nvSpPr>
          <p:spPr bwMode="auto">
            <a:xfrm>
              <a:off x="1750" y="224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44" name="Oval 32"/>
            <p:cNvSpPr>
              <a:spLocks noChangeArrowheads="1"/>
            </p:cNvSpPr>
            <p:nvPr/>
          </p:nvSpPr>
          <p:spPr bwMode="auto">
            <a:xfrm>
              <a:off x="1691" y="2157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45" name="Oval 33"/>
            <p:cNvSpPr>
              <a:spLocks noChangeArrowheads="1"/>
            </p:cNvSpPr>
            <p:nvPr/>
          </p:nvSpPr>
          <p:spPr bwMode="auto">
            <a:xfrm>
              <a:off x="1629" y="2081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 rot="10579827">
            <a:off x="1719263" y="836613"/>
            <a:ext cx="407987" cy="847725"/>
            <a:chOff x="1630" y="2080"/>
            <a:chExt cx="257" cy="534"/>
          </a:xfrm>
        </p:grpSpPr>
        <p:sp>
          <p:nvSpPr>
            <p:cNvPr id="13347" name="Oval 35"/>
            <p:cNvSpPr>
              <a:spLocks noChangeArrowheads="1"/>
            </p:cNvSpPr>
            <p:nvPr/>
          </p:nvSpPr>
          <p:spPr bwMode="auto">
            <a:xfrm>
              <a:off x="1736" y="2525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48" name="Oval 36"/>
            <p:cNvSpPr>
              <a:spLocks noChangeArrowheads="1"/>
            </p:cNvSpPr>
            <p:nvPr/>
          </p:nvSpPr>
          <p:spPr bwMode="auto">
            <a:xfrm>
              <a:off x="1787" y="2435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49" name="Oval 37"/>
            <p:cNvSpPr>
              <a:spLocks noChangeArrowheads="1"/>
            </p:cNvSpPr>
            <p:nvPr/>
          </p:nvSpPr>
          <p:spPr bwMode="auto">
            <a:xfrm>
              <a:off x="1796" y="2333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50" name="Oval 38"/>
            <p:cNvSpPr>
              <a:spLocks noChangeArrowheads="1"/>
            </p:cNvSpPr>
            <p:nvPr/>
          </p:nvSpPr>
          <p:spPr bwMode="auto">
            <a:xfrm>
              <a:off x="1752" y="224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51" name="Oval 39"/>
            <p:cNvSpPr>
              <a:spLocks noChangeArrowheads="1"/>
            </p:cNvSpPr>
            <p:nvPr/>
          </p:nvSpPr>
          <p:spPr bwMode="auto">
            <a:xfrm>
              <a:off x="1691" y="2157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52" name="Oval 40"/>
            <p:cNvSpPr>
              <a:spLocks noChangeArrowheads="1"/>
            </p:cNvSpPr>
            <p:nvPr/>
          </p:nvSpPr>
          <p:spPr bwMode="auto">
            <a:xfrm>
              <a:off x="1631" y="2081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 rot="8970696">
            <a:off x="2978150" y="2241550"/>
            <a:ext cx="407988" cy="847725"/>
            <a:chOff x="1630" y="2080"/>
            <a:chExt cx="257" cy="534"/>
          </a:xfrm>
        </p:grpSpPr>
        <p:sp>
          <p:nvSpPr>
            <p:cNvPr id="13354" name="Oval 42"/>
            <p:cNvSpPr>
              <a:spLocks noChangeArrowheads="1"/>
            </p:cNvSpPr>
            <p:nvPr/>
          </p:nvSpPr>
          <p:spPr bwMode="auto">
            <a:xfrm>
              <a:off x="1735" y="2525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55" name="Oval 43"/>
            <p:cNvSpPr>
              <a:spLocks noChangeArrowheads="1"/>
            </p:cNvSpPr>
            <p:nvPr/>
          </p:nvSpPr>
          <p:spPr bwMode="auto">
            <a:xfrm>
              <a:off x="1786" y="2434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56" name="Oval 44"/>
            <p:cNvSpPr>
              <a:spLocks noChangeArrowheads="1"/>
            </p:cNvSpPr>
            <p:nvPr/>
          </p:nvSpPr>
          <p:spPr bwMode="auto">
            <a:xfrm>
              <a:off x="1796" y="2334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57" name="Oval 45"/>
            <p:cNvSpPr>
              <a:spLocks noChangeArrowheads="1"/>
            </p:cNvSpPr>
            <p:nvPr/>
          </p:nvSpPr>
          <p:spPr bwMode="auto">
            <a:xfrm>
              <a:off x="1751" y="2243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58" name="Oval 46"/>
            <p:cNvSpPr>
              <a:spLocks noChangeArrowheads="1"/>
            </p:cNvSpPr>
            <p:nvPr/>
          </p:nvSpPr>
          <p:spPr bwMode="auto">
            <a:xfrm>
              <a:off x="1691" y="2158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59" name="Oval 47"/>
            <p:cNvSpPr>
              <a:spLocks noChangeArrowheads="1"/>
            </p:cNvSpPr>
            <p:nvPr/>
          </p:nvSpPr>
          <p:spPr bwMode="auto">
            <a:xfrm>
              <a:off x="1630" y="208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8" name="Group 48"/>
          <p:cNvGrpSpPr>
            <a:grpSpLocks/>
          </p:cNvGrpSpPr>
          <p:nvPr/>
        </p:nvGrpSpPr>
        <p:grpSpPr bwMode="auto">
          <a:xfrm rot="1559421">
            <a:off x="2055813" y="2133600"/>
            <a:ext cx="407987" cy="847725"/>
            <a:chOff x="1630" y="2080"/>
            <a:chExt cx="257" cy="534"/>
          </a:xfrm>
        </p:grpSpPr>
        <p:sp>
          <p:nvSpPr>
            <p:cNvPr id="13361" name="Oval 49"/>
            <p:cNvSpPr>
              <a:spLocks noChangeArrowheads="1"/>
            </p:cNvSpPr>
            <p:nvPr/>
          </p:nvSpPr>
          <p:spPr bwMode="auto">
            <a:xfrm>
              <a:off x="1734" y="2523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62" name="Oval 50"/>
            <p:cNvSpPr>
              <a:spLocks noChangeArrowheads="1"/>
            </p:cNvSpPr>
            <p:nvPr/>
          </p:nvSpPr>
          <p:spPr bwMode="auto">
            <a:xfrm>
              <a:off x="1785" y="2433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63" name="Oval 51"/>
            <p:cNvSpPr>
              <a:spLocks noChangeArrowheads="1"/>
            </p:cNvSpPr>
            <p:nvPr/>
          </p:nvSpPr>
          <p:spPr bwMode="auto">
            <a:xfrm>
              <a:off x="1796" y="233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64" name="Oval 52"/>
            <p:cNvSpPr>
              <a:spLocks noChangeArrowheads="1"/>
            </p:cNvSpPr>
            <p:nvPr/>
          </p:nvSpPr>
          <p:spPr bwMode="auto">
            <a:xfrm>
              <a:off x="1750" y="2241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65" name="Oval 53"/>
            <p:cNvSpPr>
              <a:spLocks noChangeArrowheads="1"/>
            </p:cNvSpPr>
            <p:nvPr/>
          </p:nvSpPr>
          <p:spPr bwMode="auto">
            <a:xfrm>
              <a:off x="1690" y="2156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66" name="Oval 54"/>
            <p:cNvSpPr>
              <a:spLocks noChangeArrowheads="1"/>
            </p:cNvSpPr>
            <p:nvPr/>
          </p:nvSpPr>
          <p:spPr bwMode="auto">
            <a:xfrm>
              <a:off x="1629" y="2079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9" name="Group 55"/>
          <p:cNvGrpSpPr>
            <a:grpSpLocks/>
          </p:cNvGrpSpPr>
          <p:nvPr/>
        </p:nvGrpSpPr>
        <p:grpSpPr bwMode="auto">
          <a:xfrm rot="5246038">
            <a:off x="2867819" y="1369219"/>
            <a:ext cx="407987" cy="847725"/>
            <a:chOff x="1630" y="2080"/>
            <a:chExt cx="257" cy="534"/>
          </a:xfrm>
        </p:grpSpPr>
        <p:sp>
          <p:nvSpPr>
            <p:cNvPr id="13368" name="Oval 56"/>
            <p:cNvSpPr>
              <a:spLocks noChangeArrowheads="1"/>
            </p:cNvSpPr>
            <p:nvPr/>
          </p:nvSpPr>
          <p:spPr bwMode="auto">
            <a:xfrm>
              <a:off x="1734" y="2524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69" name="Oval 57"/>
            <p:cNvSpPr>
              <a:spLocks noChangeArrowheads="1"/>
            </p:cNvSpPr>
            <p:nvPr/>
          </p:nvSpPr>
          <p:spPr bwMode="auto">
            <a:xfrm>
              <a:off x="1785" y="2434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70" name="Oval 58"/>
            <p:cNvSpPr>
              <a:spLocks noChangeArrowheads="1"/>
            </p:cNvSpPr>
            <p:nvPr/>
          </p:nvSpPr>
          <p:spPr bwMode="auto">
            <a:xfrm>
              <a:off x="1796" y="2334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71" name="Oval 59"/>
            <p:cNvSpPr>
              <a:spLocks noChangeArrowheads="1"/>
            </p:cNvSpPr>
            <p:nvPr/>
          </p:nvSpPr>
          <p:spPr bwMode="auto">
            <a:xfrm>
              <a:off x="1751" y="2243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72" name="Oval 60"/>
            <p:cNvSpPr>
              <a:spLocks noChangeArrowheads="1"/>
            </p:cNvSpPr>
            <p:nvPr/>
          </p:nvSpPr>
          <p:spPr bwMode="auto">
            <a:xfrm>
              <a:off x="1690" y="2158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73" name="Oval 61"/>
            <p:cNvSpPr>
              <a:spLocks noChangeArrowheads="1"/>
            </p:cNvSpPr>
            <p:nvPr/>
          </p:nvSpPr>
          <p:spPr bwMode="auto">
            <a:xfrm>
              <a:off x="1630" y="2081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" name="Group 62"/>
          <p:cNvGrpSpPr>
            <a:grpSpLocks/>
          </p:cNvGrpSpPr>
          <p:nvPr/>
        </p:nvGrpSpPr>
        <p:grpSpPr bwMode="auto">
          <a:xfrm rot="6245544">
            <a:off x="2659857" y="1721644"/>
            <a:ext cx="407987" cy="847725"/>
            <a:chOff x="1630" y="2080"/>
            <a:chExt cx="257" cy="534"/>
          </a:xfrm>
        </p:grpSpPr>
        <p:sp>
          <p:nvSpPr>
            <p:cNvPr id="13375" name="Oval 63"/>
            <p:cNvSpPr>
              <a:spLocks noChangeArrowheads="1"/>
            </p:cNvSpPr>
            <p:nvPr/>
          </p:nvSpPr>
          <p:spPr bwMode="auto">
            <a:xfrm>
              <a:off x="1735" y="2524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76" name="Oval 64"/>
            <p:cNvSpPr>
              <a:spLocks noChangeArrowheads="1"/>
            </p:cNvSpPr>
            <p:nvPr/>
          </p:nvSpPr>
          <p:spPr bwMode="auto">
            <a:xfrm>
              <a:off x="1786" y="2434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77" name="Oval 65"/>
            <p:cNvSpPr>
              <a:spLocks noChangeArrowheads="1"/>
            </p:cNvSpPr>
            <p:nvPr/>
          </p:nvSpPr>
          <p:spPr bwMode="auto">
            <a:xfrm>
              <a:off x="1795" y="2334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78" name="Oval 66"/>
            <p:cNvSpPr>
              <a:spLocks noChangeArrowheads="1"/>
            </p:cNvSpPr>
            <p:nvPr/>
          </p:nvSpPr>
          <p:spPr bwMode="auto">
            <a:xfrm>
              <a:off x="1751" y="2243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79" name="Oval 67"/>
            <p:cNvSpPr>
              <a:spLocks noChangeArrowheads="1"/>
            </p:cNvSpPr>
            <p:nvPr/>
          </p:nvSpPr>
          <p:spPr bwMode="auto">
            <a:xfrm>
              <a:off x="1690" y="2158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80" name="Oval 68"/>
            <p:cNvSpPr>
              <a:spLocks noChangeArrowheads="1"/>
            </p:cNvSpPr>
            <p:nvPr/>
          </p:nvSpPr>
          <p:spPr bwMode="auto">
            <a:xfrm>
              <a:off x="1630" y="208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1" name="Group 69"/>
          <p:cNvGrpSpPr>
            <a:grpSpLocks/>
          </p:cNvGrpSpPr>
          <p:nvPr/>
        </p:nvGrpSpPr>
        <p:grpSpPr bwMode="auto">
          <a:xfrm rot="4184963">
            <a:off x="2186782" y="1432719"/>
            <a:ext cx="407987" cy="847725"/>
            <a:chOff x="1630" y="2080"/>
            <a:chExt cx="257" cy="534"/>
          </a:xfrm>
        </p:grpSpPr>
        <p:sp>
          <p:nvSpPr>
            <p:cNvPr id="13382" name="Oval 70"/>
            <p:cNvSpPr>
              <a:spLocks noChangeArrowheads="1"/>
            </p:cNvSpPr>
            <p:nvPr/>
          </p:nvSpPr>
          <p:spPr bwMode="auto">
            <a:xfrm>
              <a:off x="1734" y="2524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83" name="Oval 71"/>
            <p:cNvSpPr>
              <a:spLocks noChangeArrowheads="1"/>
            </p:cNvSpPr>
            <p:nvPr/>
          </p:nvSpPr>
          <p:spPr bwMode="auto">
            <a:xfrm>
              <a:off x="1786" y="2434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84" name="Oval 72"/>
            <p:cNvSpPr>
              <a:spLocks noChangeArrowheads="1"/>
            </p:cNvSpPr>
            <p:nvPr/>
          </p:nvSpPr>
          <p:spPr bwMode="auto">
            <a:xfrm>
              <a:off x="1795" y="2333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85" name="Oval 73"/>
            <p:cNvSpPr>
              <a:spLocks noChangeArrowheads="1"/>
            </p:cNvSpPr>
            <p:nvPr/>
          </p:nvSpPr>
          <p:spPr bwMode="auto">
            <a:xfrm>
              <a:off x="1750" y="224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86" name="Oval 74"/>
            <p:cNvSpPr>
              <a:spLocks noChangeArrowheads="1"/>
            </p:cNvSpPr>
            <p:nvPr/>
          </p:nvSpPr>
          <p:spPr bwMode="auto">
            <a:xfrm>
              <a:off x="1691" y="2157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87" name="Oval 75"/>
            <p:cNvSpPr>
              <a:spLocks noChangeArrowheads="1"/>
            </p:cNvSpPr>
            <p:nvPr/>
          </p:nvSpPr>
          <p:spPr bwMode="auto">
            <a:xfrm>
              <a:off x="1629" y="2081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2" name="Group 76"/>
          <p:cNvGrpSpPr>
            <a:grpSpLocks/>
          </p:cNvGrpSpPr>
          <p:nvPr/>
        </p:nvGrpSpPr>
        <p:grpSpPr bwMode="auto">
          <a:xfrm rot="2187832">
            <a:off x="1982788" y="1076325"/>
            <a:ext cx="407987" cy="847725"/>
            <a:chOff x="1630" y="2080"/>
            <a:chExt cx="257" cy="534"/>
          </a:xfrm>
        </p:grpSpPr>
        <p:sp>
          <p:nvSpPr>
            <p:cNvPr id="13389" name="Oval 77"/>
            <p:cNvSpPr>
              <a:spLocks noChangeArrowheads="1"/>
            </p:cNvSpPr>
            <p:nvPr/>
          </p:nvSpPr>
          <p:spPr bwMode="auto">
            <a:xfrm>
              <a:off x="1734" y="2523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90" name="Oval 78"/>
            <p:cNvSpPr>
              <a:spLocks noChangeArrowheads="1"/>
            </p:cNvSpPr>
            <p:nvPr/>
          </p:nvSpPr>
          <p:spPr bwMode="auto">
            <a:xfrm>
              <a:off x="1785" y="2433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91" name="Oval 79"/>
            <p:cNvSpPr>
              <a:spLocks noChangeArrowheads="1"/>
            </p:cNvSpPr>
            <p:nvPr/>
          </p:nvSpPr>
          <p:spPr bwMode="auto">
            <a:xfrm>
              <a:off x="1795" y="233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92" name="Oval 80"/>
            <p:cNvSpPr>
              <a:spLocks noChangeArrowheads="1"/>
            </p:cNvSpPr>
            <p:nvPr/>
          </p:nvSpPr>
          <p:spPr bwMode="auto">
            <a:xfrm>
              <a:off x="1750" y="2241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93" name="Oval 81"/>
            <p:cNvSpPr>
              <a:spLocks noChangeArrowheads="1"/>
            </p:cNvSpPr>
            <p:nvPr/>
          </p:nvSpPr>
          <p:spPr bwMode="auto">
            <a:xfrm>
              <a:off x="1690" y="2156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94" name="Oval 82"/>
            <p:cNvSpPr>
              <a:spLocks noChangeArrowheads="1"/>
            </p:cNvSpPr>
            <p:nvPr/>
          </p:nvSpPr>
          <p:spPr bwMode="auto">
            <a:xfrm>
              <a:off x="1629" y="2080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3" name="Group 83"/>
          <p:cNvGrpSpPr>
            <a:grpSpLocks/>
          </p:cNvGrpSpPr>
          <p:nvPr/>
        </p:nvGrpSpPr>
        <p:grpSpPr bwMode="auto">
          <a:xfrm rot="1747273">
            <a:off x="1022350" y="2397125"/>
            <a:ext cx="407988" cy="847725"/>
            <a:chOff x="1630" y="2080"/>
            <a:chExt cx="257" cy="534"/>
          </a:xfrm>
        </p:grpSpPr>
        <p:sp>
          <p:nvSpPr>
            <p:cNvPr id="13396" name="Oval 84"/>
            <p:cNvSpPr>
              <a:spLocks noChangeArrowheads="1"/>
            </p:cNvSpPr>
            <p:nvPr/>
          </p:nvSpPr>
          <p:spPr bwMode="auto">
            <a:xfrm>
              <a:off x="1734" y="2523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97" name="Oval 85"/>
            <p:cNvSpPr>
              <a:spLocks noChangeArrowheads="1"/>
            </p:cNvSpPr>
            <p:nvPr/>
          </p:nvSpPr>
          <p:spPr bwMode="auto">
            <a:xfrm>
              <a:off x="1785" y="2433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98" name="Oval 86"/>
            <p:cNvSpPr>
              <a:spLocks noChangeArrowheads="1"/>
            </p:cNvSpPr>
            <p:nvPr/>
          </p:nvSpPr>
          <p:spPr bwMode="auto">
            <a:xfrm>
              <a:off x="1795" y="233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99" name="Oval 87"/>
            <p:cNvSpPr>
              <a:spLocks noChangeArrowheads="1"/>
            </p:cNvSpPr>
            <p:nvPr/>
          </p:nvSpPr>
          <p:spPr bwMode="auto">
            <a:xfrm>
              <a:off x="1750" y="2241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00" name="Oval 88"/>
            <p:cNvSpPr>
              <a:spLocks noChangeArrowheads="1"/>
            </p:cNvSpPr>
            <p:nvPr/>
          </p:nvSpPr>
          <p:spPr bwMode="auto">
            <a:xfrm>
              <a:off x="1690" y="2156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01" name="Oval 89"/>
            <p:cNvSpPr>
              <a:spLocks noChangeArrowheads="1"/>
            </p:cNvSpPr>
            <p:nvPr/>
          </p:nvSpPr>
          <p:spPr bwMode="auto">
            <a:xfrm>
              <a:off x="1629" y="2080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4" name="Group 90"/>
          <p:cNvGrpSpPr>
            <a:grpSpLocks/>
          </p:cNvGrpSpPr>
          <p:nvPr/>
        </p:nvGrpSpPr>
        <p:grpSpPr bwMode="auto">
          <a:xfrm rot="9615154">
            <a:off x="95250" y="1173163"/>
            <a:ext cx="407988" cy="847725"/>
            <a:chOff x="1630" y="2080"/>
            <a:chExt cx="257" cy="534"/>
          </a:xfrm>
        </p:grpSpPr>
        <p:sp>
          <p:nvSpPr>
            <p:cNvPr id="13403" name="Oval 91"/>
            <p:cNvSpPr>
              <a:spLocks noChangeArrowheads="1"/>
            </p:cNvSpPr>
            <p:nvPr/>
          </p:nvSpPr>
          <p:spPr bwMode="auto">
            <a:xfrm>
              <a:off x="1735" y="2525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04" name="Oval 92"/>
            <p:cNvSpPr>
              <a:spLocks noChangeArrowheads="1"/>
            </p:cNvSpPr>
            <p:nvPr/>
          </p:nvSpPr>
          <p:spPr bwMode="auto">
            <a:xfrm>
              <a:off x="1786" y="2435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05" name="Oval 93"/>
            <p:cNvSpPr>
              <a:spLocks noChangeArrowheads="1"/>
            </p:cNvSpPr>
            <p:nvPr/>
          </p:nvSpPr>
          <p:spPr bwMode="auto">
            <a:xfrm>
              <a:off x="1796" y="2334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06" name="Oval 94"/>
            <p:cNvSpPr>
              <a:spLocks noChangeArrowheads="1"/>
            </p:cNvSpPr>
            <p:nvPr/>
          </p:nvSpPr>
          <p:spPr bwMode="auto">
            <a:xfrm>
              <a:off x="1751" y="224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07" name="Oval 95"/>
            <p:cNvSpPr>
              <a:spLocks noChangeArrowheads="1"/>
            </p:cNvSpPr>
            <p:nvPr/>
          </p:nvSpPr>
          <p:spPr bwMode="auto">
            <a:xfrm>
              <a:off x="1691" y="2157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08" name="Oval 96"/>
            <p:cNvSpPr>
              <a:spLocks noChangeArrowheads="1"/>
            </p:cNvSpPr>
            <p:nvPr/>
          </p:nvSpPr>
          <p:spPr bwMode="auto">
            <a:xfrm>
              <a:off x="1630" y="208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5" name="Group 97"/>
          <p:cNvGrpSpPr>
            <a:grpSpLocks/>
          </p:cNvGrpSpPr>
          <p:nvPr/>
        </p:nvGrpSpPr>
        <p:grpSpPr bwMode="auto">
          <a:xfrm rot="3590281">
            <a:off x="354807" y="1529556"/>
            <a:ext cx="407988" cy="847725"/>
            <a:chOff x="1630" y="2080"/>
            <a:chExt cx="257" cy="534"/>
          </a:xfrm>
        </p:grpSpPr>
        <p:sp>
          <p:nvSpPr>
            <p:cNvPr id="13410" name="Oval 98"/>
            <p:cNvSpPr>
              <a:spLocks noChangeArrowheads="1"/>
            </p:cNvSpPr>
            <p:nvPr/>
          </p:nvSpPr>
          <p:spPr bwMode="auto">
            <a:xfrm>
              <a:off x="1734" y="2524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11" name="Oval 99"/>
            <p:cNvSpPr>
              <a:spLocks noChangeArrowheads="1"/>
            </p:cNvSpPr>
            <p:nvPr/>
          </p:nvSpPr>
          <p:spPr bwMode="auto">
            <a:xfrm>
              <a:off x="1785" y="2434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12" name="Oval 100"/>
            <p:cNvSpPr>
              <a:spLocks noChangeArrowheads="1"/>
            </p:cNvSpPr>
            <p:nvPr/>
          </p:nvSpPr>
          <p:spPr bwMode="auto">
            <a:xfrm>
              <a:off x="1795" y="2334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13" name="Oval 101"/>
            <p:cNvSpPr>
              <a:spLocks noChangeArrowheads="1"/>
            </p:cNvSpPr>
            <p:nvPr/>
          </p:nvSpPr>
          <p:spPr bwMode="auto">
            <a:xfrm>
              <a:off x="1750" y="224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14" name="Oval 102"/>
            <p:cNvSpPr>
              <a:spLocks noChangeArrowheads="1"/>
            </p:cNvSpPr>
            <p:nvPr/>
          </p:nvSpPr>
          <p:spPr bwMode="auto">
            <a:xfrm>
              <a:off x="1690" y="2157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15" name="Oval 103"/>
            <p:cNvSpPr>
              <a:spLocks noChangeArrowheads="1"/>
            </p:cNvSpPr>
            <p:nvPr/>
          </p:nvSpPr>
          <p:spPr bwMode="auto">
            <a:xfrm>
              <a:off x="1629" y="2081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6" name="Group 104"/>
          <p:cNvGrpSpPr>
            <a:grpSpLocks/>
          </p:cNvGrpSpPr>
          <p:nvPr/>
        </p:nvGrpSpPr>
        <p:grpSpPr bwMode="auto">
          <a:xfrm rot="6439863">
            <a:off x="588169" y="2377281"/>
            <a:ext cx="407988" cy="847725"/>
            <a:chOff x="1630" y="2080"/>
            <a:chExt cx="257" cy="534"/>
          </a:xfrm>
        </p:grpSpPr>
        <p:sp>
          <p:nvSpPr>
            <p:cNvPr id="13417" name="Oval 105"/>
            <p:cNvSpPr>
              <a:spLocks noChangeArrowheads="1"/>
            </p:cNvSpPr>
            <p:nvPr/>
          </p:nvSpPr>
          <p:spPr bwMode="auto">
            <a:xfrm>
              <a:off x="1734" y="2525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18" name="Oval 106"/>
            <p:cNvSpPr>
              <a:spLocks noChangeArrowheads="1"/>
            </p:cNvSpPr>
            <p:nvPr/>
          </p:nvSpPr>
          <p:spPr bwMode="auto">
            <a:xfrm>
              <a:off x="1786" y="2434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19" name="Oval 107"/>
            <p:cNvSpPr>
              <a:spLocks noChangeArrowheads="1"/>
            </p:cNvSpPr>
            <p:nvPr/>
          </p:nvSpPr>
          <p:spPr bwMode="auto">
            <a:xfrm>
              <a:off x="1795" y="2334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20" name="Oval 108"/>
            <p:cNvSpPr>
              <a:spLocks noChangeArrowheads="1"/>
            </p:cNvSpPr>
            <p:nvPr/>
          </p:nvSpPr>
          <p:spPr bwMode="auto">
            <a:xfrm>
              <a:off x="1751" y="2243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21" name="Oval 109"/>
            <p:cNvSpPr>
              <a:spLocks noChangeArrowheads="1"/>
            </p:cNvSpPr>
            <p:nvPr/>
          </p:nvSpPr>
          <p:spPr bwMode="auto">
            <a:xfrm>
              <a:off x="1691" y="2158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22" name="Oval 110"/>
            <p:cNvSpPr>
              <a:spLocks noChangeArrowheads="1"/>
            </p:cNvSpPr>
            <p:nvPr/>
          </p:nvSpPr>
          <p:spPr bwMode="auto">
            <a:xfrm>
              <a:off x="1630" y="208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7" name="Group 111"/>
          <p:cNvGrpSpPr>
            <a:grpSpLocks/>
          </p:cNvGrpSpPr>
          <p:nvPr/>
        </p:nvGrpSpPr>
        <p:grpSpPr bwMode="auto">
          <a:xfrm rot="-2093906">
            <a:off x="3495675" y="1876425"/>
            <a:ext cx="407988" cy="847725"/>
            <a:chOff x="1630" y="2080"/>
            <a:chExt cx="257" cy="534"/>
          </a:xfrm>
        </p:grpSpPr>
        <p:sp>
          <p:nvSpPr>
            <p:cNvPr id="13424" name="Oval 112"/>
            <p:cNvSpPr>
              <a:spLocks noChangeArrowheads="1"/>
            </p:cNvSpPr>
            <p:nvPr/>
          </p:nvSpPr>
          <p:spPr bwMode="auto">
            <a:xfrm>
              <a:off x="1736" y="2523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25" name="Oval 113"/>
            <p:cNvSpPr>
              <a:spLocks noChangeArrowheads="1"/>
            </p:cNvSpPr>
            <p:nvPr/>
          </p:nvSpPr>
          <p:spPr bwMode="auto">
            <a:xfrm>
              <a:off x="1786" y="243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26" name="Oval 114"/>
            <p:cNvSpPr>
              <a:spLocks noChangeArrowheads="1"/>
            </p:cNvSpPr>
            <p:nvPr/>
          </p:nvSpPr>
          <p:spPr bwMode="auto">
            <a:xfrm>
              <a:off x="1796" y="2331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27" name="Oval 115"/>
            <p:cNvSpPr>
              <a:spLocks noChangeArrowheads="1"/>
            </p:cNvSpPr>
            <p:nvPr/>
          </p:nvSpPr>
          <p:spPr bwMode="auto">
            <a:xfrm>
              <a:off x="1751" y="2241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28" name="Oval 116"/>
            <p:cNvSpPr>
              <a:spLocks noChangeArrowheads="1"/>
            </p:cNvSpPr>
            <p:nvPr/>
          </p:nvSpPr>
          <p:spPr bwMode="auto">
            <a:xfrm>
              <a:off x="1691" y="2155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29" name="Oval 117"/>
            <p:cNvSpPr>
              <a:spLocks noChangeArrowheads="1"/>
            </p:cNvSpPr>
            <p:nvPr/>
          </p:nvSpPr>
          <p:spPr bwMode="auto">
            <a:xfrm>
              <a:off x="1630" y="2080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8" name="Group 118"/>
          <p:cNvGrpSpPr>
            <a:grpSpLocks/>
          </p:cNvGrpSpPr>
          <p:nvPr/>
        </p:nvGrpSpPr>
        <p:grpSpPr bwMode="auto">
          <a:xfrm rot="810249">
            <a:off x="2200275" y="220663"/>
            <a:ext cx="407988" cy="847725"/>
            <a:chOff x="1630" y="2080"/>
            <a:chExt cx="257" cy="534"/>
          </a:xfrm>
        </p:grpSpPr>
        <p:sp>
          <p:nvSpPr>
            <p:cNvPr id="13431" name="Oval 119"/>
            <p:cNvSpPr>
              <a:spLocks noChangeArrowheads="1"/>
            </p:cNvSpPr>
            <p:nvPr/>
          </p:nvSpPr>
          <p:spPr bwMode="auto">
            <a:xfrm>
              <a:off x="1734" y="252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32" name="Oval 120"/>
            <p:cNvSpPr>
              <a:spLocks noChangeArrowheads="1"/>
            </p:cNvSpPr>
            <p:nvPr/>
          </p:nvSpPr>
          <p:spPr bwMode="auto">
            <a:xfrm>
              <a:off x="1786" y="2433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33" name="Oval 121"/>
            <p:cNvSpPr>
              <a:spLocks noChangeArrowheads="1"/>
            </p:cNvSpPr>
            <p:nvPr/>
          </p:nvSpPr>
          <p:spPr bwMode="auto">
            <a:xfrm>
              <a:off x="1795" y="233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34" name="Oval 122"/>
            <p:cNvSpPr>
              <a:spLocks noChangeArrowheads="1"/>
            </p:cNvSpPr>
            <p:nvPr/>
          </p:nvSpPr>
          <p:spPr bwMode="auto">
            <a:xfrm>
              <a:off x="1750" y="2241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35" name="Oval 123"/>
            <p:cNvSpPr>
              <a:spLocks noChangeArrowheads="1"/>
            </p:cNvSpPr>
            <p:nvPr/>
          </p:nvSpPr>
          <p:spPr bwMode="auto">
            <a:xfrm>
              <a:off x="1690" y="2155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36" name="Oval 124"/>
            <p:cNvSpPr>
              <a:spLocks noChangeArrowheads="1"/>
            </p:cNvSpPr>
            <p:nvPr/>
          </p:nvSpPr>
          <p:spPr bwMode="auto">
            <a:xfrm>
              <a:off x="1629" y="2080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9" name="Group 125"/>
          <p:cNvGrpSpPr>
            <a:grpSpLocks/>
          </p:cNvGrpSpPr>
          <p:nvPr/>
        </p:nvGrpSpPr>
        <p:grpSpPr bwMode="auto">
          <a:xfrm rot="2131802">
            <a:off x="2778125" y="793750"/>
            <a:ext cx="407988" cy="847725"/>
            <a:chOff x="1630" y="2080"/>
            <a:chExt cx="257" cy="534"/>
          </a:xfrm>
        </p:grpSpPr>
        <p:sp>
          <p:nvSpPr>
            <p:cNvPr id="13438" name="Oval 126"/>
            <p:cNvSpPr>
              <a:spLocks noChangeArrowheads="1"/>
            </p:cNvSpPr>
            <p:nvPr/>
          </p:nvSpPr>
          <p:spPr bwMode="auto">
            <a:xfrm>
              <a:off x="1734" y="2523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39" name="Oval 127"/>
            <p:cNvSpPr>
              <a:spLocks noChangeArrowheads="1"/>
            </p:cNvSpPr>
            <p:nvPr/>
          </p:nvSpPr>
          <p:spPr bwMode="auto">
            <a:xfrm>
              <a:off x="1785" y="2433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40" name="Oval 128"/>
            <p:cNvSpPr>
              <a:spLocks noChangeArrowheads="1"/>
            </p:cNvSpPr>
            <p:nvPr/>
          </p:nvSpPr>
          <p:spPr bwMode="auto">
            <a:xfrm>
              <a:off x="1795" y="233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41" name="Oval 129"/>
            <p:cNvSpPr>
              <a:spLocks noChangeArrowheads="1"/>
            </p:cNvSpPr>
            <p:nvPr/>
          </p:nvSpPr>
          <p:spPr bwMode="auto">
            <a:xfrm>
              <a:off x="1750" y="2241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42" name="Oval 130"/>
            <p:cNvSpPr>
              <a:spLocks noChangeArrowheads="1"/>
            </p:cNvSpPr>
            <p:nvPr/>
          </p:nvSpPr>
          <p:spPr bwMode="auto">
            <a:xfrm>
              <a:off x="1690" y="2156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43" name="Oval 131"/>
            <p:cNvSpPr>
              <a:spLocks noChangeArrowheads="1"/>
            </p:cNvSpPr>
            <p:nvPr/>
          </p:nvSpPr>
          <p:spPr bwMode="auto">
            <a:xfrm>
              <a:off x="1628" y="2080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0" name="Group 132"/>
          <p:cNvGrpSpPr>
            <a:grpSpLocks/>
          </p:cNvGrpSpPr>
          <p:nvPr/>
        </p:nvGrpSpPr>
        <p:grpSpPr bwMode="auto">
          <a:xfrm rot="-2469521">
            <a:off x="1119188" y="796925"/>
            <a:ext cx="407987" cy="847725"/>
            <a:chOff x="1630" y="2080"/>
            <a:chExt cx="257" cy="534"/>
          </a:xfrm>
        </p:grpSpPr>
        <p:sp>
          <p:nvSpPr>
            <p:cNvPr id="13445" name="Oval 133"/>
            <p:cNvSpPr>
              <a:spLocks noChangeArrowheads="1"/>
            </p:cNvSpPr>
            <p:nvPr/>
          </p:nvSpPr>
          <p:spPr bwMode="auto">
            <a:xfrm>
              <a:off x="1735" y="252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46" name="Oval 134"/>
            <p:cNvSpPr>
              <a:spLocks noChangeArrowheads="1"/>
            </p:cNvSpPr>
            <p:nvPr/>
          </p:nvSpPr>
          <p:spPr bwMode="auto">
            <a:xfrm>
              <a:off x="1786" y="243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47" name="Oval 135"/>
            <p:cNvSpPr>
              <a:spLocks noChangeArrowheads="1"/>
            </p:cNvSpPr>
            <p:nvPr/>
          </p:nvSpPr>
          <p:spPr bwMode="auto">
            <a:xfrm>
              <a:off x="1796" y="2331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48" name="Oval 136"/>
            <p:cNvSpPr>
              <a:spLocks noChangeArrowheads="1"/>
            </p:cNvSpPr>
            <p:nvPr/>
          </p:nvSpPr>
          <p:spPr bwMode="auto">
            <a:xfrm>
              <a:off x="1752" y="2240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49" name="Oval 137"/>
            <p:cNvSpPr>
              <a:spLocks noChangeArrowheads="1"/>
            </p:cNvSpPr>
            <p:nvPr/>
          </p:nvSpPr>
          <p:spPr bwMode="auto">
            <a:xfrm>
              <a:off x="1692" y="2156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50" name="Oval 138"/>
            <p:cNvSpPr>
              <a:spLocks noChangeArrowheads="1"/>
            </p:cNvSpPr>
            <p:nvPr/>
          </p:nvSpPr>
          <p:spPr bwMode="auto">
            <a:xfrm>
              <a:off x="1630" y="2080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1" name="Group 139"/>
          <p:cNvGrpSpPr>
            <a:grpSpLocks/>
          </p:cNvGrpSpPr>
          <p:nvPr/>
        </p:nvGrpSpPr>
        <p:grpSpPr bwMode="auto">
          <a:xfrm rot="-1545535">
            <a:off x="1439863" y="2957513"/>
            <a:ext cx="407987" cy="847725"/>
            <a:chOff x="1630" y="2080"/>
            <a:chExt cx="257" cy="534"/>
          </a:xfrm>
        </p:grpSpPr>
        <p:sp>
          <p:nvSpPr>
            <p:cNvPr id="13452" name="Oval 140"/>
            <p:cNvSpPr>
              <a:spLocks noChangeArrowheads="1"/>
            </p:cNvSpPr>
            <p:nvPr/>
          </p:nvSpPr>
          <p:spPr bwMode="auto">
            <a:xfrm>
              <a:off x="1735" y="2523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53" name="Oval 141"/>
            <p:cNvSpPr>
              <a:spLocks noChangeArrowheads="1"/>
            </p:cNvSpPr>
            <p:nvPr/>
          </p:nvSpPr>
          <p:spPr bwMode="auto">
            <a:xfrm>
              <a:off x="1786" y="2433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54" name="Oval 142"/>
            <p:cNvSpPr>
              <a:spLocks noChangeArrowheads="1"/>
            </p:cNvSpPr>
            <p:nvPr/>
          </p:nvSpPr>
          <p:spPr bwMode="auto">
            <a:xfrm>
              <a:off x="1796" y="2331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55" name="Oval 143"/>
            <p:cNvSpPr>
              <a:spLocks noChangeArrowheads="1"/>
            </p:cNvSpPr>
            <p:nvPr/>
          </p:nvSpPr>
          <p:spPr bwMode="auto">
            <a:xfrm>
              <a:off x="1751" y="2241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56" name="Oval 144"/>
            <p:cNvSpPr>
              <a:spLocks noChangeArrowheads="1"/>
            </p:cNvSpPr>
            <p:nvPr/>
          </p:nvSpPr>
          <p:spPr bwMode="auto">
            <a:xfrm>
              <a:off x="1691" y="2155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57" name="Oval 145"/>
            <p:cNvSpPr>
              <a:spLocks noChangeArrowheads="1"/>
            </p:cNvSpPr>
            <p:nvPr/>
          </p:nvSpPr>
          <p:spPr bwMode="auto">
            <a:xfrm>
              <a:off x="1630" y="2080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2" name="Group 146"/>
          <p:cNvGrpSpPr>
            <a:grpSpLocks/>
          </p:cNvGrpSpPr>
          <p:nvPr/>
        </p:nvGrpSpPr>
        <p:grpSpPr bwMode="auto">
          <a:xfrm rot="1588237">
            <a:off x="2224088" y="2714625"/>
            <a:ext cx="407987" cy="847725"/>
            <a:chOff x="1630" y="2080"/>
            <a:chExt cx="257" cy="534"/>
          </a:xfrm>
        </p:grpSpPr>
        <p:sp>
          <p:nvSpPr>
            <p:cNvPr id="13459" name="Oval 147"/>
            <p:cNvSpPr>
              <a:spLocks noChangeArrowheads="1"/>
            </p:cNvSpPr>
            <p:nvPr/>
          </p:nvSpPr>
          <p:spPr bwMode="auto">
            <a:xfrm>
              <a:off x="1734" y="2523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60" name="Oval 148"/>
            <p:cNvSpPr>
              <a:spLocks noChangeArrowheads="1"/>
            </p:cNvSpPr>
            <p:nvPr/>
          </p:nvSpPr>
          <p:spPr bwMode="auto">
            <a:xfrm>
              <a:off x="1785" y="2433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61" name="Oval 149"/>
            <p:cNvSpPr>
              <a:spLocks noChangeArrowheads="1"/>
            </p:cNvSpPr>
            <p:nvPr/>
          </p:nvSpPr>
          <p:spPr bwMode="auto">
            <a:xfrm>
              <a:off x="1795" y="233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62" name="Oval 150"/>
            <p:cNvSpPr>
              <a:spLocks noChangeArrowheads="1"/>
            </p:cNvSpPr>
            <p:nvPr/>
          </p:nvSpPr>
          <p:spPr bwMode="auto">
            <a:xfrm>
              <a:off x="1750" y="2241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63" name="Oval 151"/>
            <p:cNvSpPr>
              <a:spLocks noChangeArrowheads="1"/>
            </p:cNvSpPr>
            <p:nvPr/>
          </p:nvSpPr>
          <p:spPr bwMode="auto">
            <a:xfrm>
              <a:off x="1690" y="2156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64" name="Oval 152"/>
            <p:cNvSpPr>
              <a:spLocks noChangeArrowheads="1"/>
            </p:cNvSpPr>
            <p:nvPr/>
          </p:nvSpPr>
          <p:spPr bwMode="auto">
            <a:xfrm>
              <a:off x="1630" y="2080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3" name="Group 153"/>
          <p:cNvGrpSpPr>
            <a:grpSpLocks/>
          </p:cNvGrpSpPr>
          <p:nvPr/>
        </p:nvGrpSpPr>
        <p:grpSpPr bwMode="auto">
          <a:xfrm rot="7594270">
            <a:off x="1219994" y="56356"/>
            <a:ext cx="407988" cy="847725"/>
            <a:chOff x="1630" y="2080"/>
            <a:chExt cx="257" cy="534"/>
          </a:xfrm>
        </p:grpSpPr>
        <p:sp>
          <p:nvSpPr>
            <p:cNvPr id="13466" name="Oval 154"/>
            <p:cNvSpPr>
              <a:spLocks noChangeArrowheads="1"/>
            </p:cNvSpPr>
            <p:nvPr/>
          </p:nvSpPr>
          <p:spPr bwMode="auto">
            <a:xfrm>
              <a:off x="1735" y="2525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67" name="Oval 155"/>
            <p:cNvSpPr>
              <a:spLocks noChangeArrowheads="1"/>
            </p:cNvSpPr>
            <p:nvPr/>
          </p:nvSpPr>
          <p:spPr bwMode="auto">
            <a:xfrm>
              <a:off x="1786" y="2435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68" name="Oval 156"/>
            <p:cNvSpPr>
              <a:spLocks noChangeArrowheads="1"/>
            </p:cNvSpPr>
            <p:nvPr/>
          </p:nvSpPr>
          <p:spPr bwMode="auto">
            <a:xfrm>
              <a:off x="1797" y="2334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69" name="Oval 157"/>
            <p:cNvSpPr>
              <a:spLocks noChangeArrowheads="1"/>
            </p:cNvSpPr>
            <p:nvPr/>
          </p:nvSpPr>
          <p:spPr bwMode="auto">
            <a:xfrm>
              <a:off x="1751" y="224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70" name="Oval 158"/>
            <p:cNvSpPr>
              <a:spLocks noChangeArrowheads="1"/>
            </p:cNvSpPr>
            <p:nvPr/>
          </p:nvSpPr>
          <p:spPr bwMode="auto">
            <a:xfrm>
              <a:off x="1691" y="2158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71" name="Oval 159"/>
            <p:cNvSpPr>
              <a:spLocks noChangeArrowheads="1"/>
            </p:cNvSpPr>
            <p:nvPr/>
          </p:nvSpPr>
          <p:spPr bwMode="auto">
            <a:xfrm>
              <a:off x="1631" y="208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4" name="Group 160"/>
          <p:cNvGrpSpPr>
            <a:grpSpLocks/>
          </p:cNvGrpSpPr>
          <p:nvPr/>
        </p:nvGrpSpPr>
        <p:grpSpPr bwMode="auto">
          <a:xfrm>
            <a:off x="1624013" y="-26988"/>
            <a:ext cx="407987" cy="847726"/>
            <a:chOff x="1630" y="2080"/>
            <a:chExt cx="257" cy="534"/>
          </a:xfrm>
        </p:grpSpPr>
        <p:sp>
          <p:nvSpPr>
            <p:cNvPr id="13473" name="Oval 161"/>
            <p:cNvSpPr>
              <a:spLocks noChangeArrowheads="1"/>
            </p:cNvSpPr>
            <p:nvPr/>
          </p:nvSpPr>
          <p:spPr bwMode="auto">
            <a:xfrm>
              <a:off x="1735" y="2523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74" name="Oval 162"/>
            <p:cNvSpPr>
              <a:spLocks noChangeArrowheads="1"/>
            </p:cNvSpPr>
            <p:nvPr/>
          </p:nvSpPr>
          <p:spPr bwMode="auto">
            <a:xfrm>
              <a:off x="1786" y="2433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75" name="Oval 163"/>
            <p:cNvSpPr>
              <a:spLocks noChangeArrowheads="1"/>
            </p:cNvSpPr>
            <p:nvPr/>
          </p:nvSpPr>
          <p:spPr bwMode="auto">
            <a:xfrm>
              <a:off x="1796" y="233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76" name="Oval 164"/>
            <p:cNvSpPr>
              <a:spLocks noChangeArrowheads="1"/>
            </p:cNvSpPr>
            <p:nvPr/>
          </p:nvSpPr>
          <p:spPr bwMode="auto">
            <a:xfrm>
              <a:off x="1751" y="2241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77" name="Oval 165"/>
            <p:cNvSpPr>
              <a:spLocks noChangeArrowheads="1"/>
            </p:cNvSpPr>
            <p:nvPr/>
          </p:nvSpPr>
          <p:spPr bwMode="auto">
            <a:xfrm>
              <a:off x="1691" y="2156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78" name="Oval 166"/>
            <p:cNvSpPr>
              <a:spLocks noChangeArrowheads="1"/>
            </p:cNvSpPr>
            <p:nvPr/>
          </p:nvSpPr>
          <p:spPr bwMode="auto">
            <a:xfrm>
              <a:off x="1630" y="2080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5" name="Group 167"/>
          <p:cNvGrpSpPr>
            <a:grpSpLocks/>
          </p:cNvGrpSpPr>
          <p:nvPr/>
        </p:nvGrpSpPr>
        <p:grpSpPr bwMode="auto">
          <a:xfrm rot="4606765">
            <a:off x="3371057" y="664369"/>
            <a:ext cx="407987" cy="847725"/>
            <a:chOff x="1630" y="2080"/>
            <a:chExt cx="257" cy="534"/>
          </a:xfrm>
        </p:grpSpPr>
        <p:sp>
          <p:nvSpPr>
            <p:cNvPr id="13480" name="Oval 168"/>
            <p:cNvSpPr>
              <a:spLocks noChangeArrowheads="1"/>
            </p:cNvSpPr>
            <p:nvPr/>
          </p:nvSpPr>
          <p:spPr bwMode="auto">
            <a:xfrm>
              <a:off x="1734" y="2525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81" name="Oval 169"/>
            <p:cNvSpPr>
              <a:spLocks noChangeArrowheads="1"/>
            </p:cNvSpPr>
            <p:nvPr/>
          </p:nvSpPr>
          <p:spPr bwMode="auto">
            <a:xfrm>
              <a:off x="1786" y="2434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82" name="Oval 170"/>
            <p:cNvSpPr>
              <a:spLocks noChangeArrowheads="1"/>
            </p:cNvSpPr>
            <p:nvPr/>
          </p:nvSpPr>
          <p:spPr bwMode="auto">
            <a:xfrm>
              <a:off x="1795" y="2334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83" name="Oval 171"/>
            <p:cNvSpPr>
              <a:spLocks noChangeArrowheads="1"/>
            </p:cNvSpPr>
            <p:nvPr/>
          </p:nvSpPr>
          <p:spPr bwMode="auto">
            <a:xfrm>
              <a:off x="1751" y="224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84" name="Oval 172"/>
            <p:cNvSpPr>
              <a:spLocks noChangeArrowheads="1"/>
            </p:cNvSpPr>
            <p:nvPr/>
          </p:nvSpPr>
          <p:spPr bwMode="auto">
            <a:xfrm>
              <a:off x="1690" y="2157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85" name="Oval 173"/>
            <p:cNvSpPr>
              <a:spLocks noChangeArrowheads="1"/>
            </p:cNvSpPr>
            <p:nvPr/>
          </p:nvSpPr>
          <p:spPr bwMode="auto">
            <a:xfrm>
              <a:off x="1629" y="2081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74" name="Oval 2"/>
          <p:cNvSpPr>
            <a:spLocks noChangeArrowheads="1"/>
          </p:cNvSpPr>
          <p:nvPr/>
        </p:nvSpPr>
        <p:spPr bwMode="auto">
          <a:xfrm>
            <a:off x="5822950" y="5743575"/>
            <a:ext cx="144463" cy="144463"/>
          </a:xfrm>
          <a:prstGeom prst="ellipse">
            <a:avLst/>
          </a:prstGeom>
          <a:solidFill>
            <a:srgbClr val="996600"/>
          </a:solidFill>
          <a:ln w="9525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5" name="Oval 3"/>
          <p:cNvSpPr>
            <a:spLocks noChangeArrowheads="1"/>
          </p:cNvSpPr>
          <p:nvPr/>
        </p:nvSpPr>
        <p:spPr bwMode="auto">
          <a:xfrm>
            <a:off x="5903913" y="5600700"/>
            <a:ext cx="144462" cy="144463"/>
          </a:xfrm>
          <a:prstGeom prst="ellipse">
            <a:avLst/>
          </a:prstGeom>
          <a:solidFill>
            <a:srgbClr val="996600"/>
          </a:solidFill>
          <a:ln w="9525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6" name="Oval 4"/>
          <p:cNvSpPr>
            <a:spLocks noChangeArrowheads="1"/>
          </p:cNvSpPr>
          <p:nvPr/>
        </p:nvSpPr>
        <p:spPr bwMode="auto">
          <a:xfrm>
            <a:off x="5919788" y="5440363"/>
            <a:ext cx="144462" cy="144462"/>
          </a:xfrm>
          <a:prstGeom prst="ellipse">
            <a:avLst/>
          </a:prstGeom>
          <a:solidFill>
            <a:srgbClr val="996600"/>
          </a:solidFill>
          <a:ln w="9525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7" name="Oval 5"/>
          <p:cNvSpPr>
            <a:spLocks noChangeArrowheads="1"/>
          </p:cNvSpPr>
          <p:nvPr/>
        </p:nvSpPr>
        <p:spPr bwMode="auto">
          <a:xfrm>
            <a:off x="5848350" y="5295900"/>
            <a:ext cx="144463" cy="144463"/>
          </a:xfrm>
          <a:prstGeom prst="ellipse">
            <a:avLst/>
          </a:prstGeom>
          <a:solidFill>
            <a:srgbClr val="996600"/>
          </a:solidFill>
          <a:ln w="9525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8" name="Oval 6"/>
          <p:cNvSpPr>
            <a:spLocks noChangeArrowheads="1"/>
          </p:cNvSpPr>
          <p:nvPr/>
        </p:nvSpPr>
        <p:spPr bwMode="auto">
          <a:xfrm>
            <a:off x="5753100" y="5160963"/>
            <a:ext cx="144463" cy="144462"/>
          </a:xfrm>
          <a:prstGeom prst="ellipse">
            <a:avLst/>
          </a:prstGeom>
          <a:solidFill>
            <a:srgbClr val="996600"/>
          </a:solidFill>
          <a:ln w="9525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9" name="Oval 7"/>
          <p:cNvSpPr>
            <a:spLocks noChangeArrowheads="1"/>
          </p:cNvSpPr>
          <p:nvPr/>
        </p:nvSpPr>
        <p:spPr bwMode="auto">
          <a:xfrm>
            <a:off x="5656263" y="5040313"/>
            <a:ext cx="144462" cy="144462"/>
          </a:xfrm>
          <a:prstGeom prst="ellipse">
            <a:avLst/>
          </a:prstGeom>
          <a:solidFill>
            <a:srgbClr val="996600"/>
          </a:solidFill>
          <a:ln w="9525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6" name="Group 8"/>
          <p:cNvGrpSpPr>
            <a:grpSpLocks/>
          </p:cNvGrpSpPr>
          <p:nvPr/>
        </p:nvGrpSpPr>
        <p:grpSpPr bwMode="auto">
          <a:xfrm rot="-5659550">
            <a:off x="7681119" y="2545556"/>
            <a:ext cx="407988" cy="847725"/>
            <a:chOff x="1630" y="2080"/>
            <a:chExt cx="257" cy="534"/>
          </a:xfrm>
        </p:grpSpPr>
        <p:sp>
          <p:nvSpPr>
            <p:cNvPr id="181" name="Oval 9"/>
            <p:cNvSpPr>
              <a:spLocks noChangeArrowheads="1"/>
            </p:cNvSpPr>
            <p:nvPr/>
          </p:nvSpPr>
          <p:spPr bwMode="auto">
            <a:xfrm>
              <a:off x="1735" y="252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2" name="Oval 10"/>
            <p:cNvSpPr>
              <a:spLocks noChangeArrowheads="1"/>
            </p:cNvSpPr>
            <p:nvPr/>
          </p:nvSpPr>
          <p:spPr bwMode="auto">
            <a:xfrm>
              <a:off x="1786" y="2433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3" name="Oval 11"/>
            <p:cNvSpPr>
              <a:spLocks noChangeArrowheads="1"/>
            </p:cNvSpPr>
            <p:nvPr/>
          </p:nvSpPr>
          <p:spPr bwMode="auto">
            <a:xfrm>
              <a:off x="1797" y="2331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4" name="Oval 12"/>
            <p:cNvSpPr>
              <a:spLocks noChangeArrowheads="1"/>
            </p:cNvSpPr>
            <p:nvPr/>
          </p:nvSpPr>
          <p:spPr bwMode="auto">
            <a:xfrm>
              <a:off x="1752" y="2241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5" name="Oval 13"/>
            <p:cNvSpPr>
              <a:spLocks noChangeArrowheads="1"/>
            </p:cNvSpPr>
            <p:nvPr/>
          </p:nvSpPr>
          <p:spPr bwMode="auto">
            <a:xfrm>
              <a:off x="1692" y="2156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6" name="Oval 14"/>
            <p:cNvSpPr>
              <a:spLocks noChangeArrowheads="1"/>
            </p:cNvSpPr>
            <p:nvPr/>
          </p:nvSpPr>
          <p:spPr bwMode="auto">
            <a:xfrm>
              <a:off x="1631" y="2079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7" name="Group 15"/>
          <p:cNvGrpSpPr>
            <a:grpSpLocks/>
          </p:cNvGrpSpPr>
          <p:nvPr/>
        </p:nvGrpSpPr>
        <p:grpSpPr bwMode="auto">
          <a:xfrm rot="-2092137">
            <a:off x="5262563" y="4240213"/>
            <a:ext cx="407987" cy="847725"/>
            <a:chOff x="1630" y="2080"/>
            <a:chExt cx="257" cy="534"/>
          </a:xfrm>
        </p:grpSpPr>
        <p:sp>
          <p:nvSpPr>
            <p:cNvPr id="188" name="Oval 16"/>
            <p:cNvSpPr>
              <a:spLocks noChangeArrowheads="1"/>
            </p:cNvSpPr>
            <p:nvPr/>
          </p:nvSpPr>
          <p:spPr bwMode="auto">
            <a:xfrm>
              <a:off x="1735" y="252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9" name="Oval 17"/>
            <p:cNvSpPr>
              <a:spLocks noChangeArrowheads="1"/>
            </p:cNvSpPr>
            <p:nvPr/>
          </p:nvSpPr>
          <p:spPr bwMode="auto">
            <a:xfrm>
              <a:off x="1786" y="243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90" name="Oval 18"/>
            <p:cNvSpPr>
              <a:spLocks noChangeArrowheads="1"/>
            </p:cNvSpPr>
            <p:nvPr/>
          </p:nvSpPr>
          <p:spPr bwMode="auto">
            <a:xfrm>
              <a:off x="1796" y="2331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91" name="Oval 19"/>
            <p:cNvSpPr>
              <a:spLocks noChangeArrowheads="1"/>
            </p:cNvSpPr>
            <p:nvPr/>
          </p:nvSpPr>
          <p:spPr bwMode="auto">
            <a:xfrm>
              <a:off x="1751" y="2241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92" name="Oval 20"/>
            <p:cNvSpPr>
              <a:spLocks noChangeArrowheads="1"/>
            </p:cNvSpPr>
            <p:nvPr/>
          </p:nvSpPr>
          <p:spPr bwMode="auto">
            <a:xfrm>
              <a:off x="1692" y="2156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93" name="Oval 21"/>
            <p:cNvSpPr>
              <a:spLocks noChangeArrowheads="1"/>
            </p:cNvSpPr>
            <p:nvPr/>
          </p:nvSpPr>
          <p:spPr bwMode="auto">
            <a:xfrm>
              <a:off x="1630" y="2080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8" name="Group 22"/>
          <p:cNvGrpSpPr>
            <a:grpSpLocks/>
          </p:cNvGrpSpPr>
          <p:nvPr/>
        </p:nvGrpSpPr>
        <p:grpSpPr bwMode="auto">
          <a:xfrm rot="-5995459">
            <a:off x="6058694" y="3083719"/>
            <a:ext cx="407987" cy="847725"/>
            <a:chOff x="1630" y="2080"/>
            <a:chExt cx="257" cy="534"/>
          </a:xfrm>
        </p:grpSpPr>
        <p:sp>
          <p:nvSpPr>
            <p:cNvPr id="195" name="Oval 23"/>
            <p:cNvSpPr>
              <a:spLocks noChangeArrowheads="1"/>
            </p:cNvSpPr>
            <p:nvPr/>
          </p:nvSpPr>
          <p:spPr bwMode="auto">
            <a:xfrm>
              <a:off x="1735" y="252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96" name="Oval 24"/>
            <p:cNvSpPr>
              <a:spLocks noChangeArrowheads="1"/>
            </p:cNvSpPr>
            <p:nvPr/>
          </p:nvSpPr>
          <p:spPr bwMode="auto">
            <a:xfrm>
              <a:off x="1787" y="2433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97" name="Oval 25"/>
            <p:cNvSpPr>
              <a:spLocks noChangeArrowheads="1"/>
            </p:cNvSpPr>
            <p:nvPr/>
          </p:nvSpPr>
          <p:spPr bwMode="auto">
            <a:xfrm>
              <a:off x="1797" y="233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98" name="Oval 26"/>
            <p:cNvSpPr>
              <a:spLocks noChangeArrowheads="1"/>
            </p:cNvSpPr>
            <p:nvPr/>
          </p:nvSpPr>
          <p:spPr bwMode="auto">
            <a:xfrm>
              <a:off x="1752" y="2241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99" name="Oval 27"/>
            <p:cNvSpPr>
              <a:spLocks noChangeArrowheads="1"/>
            </p:cNvSpPr>
            <p:nvPr/>
          </p:nvSpPr>
          <p:spPr bwMode="auto">
            <a:xfrm>
              <a:off x="1692" y="2155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0" name="Oval 28"/>
            <p:cNvSpPr>
              <a:spLocks noChangeArrowheads="1"/>
            </p:cNvSpPr>
            <p:nvPr/>
          </p:nvSpPr>
          <p:spPr bwMode="auto">
            <a:xfrm>
              <a:off x="1631" y="2080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9" name="Group 50"/>
          <p:cNvGrpSpPr>
            <a:grpSpLocks/>
          </p:cNvGrpSpPr>
          <p:nvPr/>
        </p:nvGrpSpPr>
        <p:grpSpPr bwMode="auto">
          <a:xfrm rot="-7651106">
            <a:off x="5331619" y="3594894"/>
            <a:ext cx="407987" cy="847725"/>
            <a:chOff x="1630" y="2080"/>
            <a:chExt cx="257" cy="534"/>
          </a:xfrm>
        </p:grpSpPr>
        <p:sp>
          <p:nvSpPr>
            <p:cNvPr id="202" name="Oval 51"/>
            <p:cNvSpPr>
              <a:spLocks noChangeArrowheads="1"/>
            </p:cNvSpPr>
            <p:nvPr/>
          </p:nvSpPr>
          <p:spPr bwMode="auto">
            <a:xfrm>
              <a:off x="1736" y="2523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3" name="Oval 52"/>
            <p:cNvSpPr>
              <a:spLocks noChangeArrowheads="1"/>
            </p:cNvSpPr>
            <p:nvPr/>
          </p:nvSpPr>
          <p:spPr bwMode="auto">
            <a:xfrm>
              <a:off x="1787" y="2433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4" name="Oval 53"/>
            <p:cNvSpPr>
              <a:spLocks noChangeArrowheads="1"/>
            </p:cNvSpPr>
            <p:nvPr/>
          </p:nvSpPr>
          <p:spPr bwMode="auto">
            <a:xfrm>
              <a:off x="1797" y="233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5" name="Oval 54"/>
            <p:cNvSpPr>
              <a:spLocks noChangeArrowheads="1"/>
            </p:cNvSpPr>
            <p:nvPr/>
          </p:nvSpPr>
          <p:spPr bwMode="auto">
            <a:xfrm>
              <a:off x="1752" y="2241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6" name="Oval 55"/>
            <p:cNvSpPr>
              <a:spLocks noChangeArrowheads="1"/>
            </p:cNvSpPr>
            <p:nvPr/>
          </p:nvSpPr>
          <p:spPr bwMode="auto">
            <a:xfrm>
              <a:off x="1692" y="2156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7" name="Oval 56"/>
            <p:cNvSpPr>
              <a:spLocks noChangeArrowheads="1"/>
            </p:cNvSpPr>
            <p:nvPr/>
          </p:nvSpPr>
          <p:spPr bwMode="auto">
            <a:xfrm>
              <a:off x="1631" y="2080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0" name="Group 57"/>
          <p:cNvGrpSpPr>
            <a:grpSpLocks/>
          </p:cNvGrpSpPr>
          <p:nvPr/>
        </p:nvGrpSpPr>
        <p:grpSpPr bwMode="auto">
          <a:xfrm rot="6245544">
            <a:off x="7450932" y="3586956"/>
            <a:ext cx="407988" cy="847725"/>
            <a:chOff x="1630" y="2080"/>
            <a:chExt cx="257" cy="534"/>
          </a:xfrm>
        </p:grpSpPr>
        <p:sp>
          <p:nvSpPr>
            <p:cNvPr id="209" name="Oval 58"/>
            <p:cNvSpPr>
              <a:spLocks noChangeArrowheads="1"/>
            </p:cNvSpPr>
            <p:nvPr/>
          </p:nvSpPr>
          <p:spPr bwMode="auto">
            <a:xfrm>
              <a:off x="1735" y="2524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0" name="Oval 59"/>
            <p:cNvSpPr>
              <a:spLocks noChangeArrowheads="1"/>
            </p:cNvSpPr>
            <p:nvPr/>
          </p:nvSpPr>
          <p:spPr bwMode="auto">
            <a:xfrm>
              <a:off x="1786" y="2434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1" name="Oval 60"/>
            <p:cNvSpPr>
              <a:spLocks noChangeArrowheads="1"/>
            </p:cNvSpPr>
            <p:nvPr/>
          </p:nvSpPr>
          <p:spPr bwMode="auto">
            <a:xfrm>
              <a:off x="1795" y="2334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2" name="Oval 61"/>
            <p:cNvSpPr>
              <a:spLocks noChangeArrowheads="1"/>
            </p:cNvSpPr>
            <p:nvPr/>
          </p:nvSpPr>
          <p:spPr bwMode="auto">
            <a:xfrm>
              <a:off x="1751" y="2243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3" name="Oval 62"/>
            <p:cNvSpPr>
              <a:spLocks noChangeArrowheads="1"/>
            </p:cNvSpPr>
            <p:nvPr/>
          </p:nvSpPr>
          <p:spPr bwMode="auto">
            <a:xfrm>
              <a:off x="1690" y="2158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4" name="Oval 63"/>
            <p:cNvSpPr>
              <a:spLocks noChangeArrowheads="1"/>
            </p:cNvSpPr>
            <p:nvPr/>
          </p:nvSpPr>
          <p:spPr bwMode="auto">
            <a:xfrm>
              <a:off x="1630" y="208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1" name="Group 64"/>
          <p:cNvGrpSpPr>
            <a:grpSpLocks/>
          </p:cNvGrpSpPr>
          <p:nvPr/>
        </p:nvGrpSpPr>
        <p:grpSpPr bwMode="auto">
          <a:xfrm rot="4184963">
            <a:off x="5955507" y="4212431"/>
            <a:ext cx="407988" cy="847725"/>
            <a:chOff x="1630" y="2080"/>
            <a:chExt cx="257" cy="534"/>
          </a:xfrm>
        </p:grpSpPr>
        <p:sp>
          <p:nvSpPr>
            <p:cNvPr id="216" name="Oval 65"/>
            <p:cNvSpPr>
              <a:spLocks noChangeArrowheads="1"/>
            </p:cNvSpPr>
            <p:nvPr/>
          </p:nvSpPr>
          <p:spPr bwMode="auto">
            <a:xfrm>
              <a:off x="1734" y="2524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7" name="Oval 66"/>
            <p:cNvSpPr>
              <a:spLocks noChangeArrowheads="1"/>
            </p:cNvSpPr>
            <p:nvPr/>
          </p:nvSpPr>
          <p:spPr bwMode="auto">
            <a:xfrm>
              <a:off x="1786" y="2434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8" name="Oval 67"/>
            <p:cNvSpPr>
              <a:spLocks noChangeArrowheads="1"/>
            </p:cNvSpPr>
            <p:nvPr/>
          </p:nvSpPr>
          <p:spPr bwMode="auto">
            <a:xfrm>
              <a:off x="1795" y="2333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9" name="Oval 68"/>
            <p:cNvSpPr>
              <a:spLocks noChangeArrowheads="1"/>
            </p:cNvSpPr>
            <p:nvPr/>
          </p:nvSpPr>
          <p:spPr bwMode="auto">
            <a:xfrm>
              <a:off x="1750" y="224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0" name="Oval 69"/>
            <p:cNvSpPr>
              <a:spLocks noChangeArrowheads="1"/>
            </p:cNvSpPr>
            <p:nvPr/>
          </p:nvSpPr>
          <p:spPr bwMode="auto">
            <a:xfrm>
              <a:off x="1691" y="2157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1" name="Oval 70"/>
            <p:cNvSpPr>
              <a:spLocks noChangeArrowheads="1"/>
            </p:cNvSpPr>
            <p:nvPr/>
          </p:nvSpPr>
          <p:spPr bwMode="auto">
            <a:xfrm>
              <a:off x="1629" y="2081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3312" name="Group 71"/>
          <p:cNvGrpSpPr>
            <a:grpSpLocks/>
          </p:cNvGrpSpPr>
          <p:nvPr/>
        </p:nvGrpSpPr>
        <p:grpSpPr bwMode="auto">
          <a:xfrm rot="-2257690">
            <a:off x="4591050" y="3663950"/>
            <a:ext cx="407988" cy="847725"/>
            <a:chOff x="1630" y="2080"/>
            <a:chExt cx="257" cy="534"/>
          </a:xfrm>
        </p:grpSpPr>
        <p:sp>
          <p:nvSpPr>
            <p:cNvPr id="223" name="Oval 72"/>
            <p:cNvSpPr>
              <a:spLocks noChangeArrowheads="1"/>
            </p:cNvSpPr>
            <p:nvPr/>
          </p:nvSpPr>
          <p:spPr bwMode="auto">
            <a:xfrm>
              <a:off x="1735" y="252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4" name="Oval 73"/>
            <p:cNvSpPr>
              <a:spLocks noChangeArrowheads="1"/>
            </p:cNvSpPr>
            <p:nvPr/>
          </p:nvSpPr>
          <p:spPr bwMode="auto">
            <a:xfrm>
              <a:off x="1787" y="243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5" name="Oval 74"/>
            <p:cNvSpPr>
              <a:spLocks noChangeArrowheads="1"/>
            </p:cNvSpPr>
            <p:nvPr/>
          </p:nvSpPr>
          <p:spPr bwMode="auto">
            <a:xfrm>
              <a:off x="1796" y="2331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6" name="Oval 75"/>
            <p:cNvSpPr>
              <a:spLocks noChangeArrowheads="1"/>
            </p:cNvSpPr>
            <p:nvPr/>
          </p:nvSpPr>
          <p:spPr bwMode="auto">
            <a:xfrm>
              <a:off x="1751" y="2241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7" name="Oval 76"/>
            <p:cNvSpPr>
              <a:spLocks noChangeArrowheads="1"/>
            </p:cNvSpPr>
            <p:nvPr/>
          </p:nvSpPr>
          <p:spPr bwMode="auto">
            <a:xfrm>
              <a:off x="1692" y="2156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8" name="Oval 77"/>
            <p:cNvSpPr>
              <a:spLocks noChangeArrowheads="1"/>
            </p:cNvSpPr>
            <p:nvPr/>
          </p:nvSpPr>
          <p:spPr bwMode="auto">
            <a:xfrm>
              <a:off x="1630" y="2079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3313" name="Group 113"/>
          <p:cNvGrpSpPr>
            <a:grpSpLocks/>
          </p:cNvGrpSpPr>
          <p:nvPr/>
        </p:nvGrpSpPr>
        <p:grpSpPr bwMode="auto">
          <a:xfrm rot="-6423691">
            <a:off x="8233569" y="3198019"/>
            <a:ext cx="407987" cy="847725"/>
            <a:chOff x="1630" y="2080"/>
            <a:chExt cx="257" cy="534"/>
          </a:xfrm>
        </p:grpSpPr>
        <p:sp>
          <p:nvSpPr>
            <p:cNvPr id="230" name="Oval 114"/>
            <p:cNvSpPr>
              <a:spLocks noChangeArrowheads="1"/>
            </p:cNvSpPr>
            <p:nvPr/>
          </p:nvSpPr>
          <p:spPr bwMode="auto">
            <a:xfrm>
              <a:off x="1736" y="2523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1" name="Oval 115"/>
            <p:cNvSpPr>
              <a:spLocks noChangeArrowheads="1"/>
            </p:cNvSpPr>
            <p:nvPr/>
          </p:nvSpPr>
          <p:spPr bwMode="auto">
            <a:xfrm>
              <a:off x="1787" y="243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2" name="Oval 116"/>
            <p:cNvSpPr>
              <a:spLocks noChangeArrowheads="1"/>
            </p:cNvSpPr>
            <p:nvPr/>
          </p:nvSpPr>
          <p:spPr bwMode="auto">
            <a:xfrm>
              <a:off x="1797" y="233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3" name="Oval 117"/>
            <p:cNvSpPr>
              <a:spLocks noChangeArrowheads="1"/>
            </p:cNvSpPr>
            <p:nvPr/>
          </p:nvSpPr>
          <p:spPr bwMode="auto">
            <a:xfrm>
              <a:off x="1752" y="2241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4" name="Oval 118"/>
            <p:cNvSpPr>
              <a:spLocks noChangeArrowheads="1"/>
            </p:cNvSpPr>
            <p:nvPr/>
          </p:nvSpPr>
          <p:spPr bwMode="auto">
            <a:xfrm>
              <a:off x="1692" y="2155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5" name="Oval 119"/>
            <p:cNvSpPr>
              <a:spLocks noChangeArrowheads="1"/>
            </p:cNvSpPr>
            <p:nvPr/>
          </p:nvSpPr>
          <p:spPr bwMode="auto">
            <a:xfrm>
              <a:off x="1630" y="2080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3314" name="Group 120"/>
          <p:cNvGrpSpPr>
            <a:grpSpLocks/>
          </p:cNvGrpSpPr>
          <p:nvPr/>
        </p:nvGrpSpPr>
        <p:grpSpPr bwMode="auto">
          <a:xfrm rot="-6423691">
            <a:off x="6634957" y="3586956"/>
            <a:ext cx="407988" cy="847725"/>
            <a:chOff x="1630" y="2080"/>
            <a:chExt cx="257" cy="534"/>
          </a:xfrm>
        </p:grpSpPr>
        <p:sp>
          <p:nvSpPr>
            <p:cNvPr id="237" name="Oval 121"/>
            <p:cNvSpPr>
              <a:spLocks noChangeArrowheads="1"/>
            </p:cNvSpPr>
            <p:nvPr/>
          </p:nvSpPr>
          <p:spPr bwMode="auto">
            <a:xfrm>
              <a:off x="1736" y="2523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8" name="Oval 122"/>
            <p:cNvSpPr>
              <a:spLocks noChangeArrowheads="1"/>
            </p:cNvSpPr>
            <p:nvPr/>
          </p:nvSpPr>
          <p:spPr bwMode="auto">
            <a:xfrm>
              <a:off x="1787" y="243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9" name="Oval 123"/>
            <p:cNvSpPr>
              <a:spLocks noChangeArrowheads="1"/>
            </p:cNvSpPr>
            <p:nvPr/>
          </p:nvSpPr>
          <p:spPr bwMode="auto">
            <a:xfrm>
              <a:off x="1797" y="233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0" name="Oval 124"/>
            <p:cNvSpPr>
              <a:spLocks noChangeArrowheads="1"/>
            </p:cNvSpPr>
            <p:nvPr/>
          </p:nvSpPr>
          <p:spPr bwMode="auto">
            <a:xfrm>
              <a:off x="1752" y="2241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1" name="Oval 125"/>
            <p:cNvSpPr>
              <a:spLocks noChangeArrowheads="1"/>
            </p:cNvSpPr>
            <p:nvPr/>
          </p:nvSpPr>
          <p:spPr bwMode="auto">
            <a:xfrm>
              <a:off x="1692" y="2155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2" name="Oval 126"/>
            <p:cNvSpPr>
              <a:spLocks noChangeArrowheads="1"/>
            </p:cNvSpPr>
            <p:nvPr/>
          </p:nvSpPr>
          <p:spPr bwMode="auto">
            <a:xfrm>
              <a:off x="1630" y="2080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3325" name="Group 127"/>
          <p:cNvGrpSpPr>
            <a:grpSpLocks/>
          </p:cNvGrpSpPr>
          <p:nvPr/>
        </p:nvGrpSpPr>
        <p:grpSpPr bwMode="auto">
          <a:xfrm rot="5014146">
            <a:off x="6890544" y="2996406"/>
            <a:ext cx="407988" cy="847725"/>
            <a:chOff x="1630" y="2080"/>
            <a:chExt cx="257" cy="534"/>
          </a:xfrm>
        </p:grpSpPr>
        <p:sp>
          <p:nvSpPr>
            <p:cNvPr id="244" name="Oval 128"/>
            <p:cNvSpPr>
              <a:spLocks noChangeArrowheads="1"/>
            </p:cNvSpPr>
            <p:nvPr/>
          </p:nvSpPr>
          <p:spPr bwMode="auto">
            <a:xfrm>
              <a:off x="1734" y="2525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5" name="Oval 129"/>
            <p:cNvSpPr>
              <a:spLocks noChangeArrowheads="1"/>
            </p:cNvSpPr>
            <p:nvPr/>
          </p:nvSpPr>
          <p:spPr bwMode="auto">
            <a:xfrm>
              <a:off x="1786" y="2434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6" name="Oval 130"/>
            <p:cNvSpPr>
              <a:spLocks noChangeArrowheads="1"/>
            </p:cNvSpPr>
            <p:nvPr/>
          </p:nvSpPr>
          <p:spPr bwMode="auto">
            <a:xfrm>
              <a:off x="1795" y="2333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7" name="Oval 131"/>
            <p:cNvSpPr>
              <a:spLocks noChangeArrowheads="1"/>
            </p:cNvSpPr>
            <p:nvPr/>
          </p:nvSpPr>
          <p:spPr bwMode="auto">
            <a:xfrm>
              <a:off x="1751" y="2243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8" name="Oval 132"/>
            <p:cNvSpPr>
              <a:spLocks noChangeArrowheads="1"/>
            </p:cNvSpPr>
            <p:nvPr/>
          </p:nvSpPr>
          <p:spPr bwMode="auto">
            <a:xfrm>
              <a:off x="1690" y="2158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9" name="Oval 133"/>
            <p:cNvSpPr>
              <a:spLocks noChangeArrowheads="1"/>
            </p:cNvSpPr>
            <p:nvPr/>
          </p:nvSpPr>
          <p:spPr bwMode="auto">
            <a:xfrm>
              <a:off x="1629" y="2081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3332" name="Group 134"/>
          <p:cNvGrpSpPr>
            <a:grpSpLocks/>
          </p:cNvGrpSpPr>
          <p:nvPr/>
        </p:nvGrpSpPr>
        <p:grpSpPr bwMode="auto">
          <a:xfrm rot="6245544">
            <a:off x="7741444" y="4210844"/>
            <a:ext cx="407987" cy="847725"/>
            <a:chOff x="1630" y="2080"/>
            <a:chExt cx="257" cy="534"/>
          </a:xfrm>
        </p:grpSpPr>
        <p:sp>
          <p:nvSpPr>
            <p:cNvPr id="251" name="Oval 135"/>
            <p:cNvSpPr>
              <a:spLocks noChangeArrowheads="1"/>
            </p:cNvSpPr>
            <p:nvPr/>
          </p:nvSpPr>
          <p:spPr bwMode="auto">
            <a:xfrm>
              <a:off x="1735" y="2524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2" name="Oval 136"/>
            <p:cNvSpPr>
              <a:spLocks noChangeArrowheads="1"/>
            </p:cNvSpPr>
            <p:nvPr/>
          </p:nvSpPr>
          <p:spPr bwMode="auto">
            <a:xfrm>
              <a:off x="1786" y="2434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3" name="Oval 137"/>
            <p:cNvSpPr>
              <a:spLocks noChangeArrowheads="1"/>
            </p:cNvSpPr>
            <p:nvPr/>
          </p:nvSpPr>
          <p:spPr bwMode="auto">
            <a:xfrm>
              <a:off x="1795" y="2334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4" name="Oval 138"/>
            <p:cNvSpPr>
              <a:spLocks noChangeArrowheads="1"/>
            </p:cNvSpPr>
            <p:nvPr/>
          </p:nvSpPr>
          <p:spPr bwMode="auto">
            <a:xfrm>
              <a:off x="1751" y="2243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5" name="Oval 139"/>
            <p:cNvSpPr>
              <a:spLocks noChangeArrowheads="1"/>
            </p:cNvSpPr>
            <p:nvPr/>
          </p:nvSpPr>
          <p:spPr bwMode="auto">
            <a:xfrm>
              <a:off x="1690" y="2158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6" name="Oval 140"/>
            <p:cNvSpPr>
              <a:spLocks noChangeArrowheads="1"/>
            </p:cNvSpPr>
            <p:nvPr/>
          </p:nvSpPr>
          <p:spPr bwMode="auto">
            <a:xfrm>
              <a:off x="1630" y="208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3339" name="Group 141"/>
          <p:cNvGrpSpPr>
            <a:grpSpLocks/>
          </p:cNvGrpSpPr>
          <p:nvPr/>
        </p:nvGrpSpPr>
        <p:grpSpPr bwMode="auto">
          <a:xfrm rot="4184963">
            <a:off x="6246019" y="4836319"/>
            <a:ext cx="407987" cy="847725"/>
            <a:chOff x="1630" y="2080"/>
            <a:chExt cx="257" cy="534"/>
          </a:xfrm>
        </p:grpSpPr>
        <p:sp>
          <p:nvSpPr>
            <p:cNvPr id="258" name="Oval 142"/>
            <p:cNvSpPr>
              <a:spLocks noChangeArrowheads="1"/>
            </p:cNvSpPr>
            <p:nvPr/>
          </p:nvSpPr>
          <p:spPr bwMode="auto">
            <a:xfrm>
              <a:off x="1734" y="2524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9" name="Oval 143"/>
            <p:cNvSpPr>
              <a:spLocks noChangeArrowheads="1"/>
            </p:cNvSpPr>
            <p:nvPr/>
          </p:nvSpPr>
          <p:spPr bwMode="auto">
            <a:xfrm>
              <a:off x="1786" y="2434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0" name="Oval 144"/>
            <p:cNvSpPr>
              <a:spLocks noChangeArrowheads="1"/>
            </p:cNvSpPr>
            <p:nvPr/>
          </p:nvSpPr>
          <p:spPr bwMode="auto">
            <a:xfrm>
              <a:off x="1795" y="2333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1" name="Oval 145"/>
            <p:cNvSpPr>
              <a:spLocks noChangeArrowheads="1"/>
            </p:cNvSpPr>
            <p:nvPr/>
          </p:nvSpPr>
          <p:spPr bwMode="auto">
            <a:xfrm>
              <a:off x="1750" y="224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2" name="Oval 146"/>
            <p:cNvSpPr>
              <a:spLocks noChangeArrowheads="1"/>
            </p:cNvSpPr>
            <p:nvPr/>
          </p:nvSpPr>
          <p:spPr bwMode="auto">
            <a:xfrm>
              <a:off x="1691" y="2157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3" name="Oval 147"/>
            <p:cNvSpPr>
              <a:spLocks noChangeArrowheads="1"/>
            </p:cNvSpPr>
            <p:nvPr/>
          </p:nvSpPr>
          <p:spPr bwMode="auto">
            <a:xfrm>
              <a:off x="1629" y="2081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3346" name="Group 148"/>
          <p:cNvGrpSpPr>
            <a:grpSpLocks/>
          </p:cNvGrpSpPr>
          <p:nvPr/>
        </p:nvGrpSpPr>
        <p:grpSpPr bwMode="auto">
          <a:xfrm rot="-6423691">
            <a:off x="8524082" y="3821906"/>
            <a:ext cx="407988" cy="847725"/>
            <a:chOff x="1630" y="2080"/>
            <a:chExt cx="257" cy="534"/>
          </a:xfrm>
        </p:grpSpPr>
        <p:sp>
          <p:nvSpPr>
            <p:cNvPr id="265" name="Oval 149"/>
            <p:cNvSpPr>
              <a:spLocks noChangeArrowheads="1"/>
            </p:cNvSpPr>
            <p:nvPr/>
          </p:nvSpPr>
          <p:spPr bwMode="auto">
            <a:xfrm>
              <a:off x="1736" y="2523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6" name="Oval 150"/>
            <p:cNvSpPr>
              <a:spLocks noChangeArrowheads="1"/>
            </p:cNvSpPr>
            <p:nvPr/>
          </p:nvSpPr>
          <p:spPr bwMode="auto">
            <a:xfrm>
              <a:off x="1787" y="243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7" name="Oval 151"/>
            <p:cNvSpPr>
              <a:spLocks noChangeArrowheads="1"/>
            </p:cNvSpPr>
            <p:nvPr/>
          </p:nvSpPr>
          <p:spPr bwMode="auto">
            <a:xfrm>
              <a:off x="1797" y="233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8" name="Oval 152"/>
            <p:cNvSpPr>
              <a:spLocks noChangeArrowheads="1"/>
            </p:cNvSpPr>
            <p:nvPr/>
          </p:nvSpPr>
          <p:spPr bwMode="auto">
            <a:xfrm>
              <a:off x="1752" y="2241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9" name="Oval 153"/>
            <p:cNvSpPr>
              <a:spLocks noChangeArrowheads="1"/>
            </p:cNvSpPr>
            <p:nvPr/>
          </p:nvSpPr>
          <p:spPr bwMode="auto">
            <a:xfrm>
              <a:off x="1692" y="2155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0" name="Oval 154"/>
            <p:cNvSpPr>
              <a:spLocks noChangeArrowheads="1"/>
            </p:cNvSpPr>
            <p:nvPr/>
          </p:nvSpPr>
          <p:spPr bwMode="auto">
            <a:xfrm>
              <a:off x="1630" y="2080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3353" name="Group 155"/>
          <p:cNvGrpSpPr>
            <a:grpSpLocks/>
          </p:cNvGrpSpPr>
          <p:nvPr/>
        </p:nvGrpSpPr>
        <p:grpSpPr bwMode="auto">
          <a:xfrm rot="-6423691">
            <a:off x="6925469" y="4210844"/>
            <a:ext cx="407987" cy="847725"/>
            <a:chOff x="1630" y="2080"/>
            <a:chExt cx="257" cy="534"/>
          </a:xfrm>
        </p:grpSpPr>
        <p:sp>
          <p:nvSpPr>
            <p:cNvPr id="272" name="Oval 156"/>
            <p:cNvSpPr>
              <a:spLocks noChangeArrowheads="1"/>
            </p:cNvSpPr>
            <p:nvPr/>
          </p:nvSpPr>
          <p:spPr bwMode="auto">
            <a:xfrm>
              <a:off x="1736" y="2523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3" name="Oval 157"/>
            <p:cNvSpPr>
              <a:spLocks noChangeArrowheads="1"/>
            </p:cNvSpPr>
            <p:nvPr/>
          </p:nvSpPr>
          <p:spPr bwMode="auto">
            <a:xfrm>
              <a:off x="1787" y="243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4" name="Oval 158"/>
            <p:cNvSpPr>
              <a:spLocks noChangeArrowheads="1"/>
            </p:cNvSpPr>
            <p:nvPr/>
          </p:nvSpPr>
          <p:spPr bwMode="auto">
            <a:xfrm>
              <a:off x="1797" y="2332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5" name="Oval 159"/>
            <p:cNvSpPr>
              <a:spLocks noChangeArrowheads="1"/>
            </p:cNvSpPr>
            <p:nvPr/>
          </p:nvSpPr>
          <p:spPr bwMode="auto">
            <a:xfrm>
              <a:off x="1752" y="2241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6" name="Oval 160"/>
            <p:cNvSpPr>
              <a:spLocks noChangeArrowheads="1"/>
            </p:cNvSpPr>
            <p:nvPr/>
          </p:nvSpPr>
          <p:spPr bwMode="auto">
            <a:xfrm>
              <a:off x="1692" y="2155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7" name="Oval 161"/>
            <p:cNvSpPr>
              <a:spLocks noChangeArrowheads="1"/>
            </p:cNvSpPr>
            <p:nvPr/>
          </p:nvSpPr>
          <p:spPr bwMode="auto">
            <a:xfrm>
              <a:off x="1630" y="2080"/>
              <a:ext cx="91" cy="91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3360" name="Group 190"/>
          <p:cNvGrpSpPr>
            <a:grpSpLocks/>
          </p:cNvGrpSpPr>
          <p:nvPr/>
        </p:nvGrpSpPr>
        <p:grpSpPr bwMode="auto">
          <a:xfrm rot="1769557">
            <a:off x="1766888" y="3575050"/>
            <a:ext cx="3125787" cy="1422400"/>
            <a:chOff x="3179" y="2534"/>
            <a:chExt cx="1969" cy="896"/>
          </a:xfrm>
        </p:grpSpPr>
        <p:grpSp>
          <p:nvGrpSpPr>
            <p:cNvPr id="23674" name="Group 162"/>
            <p:cNvGrpSpPr>
              <a:grpSpLocks/>
            </p:cNvGrpSpPr>
            <p:nvPr/>
          </p:nvGrpSpPr>
          <p:grpSpPr bwMode="auto">
            <a:xfrm rot="6245544">
              <a:off x="4259" y="2641"/>
              <a:ext cx="257" cy="534"/>
              <a:chOff x="1630" y="2080"/>
              <a:chExt cx="257" cy="534"/>
            </a:xfrm>
          </p:grpSpPr>
          <p:sp>
            <p:nvSpPr>
              <p:cNvPr id="301" name="Oval 163"/>
              <p:cNvSpPr>
                <a:spLocks noChangeArrowheads="1"/>
              </p:cNvSpPr>
              <p:nvPr/>
            </p:nvSpPr>
            <p:spPr bwMode="auto">
              <a:xfrm>
                <a:off x="1734" y="2525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02" name="Oval 164"/>
              <p:cNvSpPr>
                <a:spLocks noChangeArrowheads="1"/>
              </p:cNvSpPr>
              <p:nvPr/>
            </p:nvSpPr>
            <p:spPr bwMode="auto">
              <a:xfrm>
                <a:off x="1785" y="2435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03" name="Oval 165"/>
              <p:cNvSpPr>
                <a:spLocks noChangeArrowheads="1"/>
              </p:cNvSpPr>
              <p:nvPr/>
            </p:nvSpPr>
            <p:spPr bwMode="auto">
              <a:xfrm>
                <a:off x="1795" y="2334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04" name="Oval 166"/>
              <p:cNvSpPr>
                <a:spLocks noChangeArrowheads="1"/>
              </p:cNvSpPr>
              <p:nvPr/>
            </p:nvSpPr>
            <p:spPr bwMode="auto">
              <a:xfrm>
                <a:off x="1750" y="2244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05" name="Oval 167"/>
              <p:cNvSpPr>
                <a:spLocks noChangeArrowheads="1"/>
              </p:cNvSpPr>
              <p:nvPr/>
            </p:nvSpPr>
            <p:spPr bwMode="auto">
              <a:xfrm>
                <a:off x="1690" y="2158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06" name="Oval 168"/>
              <p:cNvSpPr>
                <a:spLocks noChangeArrowheads="1"/>
              </p:cNvSpPr>
              <p:nvPr/>
            </p:nvSpPr>
            <p:spPr bwMode="auto">
              <a:xfrm>
                <a:off x="1629" y="208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23675" name="Group 169"/>
            <p:cNvGrpSpPr>
              <a:grpSpLocks/>
            </p:cNvGrpSpPr>
            <p:nvPr/>
          </p:nvGrpSpPr>
          <p:grpSpPr bwMode="auto">
            <a:xfrm rot="4184963">
              <a:off x="3317" y="3035"/>
              <a:ext cx="257" cy="534"/>
              <a:chOff x="1630" y="2080"/>
              <a:chExt cx="257" cy="534"/>
            </a:xfrm>
          </p:grpSpPr>
          <p:sp>
            <p:nvSpPr>
              <p:cNvPr id="295" name="Oval 170"/>
              <p:cNvSpPr>
                <a:spLocks noChangeArrowheads="1"/>
              </p:cNvSpPr>
              <p:nvPr/>
            </p:nvSpPr>
            <p:spPr bwMode="auto">
              <a:xfrm>
                <a:off x="1735" y="2524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96" name="Oval 171"/>
              <p:cNvSpPr>
                <a:spLocks noChangeArrowheads="1"/>
              </p:cNvSpPr>
              <p:nvPr/>
            </p:nvSpPr>
            <p:spPr bwMode="auto">
              <a:xfrm>
                <a:off x="1785" y="2435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97" name="Oval 172"/>
              <p:cNvSpPr>
                <a:spLocks noChangeArrowheads="1"/>
              </p:cNvSpPr>
              <p:nvPr/>
            </p:nvSpPr>
            <p:spPr bwMode="auto">
              <a:xfrm>
                <a:off x="1795" y="23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98" name="Oval 173"/>
              <p:cNvSpPr>
                <a:spLocks noChangeArrowheads="1"/>
              </p:cNvSpPr>
              <p:nvPr/>
            </p:nvSpPr>
            <p:spPr bwMode="auto">
              <a:xfrm>
                <a:off x="1750" y="224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99" name="Oval 174"/>
              <p:cNvSpPr>
                <a:spLocks noChangeArrowheads="1"/>
              </p:cNvSpPr>
              <p:nvPr/>
            </p:nvSpPr>
            <p:spPr bwMode="auto">
              <a:xfrm>
                <a:off x="1690" y="2158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00" name="Oval 175"/>
              <p:cNvSpPr>
                <a:spLocks noChangeArrowheads="1"/>
              </p:cNvSpPr>
              <p:nvPr/>
            </p:nvSpPr>
            <p:spPr bwMode="auto">
              <a:xfrm>
                <a:off x="1629" y="208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23676" name="Group 176"/>
            <p:cNvGrpSpPr>
              <a:grpSpLocks/>
            </p:cNvGrpSpPr>
            <p:nvPr/>
          </p:nvGrpSpPr>
          <p:grpSpPr bwMode="auto">
            <a:xfrm rot="-6423691">
              <a:off x="4752" y="2396"/>
              <a:ext cx="257" cy="534"/>
              <a:chOff x="1630" y="2080"/>
              <a:chExt cx="257" cy="534"/>
            </a:xfrm>
          </p:grpSpPr>
          <p:sp>
            <p:nvSpPr>
              <p:cNvPr id="289" name="Oval 177"/>
              <p:cNvSpPr>
                <a:spLocks noChangeArrowheads="1"/>
              </p:cNvSpPr>
              <p:nvPr/>
            </p:nvSpPr>
            <p:spPr bwMode="auto">
              <a:xfrm>
                <a:off x="1736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90" name="Oval 178"/>
              <p:cNvSpPr>
                <a:spLocks noChangeArrowheads="1"/>
              </p:cNvSpPr>
              <p:nvPr/>
            </p:nvSpPr>
            <p:spPr bwMode="auto">
              <a:xfrm>
                <a:off x="1787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91" name="Oval 179"/>
              <p:cNvSpPr>
                <a:spLocks noChangeArrowheads="1"/>
              </p:cNvSpPr>
              <p:nvPr/>
            </p:nvSpPr>
            <p:spPr bwMode="auto">
              <a:xfrm>
                <a:off x="1797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92" name="Oval 180"/>
              <p:cNvSpPr>
                <a:spLocks noChangeArrowheads="1"/>
              </p:cNvSpPr>
              <p:nvPr/>
            </p:nvSpPr>
            <p:spPr bwMode="auto">
              <a:xfrm>
                <a:off x="1753" y="224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93" name="Oval 181"/>
              <p:cNvSpPr>
                <a:spLocks noChangeArrowheads="1"/>
              </p:cNvSpPr>
              <p:nvPr/>
            </p:nvSpPr>
            <p:spPr bwMode="auto">
              <a:xfrm>
                <a:off x="1692" y="2155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94" name="Oval 182"/>
              <p:cNvSpPr>
                <a:spLocks noChangeArrowheads="1"/>
              </p:cNvSpPr>
              <p:nvPr/>
            </p:nvSpPr>
            <p:spPr bwMode="auto">
              <a:xfrm>
                <a:off x="1631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23677" name="Group 183"/>
            <p:cNvGrpSpPr>
              <a:grpSpLocks/>
            </p:cNvGrpSpPr>
            <p:nvPr/>
          </p:nvGrpSpPr>
          <p:grpSpPr bwMode="auto">
            <a:xfrm rot="-6423691">
              <a:off x="3745" y="2641"/>
              <a:ext cx="257" cy="534"/>
              <a:chOff x="1630" y="2080"/>
              <a:chExt cx="257" cy="534"/>
            </a:xfrm>
          </p:grpSpPr>
          <p:sp>
            <p:nvSpPr>
              <p:cNvPr id="283" name="Oval 184"/>
              <p:cNvSpPr>
                <a:spLocks noChangeArrowheads="1"/>
              </p:cNvSpPr>
              <p:nvPr/>
            </p:nvSpPr>
            <p:spPr bwMode="auto">
              <a:xfrm>
                <a:off x="1736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84" name="Oval 185"/>
              <p:cNvSpPr>
                <a:spLocks noChangeArrowheads="1"/>
              </p:cNvSpPr>
              <p:nvPr/>
            </p:nvSpPr>
            <p:spPr bwMode="auto">
              <a:xfrm>
                <a:off x="1787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85" name="Oval 186"/>
              <p:cNvSpPr>
                <a:spLocks noChangeArrowheads="1"/>
              </p:cNvSpPr>
              <p:nvPr/>
            </p:nvSpPr>
            <p:spPr bwMode="auto">
              <a:xfrm>
                <a:off x="1798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86" name="Oval 187"/>
              <p:cNvSpPr>
                <a:spLocks noChangeArrowheads="1"/>
              </p:cNvSpPr>
              <p:nvPr/>
            </p:nvSpPr>
            <p:spPr bwMode="auto">
              <a:xfrm>
                <a:off x="1753" y="224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87" name="Oval 188"/>
              <p:cNvSpPr>
                <a:spLocks noChangeArrowheads="1"/>
              </p:cNvSpPr>
              <p:nvPr/>
            </p:nvSpPr>
            <p:spPr bwMode="auto">
              <a:xfrm>
                <a:off x="1692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88" name="Oval 189"/>
              <p:cNvSpPr>
                <a:spLocks noChangeArrowheads="1"/>
              </p:cNvSpPr>
              <p:nvPr/>
            </p:nvSpPr>
            <p:spPr bwMode="auto">
              <a:xfrm>
                <a:off x="1632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3395" name="Group 191"/>
          <p:cNvGrpSpPr>
            <a:grpSpLocks/>
          </p:cNvGrpSpPr>
          <p:nvPr/>
        </p:nvGrpSpPr>
        <p:grpSpPr bwMode="auto">
          <a:xfrm rot="-7034619">
            <a:off x="3717131" y="4963319"/>
            <a:ext cx="3125788" cy="1422400"/>
            <a:chOff x="3179" y="2534"/>
            <a:chExt cx="1969" cy="896"/>
          </a:xfrm>
        </p:grpSpPr>
        <p:grpSp>
          <p:nvGrpSpPr>
            <p:cNvPr id="23646" name="Group 192"/>
            <p:cNvGrpSpPr>
              <a:grpSpLocks/>
            </p:cNvGrpSpPr>
            <p:nvPr/>
          </p:nvGrpSpPr>
          <p:grpSpPr bwMode="auto">
            <a:xfrm rot="6245544">
              <a:off x="4259" y="2641"/>
              <a:ext cx="257" cy="534"/>
              <a:chOff x="1630" y="2080"/>
              <a:chExt cx="257" cy="534"/>
            </a:xfrm>
          </p:grpSpPr>
          <p:sp>
            <p:nvSpPr>
              <p:cNvPr id="330" name="Oval 193"/>
              <p:cNvSpPr>
                <a:spLocks noChangeArrowheads="1"/>
              </p:cNvSpPr>
              <p:nvPr/>
            </p:nvSpPr>
            <p:spPr bwMode="auto">
              <a:xfrm>
                <a:off x="1733" y="252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31" name="Oval 194"/>
              <p:cNvSpPr>
                <a:spLocks noChangeArrowheads="1"/>
              </p:cNvSpPr>
              <p:nvPr/>
            </p:nvSpPr>
            <p:spPr bwMode="auto">
              <a:xfrm>
                <a:off x="1785" y="24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32" name="Oval 195"/>
              <p:cNvSpPr>
                <a:spLocks noChangeArrowheads="1"/>
              </p:cNvSpPr>
              <p:nvPr/>
            </p:nvSpPr>
            <p:spPr bwMode="auto">
              <a:xfrm>
                <a:off x="1794" y="233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33" name="Oval 196"/>
              <p:cNvSpPr>
                <a:spLocks noChangeArrowheads="1"/>
              </p:cNvSpPr>
              <p:nvPr/>
            </p:nvSpPr>
            <p:spPr bwMode="auto">
              <a:xfrm>
                <a:off x="1750" y="224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34" name="Oval 197"/>
              <p:cNvSpPr>
                <a:spLocks noChangeArrowheads="1"/>
              </p:cNvSpPr>
              <p:nvPr/>
            </p:nvSpPr>
            <p:spPr bwMode="auto">
              <a:xfrm>
                <a:off x="1690" y="2155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35" name="Oval 198"/>
              <p:cNvSpPr>
                <a:spLocks noChangeArrowheads="1"/>
              </p:cNvSpPr>
              <p:nvPr/>
            </p:nvSpPr>
            <p:spPr bwMode="auto">
              <a:xfrm>
                <a:off x="1628" y="2079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23647" name="Group 199"/>
            <p:cNvGrpSpPr>
              <a:grpSpLocks/>
            </p:cNvGrpSpPr>
            <p:nvPr/>
          </p:nvGrpSpPr>
          <p:grpSpPr bwMode="auto">
            <a:xfrm rot="4184963">
              <a:off x="3317" y="3035"/>
              <a:ext cx="257" cy="534"/>
              <a:chOff x="1630" y="2080"/>
              <a:chExt cx="257" cy="534"/>
            </a:xfrm>
          </p:grpSpPr>
          <p:sp>
            <p:nvSpPr>
              <p:cNvPr id="324" name="Oval 200"/>
              <p:cNvSpPr>
                <a:spLocks noChangeArrowheads="1"/>
              </p:cNvSpPr>
              <p:nvPr/>
            </p:nvSpPr>
            <p:spPr bwMode="auto">
              <a:xfrm>
                <a:off x="1735" y="252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5" name="Oval 201"/>
              <p:cNvSpPr>
                <a:spLocks noChangeArrowheads="1"/>
              </p:cNvSpPr>
              <p:nvPr/>
            </p:nvSpPr>
            <p:spPr bwMode="auto">
              <a:xfrm>
                <a:off x="1786" y="24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6" name="Oval 202"/>
              <p:cNvSpPr>
                <a:spLocks noChangeArrowheads="1"/>
              </p:cNvSpPr>
              <p:nvPr/>
            </p:nvSpPr>
            <p:spPr bwMode="auto">
              <a:xfrm>
                <a:off x="1796" y="233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7" name="Oval 203"/>
              <p:cNvSpPr>
                <a:spLocks noChangeArrowheads="1"/>
              </p:cNvSpPr>
              <p:nvPr/>
            </p:nvSpPr>
            <p:spPr bwMode="auto">
              <a:xfrm>
                <a:off x="1751" y="224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8" name="Oval 204"/>
              <p:cNvSpPr>
                <a:spLocks noChangeArrowheads="1"/>
              </p:cNvSpPr>
              <p:nvPr/>
            </p:nvSpPr>
            <p:spPr bwMode="auto">
              <a:xfrm>
                <a:off x="1691" y="2155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9" name="Oval 205"/>
              <p:cNvSpPr>
                <a:spLocks noChangeArrowheads="1"/>
              </p:cNvSpPr>
              <p:nvPr/>
            </p:nvSpPr>
            <p:spPr bwMode="auto">
              <a:xfrm>
                <a:off x="1630" y="2078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23648" name="Group 206"/>
            <p:cNvGrpSpPr>
              <a:grpSpLocks/>
            </p:cNvGrpSpPr>
            <p:nvPr/>
          </p:nvGrpSpPr>
          <p:grpSpPr bwMode="auto">
            <a:xfrm rot="-6423691">
              <a:off x="4752" y="2396"/>
              <a:ext cx="257" cy="534"/>
              <a:chOff x="1630" y="2080"/>
              <a:chExt cx="257" cy="534"/>
            </a:xfrm>
          </p:grpSpPr>
          <p:sp>
            <p:nvSpPr>
              <p:cNvPr id="318" name="Oval 207"/>
              <p:cNvSpPr>
                <a:spLocks noChangeArrowheads="1"/>
              </p:cNvSpPr>
              <p:nvPr/>
            </p:nvSpPr>
            <p:spPr bwMode="auto">
              <a:xfrm>
                <a:off x="1735" y="2525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19" name="Oval 208"/>
              <p:cNvSpPr>
                <a:spLocks noChangeArrowheads="1"/>
              </p:cNvSpPr>
              <p:nvPr/>
            </p:nvSpPr>
            <p:spPr bwMode="auto">
              <a:xfrm>
                <a:off x="1786" y="2435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0" name="Oval 209"/>
              <p:cNvSpPr>
                <a:spLocks noChangeArrowheads="1"/>
              </p:cNvSpPr>
              <p:nvPr/>
            </p:nvSpPr>
            <p:spPr bwMode="auto">
              <a:xfrm>
                <a:off x="1796" y="2335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1" name="Oval 210"/>
              <p:cNvSpPr>
                <a:spLocks noChangeArrowheads="1"/>
              </p:cNvSpPr>
              <p:nvPr/>
            </p:nvSpPr>
            <p:spPr bwMode="auto">
              <a:xfrm>
                <a:off x="1751" y="224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2" name="Oval 211"/>
              <p:cNvSpPr>
                <a:spLocks noChangeArrowheads="1"/>
              </p:cNvSpPr>
              <p:nvPr/>
            </p:nvSpPr>
            <p:spPr bwMode="auto">
              <a:xfrm>
                <a:off x="1691" y="2158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3" name="Oval 212"/>
              <p:cNvSpPr>
                <a:spLocks noChangeArrowheads="1"/>
              </p:cNvSpPr>
              <p:nvPr/>
            </p:nvSpPr>
            <p:spPr bwMode="auto">
              <a:xfrm>
                <a:off x="1630" y="208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23649" name="Group 213"/>
            <p:cNvGrpSpPr>
              <a:grpSpLocks/>
            </p:cNvGrpSpPr>
            <p:nvPr/>
          </p:nvGrpSpPr>
          <p:grpSpPr bwMode="auto">
            <a:xfrm rot="-6423691">
              <a:off x="3745" y="2641"/>
              <a:ext cx="257" cy="534"/>
              <a:chOff x="1630" y="2080"/>
              <a:chExt cx="257" cy="534"/>
            </a:xfrm>
          </p:grpSpPr>
          <p:sp>
            <p:nvSpPr>
              <p:cNvPr id="312" name="Oval 214"/>
              <p:cNvSpPr>
                <a:spLocks noChangeArrowheads="1"/>
              </p:cNvSpPr>
              <p:nvPr/>
            </p:nvSpPr>
            <p:spPr bwMode="auto">
              <a:xfrm>
                <a:off x="1735" y="252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13" name="Oval 215"/>
              <p:cNvSpPr>
                <a:spLocks noChangeArrowheads="1"/>
              </p:cNvSpPr>
              <p:nvPr/>
            </p:nvSpPr>
            <p:spPr bwMode="auto">
              <a:xfrm>
                <a:off x="1787" y="243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14" name="Oval 216"/>
              <p:cNvSpPr>
                <a:spLocks noChangeArrowheads="1"/>
              </p:cNvSpPr>
              <p:nvPr/>
            </p:nvSpPr>
            <p:spPr bwMode="auto">
              <a:xfrm>
                <a:off x="1797" y="2335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15" name="Oval 217"/>
              <p:cNvSpPr>
                <a:spLocks noChangeArrowheads="1"/>
              </p:cNvSpPr>
              <p:nvPr/>
            </p:nvSpPr>
            <p:spPr bwMode="auto">
              <a:xfrm>
                <a:off x="1752" y="2244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16" name="Oval 218"/>
              <p:cNvSpPr>
                <a:spLocks noChangeArrowheads="1"/>
              </p:cNvSpPr>
              <p:nvPr/>
            </p:nvSpPr>
            <p:spPr bwMode="auto">
              <a:xfrm>
                <a:off x="1691" y="2158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17" name="Oval 219"/>
              <p:cNvSpPr>
                <a:spLocks noChangeArrowheads="1"/>
              </p:cNvSpPr>
              <p:nvPr/>
            </p:nvSpPr>
            <p:spPr bwMode="auto">
              <a:xfrm>
                <a:off x="1631" y="208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63" name="Group 220"/>
          <p:cNvGrpSpPr>
            <a:grpSpLocks/>
          </p:cNvGrpSpPr>
          <p:nvPr/>
        </p:nvGrpSpPr>
        <p:grpSpPr bwMode="auto">
          <a:xfrm>
            <a:off x="1887538" y="5311775"/>
            <a:ext cx="3125787" cy="1422400"/>
            <a:chOff x="3179" y="2534"/>
            <a:chExt cx="1969" cy="896"/>
          </a:xfrm>
        </p:grpSpPr>
        <p:grpSp>
          <p:nvGrpSpPr>
            <p:cNvPr id="23618" name="Group 221"/>
            <p:cNvGrpSpPr>
              <a:grpSpLocks/>
            </p:cNvGrpSpPr>
            <p:nvPr/>
          </p:nvGrpSpPr>
          <p:grpSpPr bwMode="auto">
            <a:xfrm rot="6245544">
              <a:off x="4259" y="2641"/>
              <a:ext cx="257" cy="534"/>
              <a:chOff x="1630" y="2080"/>
              <a:chExt cx="257" cy="534"/>
            </a:xfrm>
          </p:grpSpPr>
          <p:sp>
            <p:nvSpPr>
              <p:cNvPr id="359" name="Oval 222"/>
              <p:cNvSpPr>
                <a:spLocks noChangeArrowheads="1"/>
              </p:cNvSpPr>
              <p:nvPr/>
            </p:nvSpPr>
            <p:spPr bwMode="auto">
              <a:xfrm>
                <a:off x="1734" y="2524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60" name="Oval 223"/>
              <p:cNvSpPr>
                <a:spLocks noChangeArrowheads="1"/>
              </p:cNvSpPr>
              <p:nvPr/>
            </p:nvSpPr>
            <p:spPr bwMode="auto">
              <a:xfrm>
                <a:off x="1785" y="2434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61" name="Oval 224"/>
              <p:cNvSpPr>
                <a:spLocks noChangeArrowheads="1"/>
              </p:cNvSpPr>
              <p:nvPr/>
            </p:nvSpPr>
            <p:spPr bwMode="auto">
              <a:xfrm>
                <a:off x="1795" y="2334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62" name="Oval 225"/>
              <p:cNvSpPr>
                <a:spLocks noChangeArrowheads="1"/>
              </p:cNvSpPr>
              <p:nvPr/>
            </p:nvSpPr>
            <p:spPr bwMode="auto">
              <a:xfrm>
                <a:off x="1750" y="224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63" name="Oval 226"/>
              <p:cNvSpPr>
                <a:spLocks noChangeArrowheads="1"/>
              </p:cNvSpPr>
              <p:nvPr/>
            </p:nvSpPr>
            <p:spPr bwMode="auto">
              <a:xfrm>
                <a:off x="1690" y="2158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64" name="Oval 227"/>
              <p:cNvSpPr>
                <a:spLocks noChangeArrowheads="1"/>
              </p:cNvSpPr>
              <p:nvPr/>
            </p:nvSpPr>
            <p:spPr bwMode="auto">
              <a:xfrm>
                <a:off x="1629" y="208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23619" name="Group 228"/>
            <p:cNvGrpSpPr>
              <a:grpSpLocks/>
            </p:cNvGrpSpPr>
            <p:nvPr/>
          </p:nvGrpSpPr>
          <p:grpSpPr bwMode="auto">
            <a:xfrm rot="4184963">
              <a:off x="3317" y="3035"/>
              <a:ext cx="257" cy="534"/>
              <a:chOff x="1630" y="2080"/>
              <a:chExt cx="257" cy="534"/>
            </a:xfrm>
          </p:grpSpPr>
          <p:sp>
            <p:nvSpPr>
              <p:cNvPr id="353" name="Oval 229"/>
              <p:cNvSpPr>
                <a:spLocks noChangeArrowheads="1"/>
              </p:cNvSpPr>
              <p:nvPr/>
            </p:nvSpPr>
            <p:spPr bwMode="auto">
              <a:xfrm>
                <a:off x="1734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54" name="Oval 230"/>
              <p:cNvSpPr>
                <a:spLocks noChangeArrowheads="1"/>
              </p:cNvSpPr>
              <p:nvPr/>
            </p:nvSpPr>
            <p:spPr bwMode="auto">
              <a:xfrm>
                <a:off x="1785" y="2434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55" name="Oval 231"/>
              <p:cNvSpPr>
                <a:spLocks noChangeArrowheads="1"/>
              </p:cNvSpPr>
              <p:nvPr/>
            </p:nvSpPr>
            <p:spPr bwMode="auto">
              <a:xfrm>
                <a:off x="1795" y="23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56" name="Oval 232"/>
              <p:cNvSpPr>
                <a:spLocks noChangeArrowheads="1"/>
              </p:cNvSpPr>
              <p:nvPr/>
            </p:nvSpPr>
            <p:spPr bwMode="auto">
              <a:xfrm>
                <a:off x="1750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57" name="Oval 233"/>
              <p:cNvSpPr>
                <a:spLocks noChangeArrowheads="1"/>
              </p:cNvSpPr>
              <p:nvPr/>
            </p:nvSpPr>
            <p:spPr bwMode="auto">
              <a:xfrm>
                <a:off x="1690" y="2157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58" name="Oval 234"/>
              <p:cNvSpPr>
                <a:spLocks noChangeArrowheads="1"/>
              </p:cNvSpPr>
              <p:nvPr/>
            </p:nvSpPr>
            <p:spPr bwMode="auto">
              <a:xfrm>
                <a:off x="1629" y="208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23620" name="Group 235"/>
            <p:cNvGrpSpPr>
              <a:grpSpLocks/>
            </p:cNvGrpSpPr>
            <p:nvPr/>
          </p:nvGrpSpPr>
          <p:grpSpPr bwMode="auto">
            <a:xfrm rot="-6423691">
              <a:off x="4752" y="2396"/>
              <a:ext cx="257" cy="534"/>
              <a:chOff x="1630" y="2080"/>
              <a:chExt cx="257" cy="534"/>
            </a:xfrm>
          </p:grpSpPr>
          <p:sp>
            <p:nvSpPr>
              <p:cNvPr id="347" name="Oval 236"/>
              <p:cNvSpPr>
                <a:spLocks noChangeArrowheads="1"/>
              </p:cNvSpPr>
              <p:nvPr/>
            </p:nvSpPr>
            <p:spPr bwMode="auto">
              <a:xfrm>
                <a:off x="1737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48" name="Oval 237"/>
              <p:cNvSpPr>
                <a:spLocks noChangeArrowheads="1"/>
              </p:cNvSpPr>
              <p:nvPr/>
            </p:nvSpPr>
            <p:spPr bwMode="auto">
              <a:xfrm>
                <a:off x="1787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49" name="Oval 238"/>
              <p:cNvSpPr>
                <a:spLocks noChangeArrowheads="1"/>
              </p:cNvSpPr>
              <p:nvPr/>
            </p:nvSpPr>
            <p:spPr bwMode="auto">
              <a:xfrm>
                <a:off x="1797" y="23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50" name="Oval 239"/>
              <p:cNvSpPr>
                <a:spLocks noChangeArrowheads="1"/>
              </p:cNvSpPr>
              <p:nvPr/>
            </p:nvSpPr>
            <p:spPr bwMode="auto">
              <a:xfrm>
                <a:off x="1752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51" name="Oval 240"/>
              <p:cNvSpPr>
                <a:spLocks noChangeArrowheads="1"/>
              </p:cNvSpPr>
              <p:nvPr/>
            </p:nvSpPr>
            <p:spPr bwMode="auto">
              <a:xfrm>
                <a:off x="1692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52" name="Oval 241"/>
              <p:cNvSpPr>
                <a:spLocks noChangeArrowheads="1"/>
              </p:cNvSpPr>
              <p:nvPr/>
            </p:nvSpPr>
            <p:spPr bwMode="auto">
              <a:xfrm>
                <a:off x="1631" y="208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23621" name="Group 242"/>
            <p:cNvGrpSpPr>
              <a:grpSpLocks/>
            </p:cNvGrpSpPr>
            <p:nvPr/>
          </p:nvGrpSpPr>
          <p:grpSpPr bwMode="auto">
            <a:xfrm rot="-6423691">
              <a:off x="3745" y="2641"/>
              <a:ext cx="257" cy="534"/>
              <a:chOff x="1630" y="2080"/>
              <a:chExt cx="257" cy="534"/>
            </a:xfrm>
          </p:grpSpPr>
          <p:sp>
            <p:nvSpPr>
              <p:cNvPr id="341" name="Oval 243"/>
              <p:cNvSpPr>
                <a:spLocks noChangeArrowheads="1"/>
              </p:cNvSpPr>
              <p:nvPr/>
            </p:nvSpPr>
            <p:spPr bwMode="auto">
              <a:xfrm>
                <a:off x="1737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42" name="Oval 244"/>
              <p:cNvSpPr>
                <a:spLocks noChangeArrowheads="1"/>
              </p:cNvSpPr>
              <p:nvPr/>
            </p:nvSpPr>
            <p:spPr bwMode="auto">
              <a:xfrm>
                <a:off x="1787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43" name="Oval 245"/>
              <p:cNvSpPr>
                <a:spLocks noChangeArrowheads="1"/>
              </p:cNvSpPr>
              <p:nvPr/>
            </p:nvSpPr>
            <p:spPr bwMode="auto">
              <a:xfrm>
                <a:off x="1797" y="23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44" name="Oval 246"/>
              <p:cNvSpPr>
                <a:spLocks noChangeArrowheads="1"/>
              </p:cNvSpPr>
              <p:nvPr/>
            </p:nvSpPr>
            <p:spPr bwMode="auto">
              <a:xfrm>
                <a:off x="1752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45" name="Oval 247"/>
              <p:cNvSpPr>
                <a:spLocks noChangeArrowheads="1"/>
              </p:cNvSpPr>
              <p:nvPr/>
            </p:nvSpPr>
            <p:spPr bwMode="auto">
              <a:xfrm>
                <a:off x="1692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46" name="Oval 248"/>
              <p:cNvSpPr>
                <a:spLocks noChangeArrowheads="1"/>
              </p:cNvSpPr>
              <p:nvPr/>
            </p:nvSpPr>
            <p:spPr bwMode="auto">
              <a:xfrm>
                <a:off x="1631" y="208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3607" name="Group 307"/>
          <p:cNvGrpSpPr>
            <a:grpSpLocks/>
          </p:cNvGrpSpPr>
          <p:nvPr/>
        </p:nvGrpSpPr>
        <p:grpSpPr bwMode="auto">
          <a:xfrm rot="2079250">
            <a:off x="5711825" y="5651500"/>
            <a:ext cx="344488" cy="344488"/>
            <a:chOff x="2844" y="2231"/>
            <a:chExt cx="217" cy="217"/>
          </a:xfrm>
        </p:grpSpPr>
        <p:sp>
          <p:nvSpPr>
            <p:cNvPr id="366" name="Rectangle 308"/>
            <p:cNvSpPr>
              <a:spLocks noChangeArrowheads="1"/>
            </p:cNvSpPr>
            <p:nvPr/>
          </p:nvSpPr>
          <p:spPr bwMode="auto">
            <a:xfrm rot="20100000">
              <a:off x="2843" y="2231"/>
              <a:ext cx="91" cy="91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67" name="Rectangle 309"/>
            <p:cNvSpPr>
              <a:spLocks noChangeArrowheads="1"/>
            </p:cNvSpPr>
            <p:nvPr/>
          </p:nvSpPr>
          <p:spPr bwMode="auto">
            <a:xfrm rot="1500000">
              <a:off x="2969" y="2231"/>
              <a:ext cx="91" cy="91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68" name="Rectangle 310"/>
            <p:cNvSpPr>
              <a:spLocks noChangeArrowheads="1"/>
            </p:cNvSpPr>
            <p:nvPr/>
          </p:nvSpPr>
          <p:spPr bwMode="auto">
            <a:xfrm rot="1500000">
              <a:off x="2844" y="2357"/>
              <a:ext cx="91" cy="91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69" name="Rectangle 311"/>
            <p:cNvSpPr>
              <a:spLocks noChangeArrowheads="1"/>
            </p:cNvSpPr>
            <p:nvPr/>
          </p:nvSpPr>
          <p:spPr bwMode="auto">
            <a:xfrm rot="20100000">
              <a:off x="2970" y="2356"/>
              <a:ext cx="91" cy="91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70" name="TextBox 369"/>
          <p:cNvSpPr txBox="1"/>
          <p:nvPr/>
        </p:nvSpPr>
        <p:spPr>
          <a:xfrm>
            <a:off x="4716463" y="1557338"/>
            <a:ext cx="205581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cs typeface="Arial" charset="0"/>
              </a:rPr>
              <a:t>Normal glycogen</a:t>
            </a:r>
          </a:p>
        </p:txBody>
      </p:sp>
      <p:sp>
        <p:nvSpPr>
          <p:cNvPr id="371" name="TextBox 370"/>
          <p:cNvSpPr txBox="1"/>
          <p:nvPr/>
        </p:nvSpPr>
        <p:spPr>
          <a:xfrm>
            <a:off x="395288" y="5084763"/>
            <a:ext cx="16859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cs typeface="Arial" charset="0"/>
              </a:rPr>
              <a:t>Polyglucosan</a:t>
            </a:r>
          </a:p>
        </p:txBody>
      </p:sp>
      <p:sp>
        <p:nvSpPr>
          <p:cNvPr id="372" name="TextBox 371"/>
          <p:cNvSpPr txBox="1"/>
          <p:nvPr/>
        </p:nvSpPr>
        <p:spPr>
          <a:xfrm>
            <a:off x="0" y="6400800"/>
            <a:ext cx="1905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Julie Turnbull &amp; Berge Minassian</a:t>
            </a:r>
          </a:p>
        </p:txBody>
      </p:sp>
      <p:sp>
        <p:nvSpPr>
          <p:cNvPr id="373" name="TextBox 372"/>
          <p:cNvSpPr txBox="1"/>
          <p:nvPr/>
        </p:nvSpPr>
        <p:spPr>
          <a:xfrm>
            <a:off x="4114800" y="0"/>
            <a:ext cx="51816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cs typeface="Arial" charset="0"/>
              </a:rPr>
              <a:t>What is polyglucosan and how does it form?</a:t>
            </a:r>
          </a:p>
        </p:txBody>
      </p:sp>
      <p:pic>
        <p:nvPicPr>
          <p:cNvPr id="3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4876800"/>
            <a:ext cx="1792287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5" name="Text Box 14"/>
          <p:cNvSpPr txBox="1">
            <a:spLocks noChangeArrowheads="1"/>
          </p:cNvSpPr>
          <p:nvPr/>
        </p:nvSpPr>
        <p:spPr bwMode="auto">
          <a:xfrm>
            <a:off x="6756400" y="6396038"/>
            <a:ext cx="2628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Wierzba-Bobrowicz </a:t>
            </a:r>
            <a:r>
              <a:rPr lang="en-GB" sz="1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et al</a:t>
            </a:r>
            <a:r>
              <a:rPr lang="en-GB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 (2008) </a:t>
            </a:r>
            <a:r>
              <a:rPr lang="en-GB" sz="1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Pholia Neuropathol</a:t>
            </a:r>
            <a:endParaRPr lang="en-US" sz="1200" b="1" i="1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20" grpId="0" animBg="1"/>
      <p:bldP spid="13321" grpId="0" animBg="1"/>
      <p:bldP spid="13322" grpId="0" animBg="1"/>
      <p:bldP spid="13323" grpId="0" animBg="1"/>
      <p:bldP spid="13324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3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7384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similarity to PP1 interacting drug and on Glycogen Synthase inhibition 4 out of the 19 hits were selected for mouse tests (2 hits per year).</a:t>
            </a:r>
          </a:p>
          <a:p>
            <a:endParaRPr lang="en-US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far safety studies on wild type control mice showed no apparent acute toxicity up to 250mg/kg administered IV for 5 consecutive days.</a:t>
            </a:r>
          </a:p>
          <a:p>
            <a:endParaRPr lang="en-US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i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http://www.hit2lead.com/img/SC/027/27686904.jpeg"/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56992"/>
            <a:ext cx="20478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hit2lead.com/img/SC/057/57540036.jpeg"/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413" y="3356992"/>
            <a:ext cx="20478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83130" y="2987660"/>
            <a:ext cx="41710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#4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3290" y="2987660"/>
            <a:ext cx="41710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#9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3861048"/>
            <a:ext cx="200067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 hits being tested:</a:t>
            </a:r>
            <a:endParaRPr lang="he-I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686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logoHadass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870575"/>
            <a:ext cx="9874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99592" y="1340768"/>
            <a:ext cx="7548372" cy="4899184"/>
            <a:chOff x="899592" y="1340768"/>
            <a:chExt cx="7548372" cy="4899184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340768"/>
              <a:ext cx="7548372" cy="4899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 useBgFill="1">
          <p:nvSpPr>
            <p:cNvPr id="2" name="Rectangle 1"/>
            <p:cNvSpPr/>
            <p:nvPr/>
          </p:nvSpPr>
          <p:spPr>
            <a:xfrm>
              <a:off x="899592" y="1340768"/>
              <a:ext cx="4536504" cy="13681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2"/>
          <p:cNvSpPr txBox="1">
            <a:spLocks/>
          </p:cNvSpPr>
          <p:nvPr/>
        </p:nvSpPr>
        <p:spPr bwMode="auto">
          <a:xfrm>
            <a:off x="467544" y="-861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High Content Screening work?</a:t>
            </a:r>
            <a:endParaRPr lang="en-US" sz="3200" dirty="0"/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467544" y="1134382"/>
            <a:ext cx="4968552" cy="157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Polyglucosans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 also: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Cell shape, Membrane, Nucleus, ER, Lysosomes, Golgi, Mitochondria, Vesicles, Cellular Proteins, Calcium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413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logoHadass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897959"/>
            <a:ext cx="9874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116632"/>
            <a:ext cx="9144000" cy="49006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prstClr val="black"/>
                </a:solidFill>
              </a:rPr>
              <a:t>Multiparameter Analysis: Hits affect not only PG.</a:t>
            </a:r>
          </a:p>
          <a:p>
            <a:r>
              <a:rPr lang="en-US" sz="2000" b="1" dirty="0" smtClean="0">
                <a:solidFill>
                  <a:prstClr val="black"/>
                </a:solidFill>
              </a:rPr>
              <a:t>Test the global effect of hits (here shown: Nucleus, Cell, Lysosomes, Mitochondria)</a:t>
            </a:r>
            <a:endParaRPr lang="he-IL" sz="20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96" y="5347082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personalized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medicine: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effects of hits on numerous cellular phenotypes in cells derived from several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with several diseases.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unique to APBD in comparison to other neurodegenerative diseases? to other storage diseases?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" y="1385780"/>
            <a:ext cx="9171146" cy="290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5496" y="4407198"/>
            <a:ext cx="129073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latin typeface="Arial" charset="0"/>
                <a:cs typeface="Arial" charset="0"/>
              </a:rPr>
              <a:t>Eddy </a:t>
            </a:r>
            <a:r>
              <a:rPr lang="en-US" sz="1200" b="1" dirty="0" err="1" smtClean="0">
                <a:latin typeface="Arial" charset="0"/>
                <a:cs typeface="Arial" charset="0"/>
              </a:rPr>
              <a:t>Pichinuk</a:t>
            </a:r>
            <a:endParaRPr lang="en-US" sz="1200" b="1" dirty="0"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latin typeface="Arial" charset="0"/>
                <a:cs typeface="Arial" charset="0"/>
              </a:rPr>
              <a:t>Miguel Weil</a:t>
            </a:r>
          </a:p>
        </p:txBody>
      </p:sp>
    </p:spTree>
    <p:extLst>
      <p:ext uri="{BB962C8B-B14F-4D97-AF65-F5344CB8AC3E}">
        <p14:creationId xmlns:p14="http://schemas.microsoft.com/office/powerpoint/2010/main" val="78912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924944"/>
            <a:ext cx="9144000" cy="3933056"/>
            <a:chOff x="0" y="2924944"/>
            <a:chExt cx="9144000" cy="44281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924944"/>
              <a:ext cx="9144000" cy="4428184"/>
            </a:xfrm>
            <a:prstGeom prst="rect">
              <a:avLst/>
            </a:prstGeom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7067378"/>
              <a:ext cx="7704856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/>
        </p:nvSpPr>
        <p:spPr>
          <a:xfrm rot="16200000">
            <a:off x="-1628759" y="4645066"/>
            <a:ext cx="3967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control-normalized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phenoscores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202388" y="3232026"/>
            <a:ext cx="432048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876256" y="3340038"/>
            <a:ext cx="32613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21049" y="314574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108520" y="1196752"/>
            <a:ext cx="9144000" cy="49006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bg1"/>
                </a:solidFill>
              </a:rPr>
              <a:t>Demonstration of uniqueness</a:t>
            </a:r>
            <a:endParaRPr lang="he-IL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362111"/>
            <a:ext cx="129073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Eddy </a:t>
            </a:r>
            <a:r>
              <a:rPr lang="en-US" sz="1200" b="1" dirty="0" err="1" smtClean="0">
                <a:solidFill>
                  <a:prstClr val="white"/>
                </a:solidFill>
                <a:latin typeface="Arial" charset="0"/>
                <a:cs typeface="Arial" charset="0"/>
              </a:rPr>
              <a:t>Pichinuk</a:t>
            </a:r>
            <a:endParaRPr lang="en-US" sz="1200" b="1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Arial" charset="0"/>
                <a:cs typeface="Arial" charset="0"/>
              </a:rPr>
              <a:t>Miguel Weil</a:t>
            </a:r>
          </a:p>
        </p:txBody>
      </p:sp>
    </p:spTree>
    <p:extLst>
      <p:ext uri="{BB962C8B-B14F-4D97-AF65-F5344CB8AC3E}">
        <p14:creationId xmlns:p14="http://schemas.microsoft.com/office/powerpoint/2010/main" val="252967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logoHadass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870575"/>
            <a:ext cx="9874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16407" y="1863270"/>
            <a:ext cx="51275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Ca channel blocker verapamil reinstated </a:t>
            </a:r>
            <a:r>
              <a:rPr lang="en-US" dirty="0">
                <a:solidFill>
                  <a:schemeClr val="bg1"/>
                </a:solidFill>
              </a:rPr>
              <a:t>intracellular Ca</a:t>
            </a:r>
            <a:r>
              <a:rPr lang="en-US" baseline="30000" dirty="0">
                <a:solidFill>
                  <a:schemeClr val="bg1"/>
                </a:solidFill>
              </a:rPr>
              <a:t>+2 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ROS </a:t>
            </a:r>
            <a:r>
              <a:rPr lang="en-US" dirty="0" smtClean="0">
                <a:solidFill>
                  <a:schemeClr val="bg1"/>
                </a:solidFill>
              </a:rPr>
              <a:t>production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smtClean="0">
                <a:solidFill>
                  <a:schemeClr val="bg1"/>
                </a:solidFill>
              </a:rPr>
              <a:t>ΔΨ</a:t>
            </a:r>
            <a:r>
              <a:rPr lang="en-US" baseline="-25000" dirty="0" smtClean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 to the normal phenotype. The Western blot shows a dramatic increase in KO in the levels of the CACNB1 calcium channel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4747" y="-6989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Etiology is not always related to known disease gene: Reversible Ca</a:t>
            </a:r>
            <a:r>
              <a:rPr lang="en-US" b="1" u="sng" baseline="30000" dirty="0" smtClean="0">
                <a:solidFill>
                  <a:schemeClr val="bg1"/>
                </a:solidFill>
              </a:rPr>
              <a:t>+2</a:t>
            </a:r>
            <a:r>
              <a:rPr lang="en-US" b="1" u="sng" dirty="0" smtClean="0">
                <a:solidFill>
                  <a:schemeClr val="bg1"/>
                </a:solidFill>
              </a:rPr>
              <a:t> accumulation and damage in GAA KO myotubes</a:t>
            </a:r>
            <a:endParaRPr lang="en-US" b="1" u="sng" dirty="0">
              <a:solidFill>
                <a:schemeClr val="bg1"/>
              </a:solidFill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452" y="558727"/>
            <a:ext cx="2133600" cy="130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8" y="558727"/>
            <a:ext cx="3952494" cy="385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2" y="4623435"/>
            <a:ext cx="4246245" cy="223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287" y="5680138"/>
            <a:ext cx="4701159" cy="11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1958" y="4495800"/>
            <a:ext cx="9112042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68285" y="4563070"/>
            <a:ext cx="4775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Intracellular Ca was reduced in muscle fibers from GAA KO mice injected with verapamil. However, autophagy was not affected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7858003" y="4126056"/>
            <a:ext cx="16105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Lim et al (2015)</a:t>
            </a:r>
            <a:r>
              <a:rPr lang="en-GB" sz="11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1100" b="1" i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95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5243" y="318470"/>
            <a:ext cx="42587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Molecular </a:t>
            </a:r>
            <a:r>
              <a:rPr lang="en-US" dirty="0">
                <a:solidFill>
                  <a:schemeClr val="bg1"/>
                </a:solidFill>
              </a:rPr>
              <a:t>functions were attributed to 152 of the 551 genes </a:t>
            </a:r>
            <a:r>
              <a:rPr lang="en-US" dirty="0" smtClean="0">
                <a:solidFill>
                  <a:schemeClr val="bg1"/>
                </a:solidFill>
              </a:rPr>
              <a:t>upregulated </a:t>
            </a:r>
            <a:r>
              <a:rPr lang="en-US" dirty="0">
                <a:solidFill>
                  <a:schemeClr val="bg1"/>
                </a:solidFill>
              </a:rPr>
              <a:t>in the KO </a:t>
            </a:r>
            <a:r>
              <a:rPr lang="en-US" dirty="0" smtClean="0">
                <a:solidFill>
                  <a:schemeClr val="bg1"/>
                </a:solidFill>
              </a:rPr>
              <a:t>GAA using mRNA-seq. </a:t>
            </a:r>
            <a:r>
              <a:rPr lang="en-US" dirty="0">
                <a:solidFill>
                  <a:schemeClr val="bg1"/>
                </a:solidFill>
              </a:rPr>
              <a:t>A large number (40) of the genes upregulated in KO muscle codes for proteins that </a:t>
            </a:r>
            <a:r>
              <a:rPr lang="en-US" dirty="0" smtClean="0">
                <a:solidFill>
                  <a:schemeClr val="bg1"/>
                </a:solidFill>
              </a:rPr>
              <a:t>govern </a:t>
            </a:r>
            <a:r>
              <a:rPr lang="en-US" dirty="0">
                <a:solidFill>
                  <a:schemeClr val="bg1"/>
                </a:solidFill>
              </a:rPr>
              <a:t>the levels of cellular </a:t>
            </a:r>
            <a:r>
              <a:rPr lang="en-US" dirty="0" smtClean="0">
                <a:solidFill>
                  <a:schemeClr val="bg1"/>
                </a:solidFill>
              </a:rPr>
              <a:t>calcium.</a:t>
            </a:r>
          </a:p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282426"/>
            <a:ext cx="4870002" cy="615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logoHadass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870575"/>
            <a:ext cx="9874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917667" y="6180489"/>
            <a:ext cx="16105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Lim et al (2015)</a:t>
            </a:r>
            <a:r>
              <a:rPr lang="en-GB" sz="11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1100" b="1" i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58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6" descr="logoHadass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870575"/>
            <a:ext cx="9874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853954" y="908720"/>
            <a:ext cx="3374230" cy="2995110"/>
            <a:chOff x="1629818" y="836712"/>
            <a:chExt cx="3374230" cy="299511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8016" y="836712"/>
              <a:ext cx="3306032" cy="274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1629818" y="3570212"/>
              <a:ext cx="206333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1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Stern &amp; Goldblum (2014)</a:t>
              </a:r>
              <a:r>
                <a:rPr lang="en-GB" sz="1100" b="1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endParaRPr lang="en-US" sz="11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>
          <a:xfrm>
            <a:off x="131699" y="44624"/>
            <a:ext cx="8686797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Classification: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multiparametric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phenoscores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(machine learning) to predict, given a certain cell, whether it’s sick or healthy. 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08" y="4653136"/>
            <a:ext cx="1905000" cy="1981200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263166" y="3429000"/>
            <a:ext cx="2224484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cell is sick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1123380" y="3933056"/>
            <a:ext cx="504056" cy="648072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816" y="4648076"/>
            <a:ext cx="2052828" cy="1833860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6451972" y="3429000"/>
            <a:ext cx="2512516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cell is healthy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7456202" y="3933056"/>
            <a:ext cx="504056" cy="648072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1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51520" y="260648"/>
            <a:ext cx="3024336" cy="6192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91" y="822642"/>
            <a:ext cx="1073150" cy="107315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761" y="822642"/>
            <a:ext cx="1073150" cy="107315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396" y="1965007"/>
            <a:ext cx="1073150" cy="10731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41" y="1964372"/>
            <a:ext cx="1073150" cy="10731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831" y="5471477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66" y="5368607"/>
            <a:ext cx="653415" cy="87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958271" y="4221797"/>
            <a:ext cx="1071880" cy="1071880"/>
            <a:chOff x="3657601" y="64404"/>
            <a:chExt cx="3306013" cy="330601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1" y="64404"/>
              <a:ext cx="3306013" cy="3306013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3834676" y="1297804"/>
              <a:ext cx="1066800" cy="12954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e-IL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17811" y="4226877"/>
            <a:ext cx="1085850" cy="1085850"/>
            <a:chOff x="0" y="0"/>
            <a:chExt cx="3348949" cy="334894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348949" cy="3348949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76200" y="1221603"/>
              <a:ext cx="609600" cy="7239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e-IL"/>
            </a:p>
          </p:txBody>
        </p:sp>
      </p:grpSp>
      <p:pic>
        <p:nvPicPr>
          <p:cNvPr id="10" name="Picture 9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51" y="3094037"/>
            <a:ext cx="1073150" cy="107315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541" y="3093402"/>
            <a:ext cx="1073150" cy="1073150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45066" y="1248727"/>
            <a:ext cx="354965" cy="200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Lyso</a:t>
            </a:r>
            <a:endParaRPr lang="en-US" sz="110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05391" y="2350452"/>
            <a:ext cx="288290" cy="200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ER</a:t>
            </a:r>
            <a:endParaRPr lang="en-US" sz="110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95536" y="3517582"/>
            <a:ext cx="379730" cy="200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Cytos</a:t>
            </a:r>
            <a:endParaRPr lang="en-US" sz="110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43796" y="4649787"/>
            <a:ext cx="354965" cy="200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Mito</a:t>
            </a:r>
            <a:endParaRPr lang="en-US" sz="110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124516" y="622617"/>
            <a:ext cx="570230" cy="200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Pompe</a:t>
            </a:r>
            <a:endParaRPr lang="en-US" sz="110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306886" y="617537"/>
            <a:ext cx="357505" cy="200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WT</a:t>
            </a:r>
            <a:endParaRPr lang="en-US" sz="110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529727" y="1052736"/>
            <a:ext cx="5241015" cy="2160240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Demonstrating 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classification: 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Multiparametric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of cellular parameters in </a:t>
            </a:r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myotubes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derived from 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Pompe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Disease modeling (GAA</a:t>
            </a:r>
            <a:r>
              <a:rPr lang="en-US" sz="2000" b="1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-/-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WT mice.  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80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35496" y="29445"/>
            <a:ext cx="8136904" cy="68285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" name="Group 1"/>
          <p:cNvGrpSpPr/>
          <p:nvPr/>
        </p:nvGrpSpPr>
        <p:grpSpPr>
          <a:xfrm>
            <a:off x="323528" y="404664"/>
            <a:ext cx="3024503" cy="1998346"/>
            <a:chOff x="0" y="0"/>
            <a:chExt cx="9452956" cy="624632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337" y="8626"/>
              <a:ext cx="1447140" cy="594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88525" y="8626"/>
              <a:ext cx="1447140" cy="594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99047" y="8626"/>
              <a:ext cx="1447140" cy="594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58991" y="0"/>
              <a:ext cx="1447140" cy="594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57887" y="8626"/>
              <a:ext cx="1447140" cy="594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37197" y="8626"/>
              <a:ext cx="1447140" cy="594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75833" y="5457278"/>
              <a:ext cx="91440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e-IL"/>
            </a:p>
          </p:txBody>
        </p:sp>
        <p:sp>
          <p:nvSpPr>
            <p:cNvPr id="10" name="TextBox 3"/>
            <p:cNvSpPr txBox="1"/>
            <p:nvPr/>
          </p:nvSpPr>
          <p:spPr>
            <a:xfrm rot="19383024">
              <a:off x="0" y="5587287"/>
              <a:ext cx="1516067" cy="658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Pompe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9383024">
              <a:off x="745152" y="5485330"/>
              <a:ext cx="1053707" cy="658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WT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 rot="19383024">
              <a:off x="1523936" y="5587508"/>
              <a:ext cx="1516067" cy="658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Pompe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 rot="19383024">
              <a:off x="2269085" y="5485136"/>
              <a:ext cx="1053707" cy="658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WT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 rot="19383024">
              <a:off x="3073113" y="5587308"/>
              <a:ext cx="1516067" cy="658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Pompe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 rot="19383024">
              <a:off x="3852691" y="5485136"/>
              <a:ext cx="1053707" cy="658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WT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 rot="19383024">
              <a:off x="4631468" y="5587308"/>
              <a:ext cx="1516067" cy="658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Pompe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 rot="19383024">
              <a:off x="5376621" y="5485136"/>
              <a:ext cx="1053707" cy="658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WT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 rot="19383024">
              <a:off x="6095739" y="5587308"/>
              <a:ext cx="1516067" cy="658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Pompe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 rot="19383024">
              <a:off x="6875313" y="5485136"/>
              <a:ext cx="1053707" cy="658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WT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 rot="19383024">
              <a:off x="7654097" y="5587308"/>
              <a:ext cx="1516067" cy="658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Pompe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 rot="19383024">
              <a:off x="8399249" y="5485136"/>
              <a:ext cx="1053707" cy="658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WT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2" name="TextBox 5"/>
            <p:cNvSpPr txBox="1"/>
            <p:nvPr/>
          </p:nvSpPr>
          <p:spPr>
            <a:xfrm>
              <a:off x="100149" y="1924100"/>
              <a:ext cx="404506" cy="2285999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non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Lysosomal count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627406" y="1394186"/>
              <a:ext cx="389647" cy="2843610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non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Mean lysosomal area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3123390" y="1038464"/>
              <a:ext cx="333424" cy="2804592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non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Total lysosomal area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647171" y="1038464"/>
              <a:ext cx="351407" cy="3534172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non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Lysosomal mean intensity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198754" y="966340"/>
              <a:ext cx="388994" cy="3044758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non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Lysosomal form factor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722538" y="516330"/>
              <a:ext cx="359224" cy="4193986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non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Lysosomal integrated intensity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</p:grpSp>
      <p:pic>
        <p:nvPicPr>
          <p:cNvPr id="28" name="Picture 2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809" y="427313"/>
            <a:ext cx="2713990" cy="2023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59" y="2623095"/>
            <a:ext cx="329565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08920"/>
            <a:ext cx="3303905" cy="2023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56" y="4775954"/>
            <a:ext cx="2767330" cy="203581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Rectangle 31"/>
          <p:cNvSpPr/>
          <p:nvPr/>
        </p:nvSpPr>
        <p:spPr>
          <a:xfrm>
            <a:off x="3419872" y="4725144"/>
            <a:ext cx="4572000" cy="20036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Analysing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such a very large amount of data (28 parameters), we are able to predict with 85% confidence whether a given </a:t>
            </a:r>
            <a:r>
              <a:rPr lang="en-US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myotube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is PD or WT </a:t>
            </a:r>
            <a:r>
              <a:rPr lang="en-US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myotube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Accuracy increases as more data are analyzed.</a:t>
            </a:r>
            <a:endParaRPr lang="en-US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18097" y="73485"/>
            <a:ext cx="1259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Lysosomes</a:t>
            </a:r>
            <a:endParaRPr lang="he-IL" dirty="0"/>
          </a:p>
        </p:txBody>
      </p:sp>
      <p:sp>
        <p:nvSpPr>
          <p:cNvPr id="35" name="Rectangle 34"/>
          <p:cNvSpPr/>
          <p:nvPr/>
        </p:nvSpPr>
        <p:spPr>
          <a:xfrm>
            <a:off x="3936725" y="81579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Cell</a:t>
            </a:r>
            <a:endParaRPr lang="he-IL" dirty="0"/>
          </a:p>
        </p:txBody>
      </p:sp>
      <p:sp>
        <p:nvSpPr>
          <p:cNvPr id="36" name="Rectangle 35"/>
          <p:cNvSpPr/>
          <p:nvPr/>
        </p:nvSpPr>
        <p:spPr>
          <a:xfrm>
            <a:off x="5223181" y="73485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ER</a:t>
            </a:r>
            <a:endParaRPr lang="he-IL" dirty="0"/>
          </a:p>
        </p:txBody>
      </p:sp>
      <p:sp>
        <p:nvSpPr>
          <p:cNvPr id="37" name="Rectangle 36"/>
          <p:cNvSpPr/>
          <p:nvPr/>
        </p:nvSpPr>
        <p:spPr>
          <a:xfrm>
            <a:off x="1199002" y="2322001"/>
            <a:ext cx="1513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Mitochondria</a:t>
            </a:r>
            <a:endParaRPr lang="he-IL" dirty="0"/>
          </a:p>
        </p:txBody>
      </p:sp>
      <p:sp>
        <p:nvSpPr>
          <p:cNvPr id="38" name="Rectangle 37"/>
          <p:cNvSpPr/>
          <p:nvPr/>
        </p:nvSpPr>
        <p:spPr>
          <a:xfrm>
            <a:off x="4578022" y="2387467"/>
            <a:ext cx="1457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Cytoskeleton</a:t>
            </a:r>
            <a:endParaRPr lang="he-IL" dirty="0"/>
          </a:p>
        </p:txBody>
      </p:sp>
      <p:sp>
        <p:nvSpPr>
          <p:cNvPr id="39" name="Rectangle 38"/>
          <p:cNvSpPr/>
          <p:nvPr/>
        </p:nvSpPr>
        <p:spPr>
          <a:xfrm>
            <a:off x="1534425" y="4461208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Nuclei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19576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0996"/>
            <a:ext cx="1475232" cy="1809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16288"/>
            <a:ext cx="21082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524" y="1124744"/>
            <a:ext cx="2052828" cy="1833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112096"/>
            <a:ext cx="1905000" cy="198120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37293062"/>
              </p:ext>
            </p:extLst>
          </p:nvPr>
        </p:nvGraphicFramePr>
        <p:xfrm>
          <a:off x="1691680" y="476672"/>
          <a:ext cx="3935760" cy="2985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84368" y="1687731"/>
            <a:ext cx="1068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54492858"/>
              </p:ext>
            </p:extLst>
          </p:nvPr>
        </p:nvGraphicFramePr>
        <p:xfrm>
          <a:off x="2267744" y="3861048"/>
          <a:ext cx="341978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84368" y="4653136"/>
            <a:ext cx="1068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8806" y="18158"/>
            <a:ext cx="3666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Learning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6" descr="logoHadassah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870575"/>
            <a:ext cx="9874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90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logoHadass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870575"/>
            <a:ext cx="9874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APBD implicates polyglucosans in brain cells (both glia and neurons).  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399" y="685802"/>
            <a:ext cx="2967311" cy="195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29115" y="2362200"/>
            <a:ext cx="26289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Turnbull </a:t>
            </a:r>
            <a:r>
              <a:rPr lang="en-GB" sz="11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et al</a:t>
            </a:r>
            <a:r>
              <a:rPr lang="en-GB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(</a:t>
            </a:r>
            <a:r>
              <a:rPr lang="en-GB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2010) </a:t>
            </a:r>
            <a:r>
              <a:rPr lang="en-GB" sz="11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Ann Neurol</a:t>
            </a:r>
            <a:endParaRPr lang="en-US" sz="1100" b="1" i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144" y="5274944"/>
            <a:ext cx="4793456" cy="101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003809" y="6049368"/>
            <a:ext cx="26289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Lossos </a:t>
            </a:r>
            <a:r>
              <a:rPr lang="en-GB" sz="11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et al</a:t>
            </a:r>
            <a:r>
              <a:rPr lang="en-GB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(</a:t>
            </a:r>
            <a:r>
              <a:rPr lang="en-GB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2009) </a:t>
            </a:r>
            <a:r>
              <a:rPr lang="en-GB" sz="11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Neurology</a:t>
            </a:r>
            <a:endParaRPr lang="en-US" sz="1100" b="1" i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89848" y="6314921"/>
            <a:ext cx="937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Brain polyglucosans are also reported  in aging, axonal neuropathies, Alzheimer and Hereditary Spastic Paraplegia .  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189682"/>
              </p:ext>
            </p:extLst>
          </p:nvPr>
        </p:nvGraphicFramePr>
        <p:xfrm>
          <a:off x="58585" y="2770496"/>
          <a:ext cx="9009214" cy="2305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6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71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08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43237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Disease Classification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Gene(s)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Mechanism</a:t>
                      </a:r>
                    </a:p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Onset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Main Polyglucosan</a:t>
                      </a:r>
                      <a:r>
                        <a:rPr lang="en-US" sz="1500" baseline="0" dirty="0" smtClean="0"/>
                        <a:t> location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2067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Lafora Disease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0" dirty="0" smtClean="0"/>
                        <a:t>Myoclonic</a:t>
                      </a:r>
                      <a:r>
                        <a:rPr lang="en-US" sz="1500" i="0" baseline="0" dirty="0" smtClean="0"/>
                        <a:t> Epilepsy</a:t>
                      </a:r>
                      <a:endParaRPr lang="en-US" sz="15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1" dirty="0" smtClean="0"/>
                        <a:t>EPM2A</a:t>
                      </a:r>
                      <a:r>
                        <a:rPr lang="en-US" sz="1500" i="0" dirty="0" smtClean="0"/>
                        <a:t> (Laforin)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1" dirty="0" smtClean="0"/>
                        <a:t>NHLRC1</a:t>
                      </a:r>
                      <a:r>
                        <a:rPr lang="en-US" sz="1500" i="0" baseline="0" dirty="0" smtClean="0"/>
                        <a:t> (Malin)</a:t>
                      </a:r>
                      <a:endParaRPr lang="en-US" sz="15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0" dirty="0" smtClean="0"/>
                        <a:t>-GS accumulation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0" dirty="0" smtClean="0"/>
                        <a:t>-PG</a:t>
                      </a:r>
                      <a:r>
                        <a:rPr lang="en-US" sz="1500" i="0" baseline="0" dirty="0" smtClean="0"/>
                        <a:t> non-degradation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0" baseline="0" dirty="0" smtClean="0"/>
                        <a:t>-Glycogen hyperphosphorylation</a:t>
                      </a:r>
                      <a:endParaRPr lang="en-US" sz="15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Adolescent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Perikaria, dendrites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016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APBD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i="0" dirty="0" smtClean="0"/>
                        <a:t>ALS-like</a:t>
                      </a:r>
                      <a:r>
                        <a:rPr lang="en-US" sz="1500" b="0" i="0" baseline="0" dirty="0" smtClean="0"/>
                        <a:t> Leukodystrophy</a:t>
                      </a:r>
                      <a:endParaRPr lang="en-US" sz="15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i="1" dirty="0" smtClean="0"/>
                        <a:t>GBE1</a:t>
                      </a:r>
                      <a:r>
                        <a:rPr lang="en-US" sz="1500" b="0" i="0" dirty="0" smtClean="0"/>
                        <a:t> (Glycogen Branching Enzyme)</a:t>
                      </a:r>
                      <a:endParaRPr lang="en-US" sz="15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i="0" dirty="0" smtClean="0"/>
                        <a:t>Deficient</a:t>
                      </a:r>
                      <a:r>
                        <a:rPr lang="en-US" sz="1500" b="0" i="0" baseline="0" dirty="0" smtClean="0"/>
                        <a:t> glycogen branching</a:t>
                      </a:r>
                      <a:endParaRPr lang="en-US" sz="15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Adult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Axons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765686" y="1295400"/>
            <a:ext cx="35777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Lafora Disease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567752" y="1495455"/>
            <a:ext cx="2147248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613286" y="5573058"/>
            <a:ext cx="20537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APBD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043752" y="5744568"/>
            <a:ext cx="2147248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73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8158"/>
            <a:ext cx="5878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Personalized Drug Screening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913" y="2702541"/>
            <a:ext cx="1864519" cy="18645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98" y="2707544"/>
            <a:ext cx="1624033" cy="1624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98" y="1022794"/>
            <a:ext cx="1450029" cy="1508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98" y="4653135"/>
            <a:ext cx="1604699" cy="14500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36512" y="6236802"/>
            <a:ext cx="3903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disease phenotypes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913" y="1022804"/>
            <a:ext cx="1764792" cy="15765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913" y="4653137"/>
            <a:ext cx="1280160" cy="15701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48152" y="6236802"/>
            <a:ext cx="3860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healthy phenotypes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640985014"/>
              </p:ext>
            </p:extLst>
          </p:nvPr>
        </p:nvGraphicFramePr>
        <p:xfrm>
          <a:off x="2195736" y="908720"/>
          <a:ext cx="4320480" cy="5314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9847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35896" y="0"/>
            <a:ext cx="18213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Summary</a:t>
            </a:r>
            <a:endParaRPr lang="en-US" sz="28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220623" y="764704"/>
            <a:ext cx="865187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We developed a High Throughput Screening assay which enables us to validate previous screens and discover 11 new hits.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Hits are validated by their effect on glycogen synthesis.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Our novel approach is to personalize APBD drug therapy by applying global comparisons of cellular parameters within and among diseases.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rtl="1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rtl="1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4" name="Picture 6" descr="logoHadass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870575"/>
            <a:ext cx="9874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71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0"/>
            <a:ext cx="8229600" cy="1258888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defRPr/>
            </a:pPr>
            <a:r>
              <a:rPr lang="en-US" sz="2800" b="1" u="sng" dirty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65300" y="2429562"/>
            <a:ext cx="2743200" cy="1524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anchor="ctr">
            <a:normAutofit fontScale="9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en-US" b="1" dirty="0">
              <a:ln w="6350">
                <a:noFill/>
              </a:ln>
              <a:solidFill>
                <a:srgbClr val="FFFF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en-US" sz="2400" b="1" u="sng" dirty="0" smtClean="0">
                <a:ln w="6350">
                  <a:noFill/>
                </a:ln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Hebrew University</a:t>
            </a:r>
            <a:endParaRPr lang="en-US" sz="2400" b="1" u="sng" dirty="0">
              <a:ln w="6350">
                <a:noFill/>
              </a:ln>
              <a:solidFill>
                <a:srgbClr val="FFFF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defRPr/>
            </a:pPr>
            <a:endParaRPr lang="en-US" sz="2000" b="1" dirty="0">
              <a:ln w="6350">
                <a:noFill/>
              </a:ln>
              <a:solidFill>
                <a:srgbClr val="FFFF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en-US" sz="2400" b="1" dirty="0" err="1" smtClean="0">
                <a:ln w="6350">
                  <a:noFill/>
                </a:ln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Amiram</a:t>
            </a:r>
            <a:r>
              <a:rPr lang="en-US" sz="2400" b="1" dirty="0" smtClean="0">
                <a:ln w="6350">
                  <a:noFill/>
                </a:ln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 Goldblum</a:t>
            </a:r>
          </a:p>
          <a:p>
            <a:pPr algn="ctr">
              <a:defRPr/>
            </a:pPr>
            <a:r>
              <a:rPr lang="en-US" sz="2400" b="1" dirty="0" err="1" smtClean="0">
                <a:ln w="6350">
                  <a:noFill/>
                </a:ln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Arijit</a:t>
            </a:r>
            <a:r>
              <a:rPr lang="en-US" sz="2400" b="1" dirty="0" smtClean="0">
                <a:ln w="6350">
                  <a:noFill/>
                </a:ln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noFill/>
                </a:ln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Basu</a:t>
            </a:r>
            <a:endParaRPr lang="en-US" sz="2400" b="1" dirty="0">
              <a:ln w="6350">
                <a:noFill/>
              </a:ln>
              <a:solidFill>
                <a:srgbClr val="FFFF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defRPr/>
            </a:pPr>
            <a:endParaRPr lang="en-US" b="1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62676" y="2429562"/>
            <a:ext cx="2438400" cy="1524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anchor="ctr">
            <a:normAutofit fontScale="9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en-US" b="1" dirty="0">
              <a:ln w="6350">
                <a:noFill/>
              </a:ln>
              <a:solidFill>
                <a:srgbClr val="FFFF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en-US" sz="2000" b="1" u="sng" dirty="0">
                <a:ln w="6350">
                  <a:noFill/>
                </a:ln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Sick Kids Hospital/University of Toronto</a:t>
            </a:r>
          </a:p>
          <a:p>
            <a:pPr algn="ctr">
              <a:defRPr/>
            </a:pPr>
            <a:r>
              <a:rPr lang="en-US" sz="2000" b="1" dirty="0" err="1" smtClean="0">
                <a:ln w="6350">
                  <a:noFill/>
                </a:ln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Peixiang</a:t>
            </a:r>
            <a:r>
              <a:rPr lang="en-US" sz="2000" b="1" dirty="0" smtClean="0">
                <a:ln w="6350">
                  <a:noFill/>
                </a:ln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 Wang</a:t>
            </a:r>
            <a:endParaRPr lang="en-US" sz="2000" b="1" dirty="0">
              <a:ln w="6350">
                <a:noFill/>
              </a:ln>
              <a:solidFill>
                <a:srgbClr val="FFFF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en-US" sz="2000" b="1" dirty="0">
                <a:ln w="6350">
                  <a:noFill/>
                </a:ln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Berge Minassian</a:t>
            </a:r>
            <a:endParaRPr lang="en-US" sz="2400" b="1" dirty="0">
              <a:ln w="6350">
                <a:noFill/>
              </a:ln>
              <a:solidFill>
                <a:srgbClr val="FFFF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defRPr/>
            </a:pPr>
            <a:endParaRPr lang="en-US" b="1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13100" y="980728"/>
            <a:ext cx="2717800" cy="1397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anchor="ctr">
            <a:normAutofit fontScale="77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en-US" b="1" dirty="0">
              <a:ln w="6350">
                <a:noFill/>
              </a:ln>
              <a:solidFill>
                <a:srgbClr val="FFFF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en-US" sz="2000" b="1" u="sng" dirty="0">
                <a:ln w="6350">
                  <a:noFill/>
                </a:ln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Tel Aviv </a:t>
            </a:r>
            <a:r>
              <a:rPr lang="en-US" sz="2000" b="1" u="sng" dirty="0" smtClean="0">
                <a:ln w="6350">
                  <a:noFill/>
                </a:ln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University/BCDD</a:t>
            </a:r>
            <a:endParaRPr lang="en-US" sz="2000" b="1" u="sng" dirty="0">
              <a:ln w="6350">
                <a:noFill/>
              </a:ln>
              <a:solidFill>
                <a:srgbClr val="FFFF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defRPr/>
            </a:pPr>
            <a:endParaRPr lang="en-US" sz="2000" b="1" dirty="0">
              <a:ln w="6350">
                <a:noFill/>
              </a:ln>
              <a:solidFill>
                <a:srgbClr val="FFFF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en-US" sz="2000" b="1" dirty="0">
                <a:ln w="6350">
                  <a:noFill/>
                </a:ln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Leonardo </a:t>
            </a:r>
            <a:r>
              <a:rPr lang="en-US" sz="2000" b="1" dirty="0" smtClean="0">
                <a:ln w="6350">
                  <a:noFill/>
                </a:ln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Solmesky</a:t>
            </a:r>
          </a:p>
          <a:p>
            <a:pPr algn="ctr">
              <a:defRPr/>
            </a:pPr>
            <a:r>
              <a:rPr lang="en-US" sz="2000" b="1" dirty="0" smtClean="0">
                <a:ln w="6350">
                  <a:noFill/>
                </a:ln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Eddy Pichinuk</a:t>
            </a:r>
            <a:endParaRPr lang="en-US" sz="2000" b="1" dirty="0">
              <a:ln w="6350">
                <a:noFill/>
              </a:ln>
              <a:solidFill>
                <a:srgbClr val="FFFF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en-US" sz="2000" b="1" dirty="0">
                <a:ln w="6350">
                  <a:noFill/>
                </a:ln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Miguel Weil</a:t>
            </a:r>
          </a:p>
          <a:p>
            <a:pPr algn="ctr">
              <a:defRPr/>
            </a:pPr>
            <a:endParaRPr lang="en-US" b="1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99084" y="4005064"/>
            <a:ext cx="2628900" cy="13716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anchor="ctr">
            <a:normAutofit fontScale="8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en-US" b="1" dirty="0">
              <a:ln w="6350">
                <a:noFill/>
              </a:ln>
              <a:solidFill>
                <a:srgbClr val="FFFF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en-US" sz="2000" b="1" u="sng" dirty="0">
                <a:ln w="6350">
                  <a:noFill/>
                </a:ln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Hadassah-Hebrew University Medical Center </a:t>
            </a:r>
          </a:p>
          <a:p>
            <a:pPr algn="ctr">
              <a:defRPr/>
            </a:pPr>
            <a:endParaRPr lang="en-US" sz="2000" b="1" dirty="0">
              <a:ln w="6350">
                <a:noFill/>
              </a:ln>
              <a:solidFill>
                <a:srgbClr val="FFFF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en-US" sz="2000" b="1" dirty="0">
                <a:ln w="6350">
                  <a:noFill/>
                </a:ln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Alexander </a:t>
            </a:r>
            <a:r>
              <a:rPr lang="en-US" sz="2000" b="1" dirty="0" smtClean="0">
                <a:ln w="6350">
                  <a:noFill/>
                </a:ln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Lossos </a:t>
            </a:r>
          </a:p>
          <a:p>
            <a:pPr algn="ctr">
              <a:defRPr/>
            </a:pPr>
            <a:endParaRPr lang="en-US" b="1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5547" name="Picture 6" descr="logoHadass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870575"/>
            <a:ext cx="9874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062676" y="4077072"/>
            <a:ext cx="2628900" cy="13716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en-US" b="1" dirty="0">
              <a:ln w="6350">
                <a:noFill/>
              </a:ln>
              <a:solidFill>
                <a:srgbClr val="FFFF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en-US" sz="2000" b="1" u="sng" dirty="0" smtClean="0">
                <a:ln w="6350">
                  <a:noFill/>
                </a:ln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NIH</a:t>
            </a:r>
          </a:p>
          <a:p>
            <a:pPr algn="ctr">
              <a:defRPr/>
            </a:pPr>
            <a:r>
              <a:rPr lang="en-US" sz="2000" b="1" dirty="0" err="1" smtClean="0">
                <a:ln w="6350">
                  <a:noFill/>
                </a:ln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Jeong</a:t>
            </a:r>
            <a:r>
              <a:rPr lang="en-US" sz="2000" b="1" dirty="0" smtClean="0">
                <a:ln w="6350">
                  <a:noFill/>
                </a:ln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-A Lim</a:t>
            </a:r>
          </a:p>
          <a:p>
            <a:pPr algn="ctr">
              <a:defRPr/>
            </a:pPr>
            <a:r>
              <a:rPr lang="en-US" sz="2000" b="1" dirty="0" smtClean="0">
                <a:ln w="6350">
                  <a:noFill/>
                </a:ln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Nina </a:t>
            </a:r>
            <a:r>
              <a:rPr lang="en-US" sz="2000" b="1" dirty="0" err="1" smtClean="0">
                <a:ln w="6350">
                  <a:noFill/>
                </a:ln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Raben</a:t>
            </a:r>
            <a:endParaRPr lang="en-US" sz="2000" b="1" dirty="0">
              <a:ln w="6350">
                <a:noFill/>
              </a:ln>
              <a:solidFill>
                <a:srgbClr val="FFFF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defRPr/>
            </a:pPr>
            <a:endParaRPr lang="en-US" b="1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logoHadass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870575"/>
            <a:ext cx="9874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4800" y="1389063"/>
            <a:ext cx="8534400" cy="39624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4580" name="Picture 1" descr="300px-Glycogen_structure_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32004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0" y="0"/>
            <a:ext cx="9144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Glycogen biosynthesis involves chain elongation by Glycogen Synthase (GS) and chain branching by Glycogen Branching Enzyme (GBE). If chain elongation outbalances chain branching, glycogen could form starch-like precipitates made up of long, poorly-branched chains called polyglucosans. </a:t>
            </a:r>
          </a:p>
          <a:p>
            <a:pPr algn="just">
              <a:defRPr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583" name="Rectangle 13"/>
          <p:cNvSpPr>
            <a:spLocks noChangeArrowheads="1"/>
          </p:cNvSpPr>
          <p:nvPr/>
        </p:nvSpPr>
        <p:spPr bwMode="auto">
          <a:xfrm>
            <a:off x="5562600" y="4724400"/>
            <a:ext cx="327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prstClr val="black"/>
                </a:solidFill>
              </a:rPr>
              <a:t>Normal glycogen, branched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solidFill>
                <a:prstClr val="black"/>
              </a:solidFill>
            </a:endParaRPr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838200" y="4724400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prstClr val="black"/>
                </a:solidFill>
              </a:rPr>
              <a:t>Polyglucosan, poorly-branched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solidFill>
                <a:prstClr val="black"/>
              </a:solidFill>
            </a:endParaRPr>
          </a:p>
        </p:txBody>
      </p:sp>
      <p:sp>
        <p:nvSpPr>
          <p:cNvPr id="8" name="Right Triangle 7"/>
          <p:cNvSpPr/>
          <p:nvPr/>
        </p:nvSpPr>
        <p:spPr>
          <a:xfrm>
            <a:off x="838200" y="5486400"/>
            <a:ext cx="7543800" cy="685800"/>
          </a:xfrm>
          <a:prstGeom prst="rtTriangle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62436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GS/GBE activity ratio</a:t>
            </a:r>
            <a:endParaRPr lang="en-US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953000" y="3200400"/>
            <a:ext cx="457200" cy="0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8449" y="2030389"/>
            <a:ext cx="5219700" cy="23812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FFFF00"/>
                </a:solidFill>
              </a:rPr>
              <a:t>High Throughput </a:t>
            </a:r>
            <a:r>
              <a:rPr lang="en-US" altLang="en-US" sz="2000" b="1" dirty="0">
                <a:solidFill>
                  <a:srgbClr val="FFFF00"/>
                </a:solidFill>
              </a:rPr>
              <a:t>Screening for reducing </a:t>
            </a:r>
            <a:r>
              <a:rPr lang="en-US" altLang="en-US" sz="2000" b="1" dirty="0" err="1">
                <a:solidFill>
                  <a:srgbClr val="FFFF00"/>
                </a:solidFill>
              </a:rPr>
              <a:t>polyglucosan</a:t>
            </a:r>
            <a:r>
              <a:rPr lang="en-US" altLang="en-US" sz="2000" b="1" dirty="0">
                <a:solidFill>
                  <a:srgbClr val="FFFF00"/>
                </a:solidFill>
              </a:rPr>
              <a:t> bodies </a:t>
            </a:r>
          </a:p>
        </p:txBody>
      </p:sp>
      <p:pic>
        <p:nvPicPr>
          <p:cNvPr id="50179" name="Picture 6" descr="logoHadass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870575"/>
            <a:ext cx="9874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תמונה 3" descr="12bf9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8" y="476674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Box 4"/>
          <p:cNvSpPr txBox="1">
            <a:spLocks noChangeArrowheads="1"/>
          </p:cNvSpPr>
          <p:nvPr/>
        </p:nvSpPr>
        <p:spPr bwMode="auto">
          <a:xfrm>
            <a:off x="47650" y="3943668"/>
            <a:ext cx="17526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white"/>
                </a:solidFill>
              </a:rPr>
              <a:t>Liquid handling robot </a:t>
            </a:r>
            <a:endParaRPr lang="he-IL" altLang="en-US" dirty="0">
              <a:solidFill>
                <a:prstClr val="white"/>
              </a:solidFill>
            </a:endParaRPr>
          </a:p>
        </p:txBody>
      </p:sp>
      <p:sp>
        <p:nvSpPr>
          <p:cNvPr id="50182" name="TextBox 5"/>
          <p:cNvSpPr txBox="1">
            <a:spLocks noChangeArrowheads="1"/>
          </p:cNvSpPr>
          <p:nvPr/>
        </p:nvSpPr>
        <p:spPr bwMode="auto">
          <a:xfrm>
            <a:off x="4329881" y="1078334"/>
            <a:ext cx="1752600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white"/>
                </a:solidFill>
              </a:rPr>
              <a:t>IN CELL </a:t>
            </a:r>
            <a:r>
              <a:rPr lang="en-US" altLang="en-US" dirty="0" smtClean="0">
                <a:solidFill>
                  <a:prstClr val="white"/>
                </a:solidFill>
              </a:rPr>
              <a:t>2200 </a:t>
            </a:r>
            <a:r>
              <a:rPr lang="en-US" altLang="en-US" dirty="0">
                <a:solidFill>
                  <a:prstClr val="white"/>
                </a:solidFill>
              </a:rPr>
              <a:t>high throughput microscope coupled to multiparametric analysis software</a:t>
            </a:r>
            <a:endParaRPr lang="he-IL" altLang="en-US" dirty="0">
              <a:solidFill>
                <a:prstClr val="white"/>
              </a:solidFill>
            </a:endParaRPr>
          </a:p>
        </p:txBody>
      </p:sp>
      <p:cxnSp>
        <p:nvCxnSpPr>
          <p:cNvPr id="8" name="מחבר חץ ישר 7"/>
          <p:cNvCxnSpPr>
            <a:stCxn id="50181" idx="0"/>
          </p:cNvCxnSpPr>
          <p:nvPr/>
        </p:nvCxnSpPr>
        <p:spPr>
          <a:xfrm flipV="1">
            <a:off x="923950" y="2593732"/>
            <a:ext cx="47650" cy="13499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/>
          <p:nvPr/>
        </p:nvCxnSpPr>
        <p:spPr>
          <a:xfrm flipH="1" flipV="1">
            <a:off x="2195736" y="3135734"/>
            <a:ext cx="2134145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46038" y="6396038"/>
            <a:ext cx="16462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Arial" charset="0"/>
                <a:cs typeface="Arial" charset="0"/>
              </a:rPr>
              <a:t>Leonardo Solmesky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Arial" charset="0"/>
                <a:cs typeface="Arial" charset="0"/>
              </a:rPr>
              <a:t>Miguel Weil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035" y="3533346"/>
            <a:ext cx="6057900" cy="3352038"/>
          </a:xfrm>
          <a:prstGeom prst="rect">
            <a:avLst/>
          </a:prstGeom>
        </p:spPr>
      </p:pic>
      <p:cxnSp>
        <p:nvCxnSpPr>
          <p:cNvPr id="13" name="מחבר חץ ישר 7"/>
          <p:cNvCxnSpPr/>
          <p:nvPr/>
        </p:nvCxnSpPr>
        <p:spPr>
          <a:xfrm>
            <a:off x="1800250" y="4573147"/>
            <a:ext cx="3635846" cy="6362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9"/>
          <p:cNvCxnSpPr/>
          <p:nvPr/>
        </p:nvCxnSpPr>
        <p:spPr>
          <a:xfrm>
            <a:off x="4788024" y="3386559"/>
            <a:ext cx="1656184" cy="24840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Up Arrow Callout 18"/>
          <p:cNvSpPr/>
          <p:nvPr/>
        </p:nvSpPr>
        <p:spPr>
          <a:xfrm>
            <a:off x="323528" y="4573147"/>
            <a:ext cx="1835223" cy="1648635"/>
          </a:xfrm>
          <a:prstGeom prst="upArrowCallo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Pre-BDCC (CSFPM)</a:t>
            </a:r>
            <a:endParaRPr lang="en-US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Down Arrow Callout 20"/>
          <p:cNvSpPr/>
          <p:nvPr/>
        </p:nvSpPr>
        <p:spPr>
          <a:xfrm>
            <a:off x="6346031" y="1877162"/>
            <a:ext cx="2304256" cy="1656184"/>
          </a:xfrm>
          <a:prstGeom prst="downArrowCallo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BDCC</a:t>
            </a:r>
            <a:endParaRPr lang="en-US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638800" y="5181600"/>
            <a:ext cx="2286000" cy="6858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ln w="6350">
                <a:noFill/>
              </a:ln>
              <a:solidFill>
                <a:prstClr val="white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Lucida Sans"/>
              <a:cs typeface="Arial" charset="0"/>
            </a:endParaRPr>
          </a:p>
        </p:txBody>
      </p:sp>
      <p:pic>
        <p:nvPicPr>
          <p:cNvPr id="51203" name="Picture 6" descr="logoHadass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870575"/>
            <a:ext cx="9874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457200"/>
            <a:ext cx="8001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Readout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Periodic Acid-Schiff’s reagent (PAS) staining of polyglucosan (PG)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granules.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PG granules are found only in APBD model cells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5105400"/>
            <a:ext cx="1600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ln w="6350">
                  <a:noFill/>
                </a:ln>
                <a:solidFill>
                  <a:prstClr val="white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Ctrl patient</a:t>
            </a: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5105400"/>
            <a:ext cx="16589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ln w="6350">
                  <a:noFill/>
                </a:ln>
                <a:solidFill>
                  <a:prstClr val="white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APBD patient</a:t>
            </a: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7" name="Picture 9" descr="Y329S_Gluc_dias_Eth_AceAci_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663700"/>
            <a:ext cx="34417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10" descr="251012PGKetoCtrllowfl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63700"/>
            <a:ext cx="34417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6994525" cy="11430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HTS assay development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323528" y="1412875"/>
            <a:ext cx="8507412" cy="4713288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 of exposure to compounds (evaluated 1, 2 and 3 days… 1 day was chosen).</a:t>
            </a:r>
          </a:p>
          <a:p>
            <a:pPr algn="just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of serum in medium (evaluated 0, 5 and 10%... Finally 5% was chosen).</a:t>
            </a:r>
          </a:p>
          <a:p>
            <a:pPr algn="just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Diastase concentration (0.5%)</a:t>
            </a:r>
          </a:p>
          <a:p>
            <a:pPr algn="just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Diastase exposure time (5 minutes)</a:t>
            </a:r>
          </a:p>
          <a:p>
            <a:pPr algn="just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number (800/well)</a:t>
            </a:r>
          </a:p>
          <a:p>
            <a:pPr algn="just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Fixation type (PFA was chosen and ammonium chloride was added for neutralizing)</a:t>
            </a:r>
          </a:p>
          <a:p>
            <a:pPr algn="just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 of Cell mask for allowing determination of cell area as a reference to PG.</a:t>
            </a:r>
          </a:p>
        </p:txBody>
      </p:sp>
      <p:pic>
        <p:nvPicPr>
          <p:cNvPr id="9" name="Picture 6" descr="logoHadass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870575"/>
            <a:ext cx="9874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Hadass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870575"/>
            <a:ext cx="9874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059370"/>
            <a:ext cx="1620869" cy="1988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885" y="1059370"/>
            <a:ext cx="1634490" cy="19886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3492"/>
            <a:ext cx="9144000" cy="25335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228600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conduct HCS, proper cell segmentation is required. Nuclear collar is not a good tool for segmentation </a:t>
            </a:r>
            <a:endParaRPr lang="en-US" b="1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3392269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CellMask</a:t>
            </a:r>
            <a:r>
              <a:rPr lang="en-US" b="1" baseline="300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TD</a:t>
            </a:r>
            <a:r>
              <a:rPr lang="en-US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as a cytosolic marker determining polyglucosan cell association</a:t>
            </a:r>
            <a:endParaRPr lang="en-US" b="1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47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Daniloff.t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50342" y="1309688"/>
            <a:ext cx="1949450" cy="1949450"/>
          </a:xfrm>
        </p:spPr>
      </p:pic>
      <p:pic>
        <p:nvPicPr>
          <p:cNvPr id="5" name="4 Imagen" descr="codeine p 03125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5296" y="1316389"/>
            <a:ext cx="1950720" cy="1950720"/>
          </a:xfrm>
          <a:prstGeom prst="rect">
            <a:avLst/>
          </a:prstGeom>
        </p:spPr>
      </p:pic>
      <p:pic>
        <p:nvPicPr>
          <p:cNvPr id="6" name="5 Imagen" descr="codeine p 0625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1520" y="1316389"/>
            <a:ext cx="1950720" cy="1950720"/>
          </a:xfrm>
          <a:prstGeom prst="rect">
            <a:avLst/>
          </a:prstGeom>
        </p:spPr>
      </p:pic>
      <p:pic>
        <p:nvPicPr>
          <p:cNvPr id="7" name="6 Imagen" descr="codeine p 125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97744" y="1316389"/>
            <a:ext cx="1950720" cy="1950720"/>
          </a:xfrm>
          <a:prstGeom prst="rect">
            <a:avLst/>
          </a:prstGeom>
        </p:spPr>
      </p:pic>
      <p:pic>
        <p:nvPicPr>
          <p:cNvPr id="8" name="7 Imagen" descr="codeine p 25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9072" y="3404621"/>
            <a:ext cx="1950720" cy="1950720"/>
          </a:xfrm>
          <a:prstGeom prst="rect">
            <a:avLst/>
          </a:prstGeom>
        </p:spPr>
      </p:pic>
      <p:pic>
        <p:nvPicPr>
          <p:cNvPr id="9" name="8 Imagen" descr="codeine p 5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65296" y="3404621"/>
            <a:ext cx="1950720" cy="1950720"/>
          </a:xfrm>
          <a:prstGeom prst="rect">
            <a:avLst/>
          </a:prstGeom>
        </p:spPr>
      </p:pic>
      <p:pic>
        <p:nvPicPr>
          <p:cNvPr id="10" name="9 Imagen" descr="codeine p10.t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1520" y="3404621"/>
            <a:ext cx="1950720" cy="1950720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745970" y="3044581"/>
            <a:ext cx="801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white"/>
                </a:solidFill>
              </a:rPr>
              <a:t>untreated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765296" y="3045161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white"/>
                </a:solidFill>
              </a:rPr>
              <a:t>0.3125 µM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781520" y="3044581"/>
            <a:ext cx="788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white"/>
                </a:solidFill>
              </a:rPr>
              <a:t>0.625 µM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797319" y="3044581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white"/>
                </a:solidFill>
              </a:rPr>
              <a:t>1.25 µM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64062" y="5133393"/>
            <a:ext cx="631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white"/>
                </a:solidFill>
              </a:rPr>
              <a:t>2.5 µM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765296" y="5121345"/>
            <a:ext cx="5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white"/>
                </a:solidFill>
              </a:rPr>
              <a:t>5 µM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796085" y="5118403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white"/>
                </a:solidFill>
              </a:rPr>
              <a:t>10 µM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323528" y="-27384"/>
            <a:ext cx="8568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Dose-response experiment with a disqualified compound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51520" y="5529426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compound decreases the PAS signal gradually with its dose.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WE DIDN’T KNOW IF THAT WAS ACTUALLY A DECREASE IN CELL AREA. ONLY POSSIBLE TO DETERMINE USING CELLMASK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התאמה אישית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00FF"/>
      </a:accent6>
      <a:hlink>
        <a:srgbClr val="17BBFD"/>
      </a:hlink>
      <a:folHlink>
        <a:srgbClr val="FF79C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שפע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3903</TotalTime>
  <Words>1224</Words>
  <Application>Microsoft Office PowerPoint</Application>
  <PresentationFormat>On-screen Show (4:3)</PresentationFormat>
  <Paragraphs>215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Apex</vt:lpstr>
      <vt:lpstr>6_Office Theme</vt:lpstr>
      <vt:lpstr>Default Design</vt:lpstr>
      <vt:lpstr>7_Office Theme</vt:lpstr>
      <vt:lpstr>ערכת נושא של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HTS assay development</vt:lpstr>
      <vt:lpstr>PowerPoint Presentation</vt:lpstr>
      <vt:lpstr>PowerPoint Presentation</vt:lpstr>
      <vt:lpstr>Compounds with cell area&lt; -1.5 z-scores or &lt;300 cells/well were considered toxic</vt:lpstr>
      <vt:lpstr>Compounds with cell area&lt; -1.5 z-scores or &lt;300 cells/well were considered toxic</vt:lpstr>
      <vt:lpstr>PG mean intensity &lt;-1.2 z-scores for selecting hits</vt:lpstr>
      <vt:lpstr>PG mean intensity &lt;-1.2 z-scores for selecting hits</vt:lpstr>
      <vt:lpstr>Compounds showing no toxicity &amp; decrease in PG intensity (85 out of 10080 which is 0.84%, expected hit rate 0.5-1%)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Compounds with cell area&lt; -1.5 z-scores or &lt;300 cells/well were considered toxic</dc:title>
  <dc:creator>MIGUELW4</dc:creator>
  <cp:lastModifiedBy>Or Kakhlon</cp:lastModifiedBy>
  <cp:revision>160</cp:revision>
  <dcterms:created xsi:type="dcterms:W3CDTF">2015-01-22T13:01:20Z</dcterms:created>
  <dcterms:modified xsi:type="dcterms:W3CDTF">2016-12-02T13:19:50Z</dcterms:modified>
</cp:coreProperties>
</file>