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310" r:id="rId14"/>
    <p:sldId id="306" r:id="rId15"/>
    <p:sldId id="308" r:id="rId16"/>
    <p:sldId id="289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033"/>
    <a:srgbClr val="404040"/>
    <a:srgbClr val="234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91" autoAdjust="0"/>
  </p:normalViewPr>
  <p:slideViewPr>
    <p:cSldViewPr snapToGrid="0" snapToObjects="1">
      <p:cViewPr varScale="1">
        <p:scale>
          <a:sx n="80" d="100"/>
          <a:sy n="80" d="100"/>
        </p:scale>
        <p:origin x="-2914" y="-77"/>
      </p:cViewPr>
      <p:guideLst>
        <p:guide orient="horz" pos="2160"/>
        <p:guide pos="3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82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-33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F483F-59E6-164B-A094-826A5F98D8B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E4107-07C8-614A-A50A-D57E1C87D269}" type="slidenum">
              <a:rPr lang="en-US" smtClean="0">
                <a:cs typeface="Arial"/>
              </a:rPr>
              <a:t>‹#›</a:t>
            </a:fld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352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  <a:cs typeface="Arial"/>
              </a:defRPr>
            </a:lvl1pPr>
          </a:lstStyle>
          <a:p>
            <a:fld id="{104B6A95-CE08-4BF9-BA38-AFA071EC59B0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685800"/>
            <a:ext cx="5181600" cy="388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38200" y="4795920"/>
            <a:ext cx="5181600" cy="35258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/>
              </a:defRPr>
            </a:lvl1pPr>
          </a:lstStyle>
          <a:p>
            <a:fld id="{E3523931-0636-4243-B6D3-A461C6F22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9537E6-5A87-43C9-AA59-C79F2265BFD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49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5888" y="450850"/>
            <a:ext cx="4092575" cy="307022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8979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1pPr>
            <a:lvl2pPr marL="735951" indent="-283058" algn="l" defTabSz="8979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32232" indent="-226446" algn="l" defTabSz="8979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585123" indent="-226446" algn="l" defTabSz="8979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38016" indent="-226446" algn="l" defTabSz="8979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490909" indent="-226446" defTabSz="8979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43801" indent="-226446" defTabSz="8979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396694" indent="-226446" defTabSz="8979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49587" indent="-226446" defTabSz="8979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535597E-3ED7-4374-8CCA-4718D2ACF4F6}" type="slidenum">
              <a:rPr lang="en-US" altLang="en-US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5800"/>
            <a:ext cx="4565650" cy="3424238"/>
          </a:xfrm>
          <a:ln/>
        </p:spPr>
      </p:sp>
      <p:sp>
        <p:nvSpPr>
          <p:cNvPr id="32256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82576" y="4598424"/>
            <a:ext cx="8577262" cy="19491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714" y="5867400"/>
            <a:ext cx="4834064" cy="3545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 baseline="0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en-US" dirty="0"/>
              <a:t>Month Year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714" y="4775200"/>
            <a:ext cx="8215085" cy="9102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600">
                <a:solidFill>
                  <a:schemeClr val="bg1"/>
                </a:solidFill>
                <a:latin typeface="+mj-lt"/>
                <a:cs typeface="Lucida Gran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7" name="Picture 16" descr="Ionis Pharm-copryright_HighRes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98" y="5685440"/>
            <a:ext cx="3058583" cy="847602"/>
          </a:xfrm>
          <a:prstGeom prst="rect">
            <a:avLst/>
          </a:prstGeom>
        </p:spPr>
      </p:pic>
      <p:pic>
        <p:nvPicPr>
          <p:cNvPr id="10" name="Picture 5" descr="M:\1.Corporate Communications &amp; Investor Relations\Pictures &amp; Logos\2015 Patient Photos\Logan\Velchansky_HiRes_Jpegs\Logan_Velchansky_Family-02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6" y="228600"/>
            <a:ext cx="62983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M:\1.Corporate Communications &amp; Investor Relations\Pictures &amp; Logos\2015 Photo Shoot_Ken West_03-2015\Isis_Top_55_Employee_Jpegs\Irma_Sotelo-03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r="21604"/>
          <a:stretch/>
        </p:blipFill>
        <p:spPr bwMode="auto">
          <a:xfrm>
            <a:off x="6820726" y="228600"/>
            <a:ext cx="2039112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:\1.Corporate Communications &amp; Investor Relations\Pictures &amp; Logos\2015 Patient Photos\Lindsey\Lindsey_Sutton_&amp;_Kristina_Bowyer-041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r="21572"/>
          <a:stretch/>
        </p:blipFill>
        <p:spPr bwMode="auto">
          <a:xfrm>
            <a:off x="6820726" y="2380488"/>
            <a:ext cx="2039112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82575" y="4598424"/>
            <a:ext cx="8577263" cy="19491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onis Pharm-TM_HighRes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61" y="5099819"/>
            <a:ext cx="3414890" cy="946343"/>
          </a:xfrm>
          <a:prstGeom prst="rect">
            <a:avLst/>
          </a:prstGeom>
        </p:spPr>
      </p:pic>
      <p:pic>
        <p:nvPicPr>
          <p:cNvPr id="17" name="Picture 16" descr="Irma_Sotelo-010_800px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/>
          <a:stretch/>
        </p:blipFill>
        <p:spPr>
          <a:xfrm>
            <a:off x="282576" y="228600"/>
            <a:ext cx="6399212" cy="4187951"/>
          </a:xfrm>
          <a:prstGeom prst="rect">
            <a:avLst/>
          </a:prstGeom>
        </p:spPr>
      </p:pic>
      <p:pic>
        <p:nvPicPr>
          <p:cNvPr id="18" name="Picture 17" descr="Lindsey_Sutton_&amp;_Kristina_Bowyer-065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3142" r="20359"/>
          <a:stretch/>
        </p:blipFill>
        <p:spPr>
          <a:xfrm>
            <a:off x="6802438" y="232835"/>
            <a:ext cx="2079942" cy="2033090"/>
          </a:xfrm>
          <a:prstGeom prst="rect">
            <a:avLst/>
          </a:prstGeom>
        </p:spPr>
      </p:pic>
      <p:pic>
        <p:nvPicPr>
          <p:cNvPr id="19" name="Picture 18" descr="pic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8" y="2374391"/>
            <a:ext cx="2090928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0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2B14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2B142D"/>
                </a:solidFill>
              </a:rPr>
              <a:t>Ionis Pharmaceuticals | Confidential</a:t>
            </a:r>
            <a:endParaRPr lang="en-US" dirty="0">
              <a:solidFill>
                <a:srgbClr val="2B142D"/>
              </a:solidFill>
            </a:endParaRPr>
          </a:p>
        </p:txBody>
      </p:sp>
      <p:sp>
        <p:nvSpPr>
          <p:cNvPr id="5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0550" y="9906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22"/>
          <p:cNvSpPr txBox="1">
            <a:spLocks/>
          </p:cNvSpPr>
          <p:nvPr userDrawn="1"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83CD2-A44C-438B-9FA8-D628AAC361D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992512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0283CD2-A44C-438B-9FA8-D628AAC361D5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0" y="1274134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83CD2-A44C-438B-9FA8-D628AAC361D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0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6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51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351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66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   GSK RD JSC_2010_05-11.pptx</a:t>
            </a:r>
          </a:p>
        </p:txBody>
      </p:sp>
    </p:spTree>
    <p:extLst>
      <p:ext uri="{BB962C8B-B14F-4D97-AF65-F5344CB8AC3E}">
        <p14:creationId xmlns:p14="http://schemas.microsoft.com/office/powerpoint/2010/main" val="148482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705555" y="1449390"/>
            <a:ext cx="7981245" cy="4786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8"/>
          <p:cNvSpPr>
            <a:spLocks noGrp="1"/>
          </p:cNvSpPr>
          <p:nvPr>
            <p:ph type="title"/>
          </p:nvPr>
        </p:nvSpPr>
        <p:spPr>
          <a:xfrm>
            <a:off x="705556" y="152400"/>
            <a:ext cx="7981244" cy="807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9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0">
                <a:solidFill>
                  <a:schemeClr val="tx1">
                    <a:lumMod val="65000"/>
                    <a:lumOff val="35000"/>
                  </a:schemeClr>
                </a:solidFill>
              </a:rPr>
              <a:t>Ionis Pharmaceuticals | Confidential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E68A81-A63B-7E42-A4BA-DED9126C48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567012" y="1433689"/>
            <a:ext cx="8097209" cy="480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5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0"/>
              <a:t>Ionis Pharmaceuticals | Confidential</a:t>
            </a: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68A81-A63B-7E42-A4BA-DED9126C4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7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0">
                <a:solidFill>
                  <a:schemeClr val="tx1">
                    <a:lumMod val="65000"/>
                    <a:lumOff val="35000"/>
                  </a:schemeClr>
                </a:solidFill>
              </a:rPr>
              <a:t>Ionis Pharmaceuticals | Confidential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68A81-A63B-7E42-A4BA-DED9126C4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9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1289755"/>
            <a:ext cx="12954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99"/>
              </a:buClr>
              <a:buSzPct val="75000"/>
              <a:buFont typeface="Monotype Sorts" charset="2"/>
              <a:buChar char="s"/>
              <a:defRPr/>
            </a:pPr>
            <a:endParaRPr kumimoji="1"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1371600" y="1289755"/>
            <a:ext cx="7772400" cy="1371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99"/>
              </a:buClr>
              <a:buSzPct val="75000"/>
              <a:buFont typeface="Monotype Sorts" charset="2"/>
              <a:buChar char="s"/>
              <a:defRPr/>
            </a:pPr>
            <a:endParaRPr kumimoji="1" lang="en-US" sz="21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456" y="1583140"/>
            <a:ext cx="7137656" cy="666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9456" y="2767688"/>
            <a:ext cx="7137656" cy="5399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  <a:cs typeface="Lucida Gran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60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kern="0">
                <a:solidFill>
                  <a:schemeClr val="tx1">
                    <a:lumMod val="65000"/>
                    <a:lumOff val="35000"/>
                  </a:schemeClr>
                </a:solidFill>
              </a:rPr>
              <a:t>Ionis Pharmaceuticals | Confidential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E68A81-A63B-7E42-A4BA-DED9126C48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567012" y="1420635"/>
            <a:ext cx="3950208" cy="480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8"/>
          </p:nvPr>
        </p:nvSpPr>
        <p:spPr>
          <a:xfrm>
            <a:off x="4714014" y="1420636"/>
            <a:ext cx="3950208" cy="480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8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564443" y="2174876"/>
            <a:ext cx="3951113" cy="404812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14"/>
          <p:cNvSpPr>
            <a:spLocks noGrp="1"/>
          </p:cNvSpPr>
          <p:nvPr>
            <p:ph sz="quarter" idx="14"/>
          </p:nvPr>
        </p:nvSpPr>
        <p:spPr>
          <a:xfrm>
            <a:off x="4713109" y="2174877"/>
            <a:ext cx="3951113" cy="404812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64442" y="1436336"/>
            <a:ext cx="393294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13109" y="1436336"/>
            <a:ext cx="395111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kern="0">
                <a:solidFill>
                  <a:schemeClr val="tx1">
                    <a:lumMod val="65000"/>
                    <a:lumOff val="35000"/>
                  </a:schemeClr>
                </a:solidFill>
              </a:rPr>
              <a:t>Ionis Pharmaceuticals | Confidential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E68A81-A63B-7E42-A4BA-DED9126C48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789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64444" y="1445506"/>
            <a:ext cx="2596445" cy="479374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3313289" y="1434747"/>
            <a:ext cx="2596445" cy="479374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6067777" y="1445506"/>
            <a:ext cx="2596445" cy="479374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0">
                <a:solidFill>
                  <a:schemeClr val="tx1">
                    <a:lumMod val="65000"/>
                    <a:lumOff val="35000"/>
                  </a:schemeClr>
                </a:solidFill>
              </a:rPr>
              <a:t>Ionis Pharmaceuticals | Confidential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E68A81-A63B-7E42-A4BA-DED9126C48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882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578556" y="1443921"/>
            <a:ext cx="8085666" cy="2326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/>
          </p:nvPr>
        </p:nvSpPr>
        <p:spPr>
          <a:xfrm>
            <a:off x="578556" y="3907330"/>
            <a:ext cx="8085666" cy="2326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kern="0">
                <a:solidFill>
                  <a:schemeClr val="tx1">
                    <a:lumMod val="65000"/>
                    <a:lumOff val="35000"/>
                  </a:schemeClr>
                </a:solidFill>
              </a:rPr>
              <a:t>Ionis Pharmaceuticals | Confidential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9C1410-2F61-8B48-9A66-B7DBE0C6168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30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011" y="1429793"/>
            <a:ext cx="8097211" cy="4572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67012" y="76807"/>
            <a:ext cx="8097210" cy="98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1864" y="1128791"/>
            <a:ext cx="8207185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858" y="1128791"/>
            <a:ext cx="329994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562600" y="6591276"/>
            <a:ext cx="2740152" cy="266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kern="0"/>
              <a:t>Ionis Pharmaceuticals | Confidential</a:t>
            </a:r>
            <a:endParaRPr lang="en-US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05800" y="6583681"/>
            <a:ext cx="4572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7E68A81-A63B-7E42-A4BA-DED9126C4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9" r:id="rId3"/>
    <p:sldLayoutId id="2147483695" r:id="rId4"/>
    <p:sldLayoutId id="2147483693" r:id="rId5"/>
    <p:sldLayoutId id="2147483682" r:id="rId6"/>
    <p:sldLayoutId id="2147483694" r:id="rId7"/>
    <p:sldLayoutId id="2147483683" r:id="rId8"/>
    <p:sldLayoutId id="2147483681" r:id="rId9"/>
    <p:sldLayoutId id="2147483692" r:id="rId10"/>
    <p:sldLayoutId id="2147483700" r:id="rId11"/>
    <p:sldLayoutId id="2147483702" r:id="rId12"/>
    <p:sldLayoutId id="214748370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9588" indent="-1651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8975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4075" marR="0" indent="-1651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60425" indent="0" algn="l" defTabSz="914400" rtl="0" eaLnBrk="1" latinLnBrk="0" hangingPunct="1">
        <a:spcBef>
          <a:spcPct val="20000"/>
        </a:spcBef>
        <a:buClr>
          <a:schemeClr val="tx2"/>
        </a:buClr>
        <a:buSzPct val="75000"/>
        <a:buFont typeface="Arial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374775" indent="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None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1714" y="6044683"/>
            <a:ext cx="4834064" cy="354567"/>
          </a:xfrm>
        </p:spPr>
        <p:txBody>
          <a:bodyPr/>
          <a:lstStyle/>
          <a:p>
            <a:pPr lvl="0"/>
            <a:r>
              <a:rPr lang="en-US" sz="2000" i="1" dirty="0">
                <a:solidFill>
                  <a:schemeClr val="bg1"/>
                </a:solidFill>
              </a:rPr>
              <a:t/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/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Tamar R. Grossman, PhD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Antisense Oligonucleotide Therapy for Genetic Diseases</a:t>
            </a:r>
          </a:p>
        </p:txBody>
      </p:sp>
    </p:spTree>
    <p:extLst>
      <p:ext uri="{BB962C8B-B14F-4D97-AF65-F5344CB8AC3E}">
        <p14:creationId xmlns:p14="http://schemas.microsoft.com/office/powerpoint/2010/main" val="579276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E68A81-A63B-7E42-A4BA-DED9126C48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mouse Gys1 ASO for the Proof of Concept Studies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543474" y="1271764"/>
            <a:ext cx="8097209" cy="4800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Design and synthesis of ~400 ASOs targeting Gys1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 vitro single dose screen of all ASOs (~400 ASOs). Gys1 mRNA level measured by </a:t>
            </a:r>
            <a:r>
              <a:rPr lang="en-US" sz="1800" dirty="0" err="1"/>
              <a:t>qRT</a:t>
            </a:r>
            <a:r>
              <a:rPr lang="en-US" sz="1800" dirty="0"/>
              <a:t> PCR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Dose response validation of the top lead ASOs (~30 ASOs)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 vivo screen in wild type mice by ICV administration of most active ASOs (~15 ASOs)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 b="21469"/>
          <a:stretch/>
        </p:blipFill>
        <p:spPr bwMode="auto">
          <a:xfrm>
            <a:off x="628115" y="3514725"/>
            <a:ext cx="4412647" cy="217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5" b="10198"/>
          <a:stretch/>
        </p:blipFill>
        <p:spPr bwMode="auto">
          <a:xfrm>
            <a:off x="4923464" y="3557253"/>
            <a:ext cx="3839536" cy="236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4875" y="6088316"/>
            <a:ext cx="740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vitro screen in B16-F10 cells. ASOs were transfected by electroporation.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7071" y="5693277"/>
            <a:ext cx="16979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ASO# rank order by activity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69723"/>
              </p:ext>
            </p:extLst>
          </p:nvPr>
        </p:nvGraphicFramePr>
        <p:xfrm>
          <a:off x="4942117" y="5575777"/>
          <a:ext cx="3062473" cy="84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0416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84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IC50uM</a:t>
                      </a:r>
                      <a:endParaRPr lang="en-US" sz="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>
                          <a:solidFill>
                            <a:srgbClr val="FF0000"/>
                          </a:solidFill>
                          <a:effectLst/>
                        </a:rPr>
                        <a:t>2.5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>
                          <a:solidFill>
                            <a:srgbClr val="FF0000"/>
                          </a:solidFill>
                          <a:effectLst/>
                        </a:rPr>
                        <a:t>2.4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3.6</a:t>
                      </a:r>
                      <a:endParaRPr lang="en-US" sz="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>
                          <a:solidFill>
                            <a:srgbClr val="FF0000"/>
                          </a:solidFill>
                          <a:effectLst/>
                        </a:rPr>
                        <a:t>3.0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>
                          <a:solidFill>
                            <a:srgbClr val="FF0000"/>
                          </a:solidFill>
                          <a:effectLst/>
                        </a:rPr>
                        <a:t>2.9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>
                          <a:solidFill>
                            <a:srgbClr val="FF0000"/>
                          </a:solidFill>
                          <a:effectLst/>
                        </a:rPr>
                        <a:t>10.7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>
                          <a:solidFill>
                            <a:srgbClr val="FF0000"/>
                          </a:solidFill>
                          <a:effectLst/>
                        </a:rPr>
                        <a:t>0.9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>
                          <a:solidFill>
                            <a:srgbClr val="FF0000"/>
                          </a:solidFill>
                          <a:effectLst/>
                        </a:rPr>
                        <a:t>1.5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>
                          <a:solidFill>
                            <a:srgbClr val="FF0000"/>
                          </a:solidFill>
                          <a:effectLst/>
                        </a:rPr>
                        <a:t>2.3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3.0</a:t>
                      </a:r>
                      <a:endParaRPr lang="en-US" sz="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>
                          <a:solidFill>
                            <a:srgbClr val="FF0000"/>
                          </a:solidFill>
                          <a:effectLst/>
                        </a:rPr>
                        <a:t>3.6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>
                          <a:solidFill>
                            <a:srgbClr val="FF0000"/>
                          </a:solidFill>
                          <a:effectLst/>
                        </a:rPr>
                        <a:t>2.3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>
                          <a:solidFill>
                            <a:srgbClr val="FF0000"/>
                          </a:solidFill>
                          <a:effectLst/>
                        </a:rPr>
                        <a:t>2.7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2.7</a:t>
                      </a:r>
                      <a:endParaRPr lang="en-US" sz="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6328988" y="3968783"/>
            <a:ext cx="124474" cy="435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Glycogen Synthase ASO Tolerability and Efficacy Screen</a:t>
            </a:r>
            <a:br>
              <a:rPr lang="en-US" sz="2800" dirty="0"/>
            </a:br>
            <a:r>
              <a:rPr lang="en-US" sz="2000" dirty="0"/>
              <a:t>GYS1 mRNA Knockdown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559626" y="6461070"/>
            <a:ext cx="425450" cy="365125"/>
          </a:xfrm>
        </p:spPr>
        <p:txBody>
          <a:bodyPr/>
          <a:lstStyle/>
          <a:p>
            <a:pPr>
              <a:defRPr/>
            </a:pPr>
            <a:fld id="{005D0522-3439-40BB-9CCE-FC481BF9C3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18647" b="8831"/>
          <a:stretch/>
        </p:blipFill>
        <p:spPr bwMode="auto">
          <a:xfrm>
            <a:off x="960238" y="3929006"/>
            <a:ext cx="3939376" cy="234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17591" r="12845" b="9568"/>
          <a:stretch/>
        </p:blipFill>
        <p:spPr bwMode="auto">
          <a:xfrm>
            <a:off x="5353050" y="1362571"/>
            <a:ext cx="3573686" cy="22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8540" r="16768" b="7733"/>
          <a:stretch/>
        </p:blipFill>
        <p:spPr bwMode="auto">
          <a:xfrm>
            <a:off x="5294114" y="4089664"/>
            <a:ext cx="3750462" cy="226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2535" y="363145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Hippocampus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0349" y="117790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Cortex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5598" y="40342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Cerebellum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8398000" y="2267194"/>
            <a:ext cx="140677" cy="14849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009441" y="2291862"/>
            <a:ext cx="140677" cy="14849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571570" y="4782747"/>
            <a:ext cx="140677" cy="14849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057159" y="4774931"/>
            <a:ext cx="140677" cy="14849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566857" y="4532118"/>
            <a:ext cx="140677" cy="14849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329091" y="4688613"/>
            <a:ext cx="140677" cy="14849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8126" y="1433499"/>
            <a:ext cx="5114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u="sng" dirty="0"/>
              <a:t>Protocol</a:t>
            </a:r>
            <a:r>
              <a:rPr lang="en-US" sz="1600" dirty="0"/>
              <a:t>:  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C57/BL6 mice (n=4 per group). </a:t>
            </a:r>
          </a:p>
          <a:p>
            <a:pPr marL="742950" lvl="1" indent="-285750">
              <a:buFontTx/>
              <a:buChar char="-"/>
            </a:pPr>
            <a:r>
              <a:rPr lang="en-US" sz="1600" dirty="0" err="1"/>
              <a:t>intracerebroventricular</a:t>
            </a:r>
            <a:r>
              <a:rPr lang="en-US" sz="1600" dirty="0"/>
              <a:t> (ICV) bolus injection of 300 </a:t>
            </a:r>
            <a:r>
              <a:rPr lang="en-US" sz="1600" dirty="0" err="1"/>
              <a:t>ug</a:t>
            </a:r>
            <a:r>
              <a:rPr lang="en-US" sz="1600" dirty="0"/>
              <a:t> of each ASO to WT mice 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Mice sacrificed 2 weeks post-ICV to assess target reduction and tolerability.</a:t>
            </a:r>
          </a:p>
          <a:p>
            <a:pPr lvl="1"/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07440" y="4864960"/>
            <a:ext cx="1428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% of  PBS Control 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699266" y="2210635"/>
            <a:ext cx="1428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% of  PBS Control 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579817" y="4965371"/>
            <a:ext cx="1428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% of  PBS Control </a:t>
            </a:r>
          </a:p>
        </p:txBody>
      </p:sp>
    </p:spTree>
    <p:extLst>
      <p:ext uri="{BB962C8B-B14F-4D97-AF65-F5344CB8AC3E}">
        <p14:creationId xmlns:p14="http://schemas.microsoft.com/office/powerpoint/2010/main" val="158987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david\Desktop\Isis Campus.jpg"/>
          <p:cNvPicPr>
            <a:picLocks noChangeAspect="1" noChangeArrowheads="1"/>
          </p:cNvPicPr>
          <p:nvPr/>
        </p:nvPicPr>
        <p:blipFill rotWithShape="1">
          <a:blip r:embed="rId2"/>
          <a:srcRect l="-1" r="-791" b="35024"/>
          <a:stretch/>
        </p:blipFill>
        <p:spPr bwMode="auto">
          <a:xfrm>
            <a:off x="66722" y="76807"/>
            <a:ext cx="9010603" cy="4590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itchFamily="18" charset="0"/>
              </a:rPr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68A81-A63B-7E42-A4BA-DED9126C48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" y="4667250"/>
            <a:ext cx="408559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u="sng" dirty="0"/>
              <a:t>Gys1 ASO </a:t>
            </a:r>
            <a:r>
              <a:rPr lang="en-US" u="sng" dirty="0" err="1"/>
              <a:t>Ionis</a:t>
            </a:r>
            <a:r>
              <a:rPr lang="en-US" u="sng" dirty="0"/>
              <a:t> team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Lisa Hettrick</a:t>
            </a:r>
          </a:p>
          <a:p>
            <a:pPr lvl="1"/>
            <a:r>
              <a:rPr lang="en-US" dirty="0"/>
              <a:t>Holly Kordasiewicz</a:t>
            </a:r>
          </a:p>
          <a:p>
            <a:pPr lvl="1"/>
            <a:r>
              <a:rPr lang="en-US" dirty="0"/>
              <a:t>Jose Mendoza</a:t>
            </a:r>
          </a:p>
          <a:p>
            <a:pPr lvl="1"/>
            <a:r>
              <a:rPr lang="en-US" dirty="0"/>
              <a:t>Andy Watt</a:t>
            </a:r>
          </a:p>
          <a:p>
            <a:pPr lvl="1"/>
            <a:r>
              <a:rPr lang="en-US" dirty="0"/>
              <a:t>Melanie Katz</a:t>
            </a:r>
          </a:p>
          <a:p>
            <a:endParaRPr lang="en-US" sz="2000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515708" y="5010150"/>
            <a:ext cx="2790092" cy="1504910"/>
          </a:xfrm>
          <a:prstGeom prst="rect">
            <a:avLst/>
          </a:prstGeom>
        </p:spPr>
        <p:txBody>
          <a:bodyPr>
            <a:normAutofit/>
          </a:bodyPr>
          <a:lstStyle>
            <a:lvl1pPr marL="165100" indent="-1651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93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9588" indent="-1651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8975" indent="-1793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marR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0425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Arial"/>
              <a:buNone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4775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indent="0">
              <a:buNone/>
            </a:pPr>
            <a:endParaRPr lang="en-US" sz="1800" dirty="0"/>
          </a:p>
          <a:p>
            <a:pPr marL="457200" indent="0">
              <a:buNone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2390776" y="4934152"/>
            <a:ext cx="2705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Michael McCaleb </a:t>
            </a:r>
          </a:p>
          <a:p>
            <a:pPr lvl="1"/>
            <a:r>
              <a:rPr lang="en-US" dirty="0"/>
              <a:t>Brett Monia</a:t>
            </a:r>
          </a:p>
          <a:p>
            <a:pPr lvl="1"/>
            <a:r>
              <a:rPr lang="en-US" dirty="0"/>
              <a:t>Eric Swayze</a:t>
            </a:r>
          </a:p>
          <a:p>
            <a:pPr lvl="1"/>
            <a:r>
              <a:rPr lang="en-US" dirty="0"/>
              <a:t>Roger Lane</a:t>
            </a:r>
          </a:p>
          <a:p>
            <a:pPr lvl="1"/>
            <a:r>
              <a:rPr lang="en-US" dirty="0"/>
              <a:t>Marc Gleichmann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8502" y="4667250"/>
            <a:ext cx="3308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The Hospital for Sick Children, Toronto, Canada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Berge </a:t>
            </a:r>
            <a:r>
              <a:rPr lang="en-US" dirty="0" err="1"/>
              <a:t>Minassian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Saija</a:t>
            </a:r>
            <a:r>
              <a:rPr lang="en-US" dirty="0"/>
              <a:t> </a:t>
            </a:r>
            <a:r>
              <a:rPr lang="en-US" dirty="0" err="1"/>
              <a:t>Ahonen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117664"/>
            <a:ext cx="13223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28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784529"/>
              </p:ext>
            </p:extLst>
          </p:nvPr>
        </p:nvGraphicFramePr>
        <p:xfrm>
          <a:off x="444544" y="1754121"/>
          <a:ext cx="8324863" cy="2543197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190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1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19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Nusinersen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Infant SMA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Biogen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Nusinersen</a:t>
                      </a:r>
                      <a:endParaRPr lang="en-US" sz="900" b="1" i="0" baseline="-25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Children SMA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Biogen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IONIS-TTR</a:t>
                      </a:r>
                      <a:r>
                        <a:rPr lang="en-US" sz="900" b="1" i="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Familial</a:t>
                      </a:r>
                      <a:r>
                        <a:rPr lang="en-US" sz="900" b="1" i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Polyneuropathy</a:t>
                      </a:r>
                      <a:endParaRPr lang="en-US" sz="9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GSK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IONIS-TTR</a:t>
                      </a:r>
                      <a:r>
                        <a:rPr lang="en-US" sz="900" b="1" i="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TTR</a:t>
                      </a:r>
                      <a:r>
                        <a:rPr lang="en-US" sz="900" b="1" i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Cardiomyopathy</a:t>
                      </a:r>
                      <a:endParaRPr lang="en-US" sz="9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GSK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472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Volanesorsen</a:t>
                      </a:r>
                      <a:endParaRPr lang="en-US" sz="900" b="1" i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Familial </a:t>
                      </a:r>
                      <a:r>
                        <a:rPr lang="en-US" sz="900" b="1" i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Chylomicronemia</a:t>
                      </a: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Syndrome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Ionis/</a:t>
                      </a:r>
                      <a:r>
                        <a:rPr lang="en-US" sz="900" b="1" i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Akcea</a:t>
                      </a:r>
                      <a:endParaRPr lang="en-US" sz="9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Volanesorsen</a:t>
                      </a:r>
                      <a:endParaRPr lang="en-US" sz="900" b="1" i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Familial Partial Lipodystrophy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Ionis/</a:t>
                      </a:r>
                      <a:r>
                        <a:rPr lang="en-US" sz="900" b="1" i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Akcea</a:t>
                      </a:r>
                      <a:endParaRPr lang="en-US" sz="9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IONIS-DMPK-2.5</a:t>
                      </a:r>
                      <a:r>
                        <a:rPr lang="en-US" sz="900" b="1" i="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Myotonic Dystrophy 1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Biogen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IONIS-</a:t>
                      </a:r>
                      <a:r>
                        <a:rPr kumimoji="0" lang="en-US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</a:t>
                      </a:r>
                      <a:r>
                        <a:rPr kumimoji="0" lang="en-US" sz="900" b="1" i="0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Huntington’s Disease</a:t>
                      </a:r>
                      <a:endParaRPr lang="en-US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Roche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104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</a:t>
                      </a:r>
                      <a:r>
                        <a:rPr lang="en-US" sz="900" b="1" i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GCCR</a:t>
                      </a:r>
                      <a:r>
                        <a:rPr lang="en-US" sz="900" b="1" i="0" baseline="-25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  <a:endParaRPr lang="en-US" sz="900" b="1" i="0" baseline="-25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Cushing’s Syndrome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</a:t>
                      </a:r>
                      <a:r>
                        <a:rPr lang="en-US" sz="900" b="1" i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PKK</a:t>
                      </a:r>
                      <a:r>
                        <a:rPr lang="en-US" sz="900" b="1" i="0" baseline="-25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  <a:endParaRPr lang="en-US" sz="900" b="1" i="0" baseline="-25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Hereditary Angioedema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47452"/>
              </p:ext>
            </p:extLst>
          </p:nvPr>
        </p:nvGraphicFramePr>
        <p:xfrm>
          <a:off x="454419" y="985301"/>
          <a:ext cx="8314600" cy="754575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187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7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</a:t>
                      </a:r>
                      <a:r>
                        <a:rPr lang="en-US" sz="900" b="1" i="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FXI</a:t>
                      </a:r>
                      <a:r>
                        <a:rPr lang="en-US" sz="900" b="1" i="0" baseline="-25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  <a:endParaRPr lang="en-US" sz="900" b="1" i="0" baseline="-25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Clotting Disorders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Bayer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IONIS-APO(a)-</a:t>
                      </a:r>
                      <a:r>
                        <a:rPr lang="en-US" sz="900" b="1" i="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900" b="1" i="0" baseline="-25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  <a:endParaRPr lang="en-US" sz="900" b="1" i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Very High </a:t>
                      </a:r>
                      <a:r>
                        <a:rPr lang="en-US" sz="900" b="1" i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Lp</a:t>
                      </a: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(a)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Ionis/</a:t>
                      </a:r>
                      <a:r>
                        <a:rPr lang="en-US" sz="900" b="1" i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Akcea</a:t>
                      </a:r>
                      <a:endParaRPr lang="en-US" sz="9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IONIS-ANGPTL3-L</a:t>
                      </a:r>
                      <a:r>
                        <a:rPr lang="en-US" sz="900" b="1" i="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Hyperlipidemia</a:t>
                      </a:r>
                      <a:endParaRPr lang="en-US" sz="9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Ionis/</a:t>
                      </a:r>
                      <a:r>
                        <a:rPr lang="en-US" sz="900" b="1" i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Akcea</a:t>
                      </a:r>
                      <a:endParaRPr lang="en-US" sz="9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6" name="Pentagon 25"/>
          <p:cNvSpPr/>
          <p:nvPr/>
        </p:nvSpPr>
        <p:spPr>
          <a:xfrm>
            <a:off x="4160852" y="999405"/>
            <a:ext cx="2660915" cy="186315"/>
          </a:xfrm>
          <a:prstGeom prst="homePlate">
            <a:avLst/>
          </a:prstGeom>
          <a:gradFill flip="none" rotWithShape="1">
            <a:gsLst>
              <a:gs pos="0">
                <a:srgbClr val="C80000">
                  <a:shade val="30000"/>
                  <a:satMod val="115000"/>
                </a:srgbClr>
              </a:gs>
              <a:gs pos="50000">
                <a:srgbClr val="C80000">
                  <a:shade val="67500"/>
                  <a:satMod val="115000"/>
                </a:srgbClr>
              </a:gs>
              <a:gs pos="100000">
                <a:srgbClr val="C8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4160852" y="1256761"/>
            <a:ext cx="2660915" cy="186315"/>
          </a:xfrm>
          <a:prstGeom prst="homePlate">
            <a:avLst/>
          </a:prstGeom>
          <a:gradFill flip="none" rotWithShape="1">
            <a:gsLst>
              <a:gs pos="0">
                <a:srgbClr val="C80000">
                  <a:shade val="30000"/>
                  <a:satMod val="115000"/>
                </a:srgbClr>
              </a:gs>
              <a:gs pos="50000">
                <a:srgbClr val="C80000">
                  <a:shade val="67500"/>
                  <a:satMod val="115000"/>
                </a:srgbClr>
              </a:gs>
              <a:gs pos="100000">
                <a:srgbClr val="C8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4160853" y="1793180"/>
            <a:ext cx="4466536" cy="186315"/>
          </a:xfrm>
          <a:prstGeom prst="homePlate">
            <a:avLst/>
          </a:prstGeom>
          <a:gradFill flip="none" rotWithShape="1">
            <a:gsLst>
              <a:gs pos="0">
                <a:srgbClr val="800283">
                  <a:shade val="30000"/>
                  <a:satMod val="115000"/>
                </a:srgbClr>
              </a:gs>
              <a:gs pos="50000">
                <a:srgbClr val="800283">
                  <a:shade val="67500"/>
                  <a:satMod val="115000"/>
                </a:srgbClr>
              </a:gs>
              <a:gs pos="100000">
                <a:srgbClr val="80028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4160853" y="2039612"/>
            <a:ext cx="4466536" cy="186315"/>
          </a:xfrm>
          <a:prstGeom prst="homePlate">
            <a:avLst/>
          </a:prstGeom>
          <a:gradFill flip="none" rotWithShape="1">
            <a:gsLst>
              <a:gs pos="0">
                <a:srgbClr val="800283">
                  <a:shade val="30000"/>
                  <a:satMod val="115000"/>
                </a:srgbClr>
              </a:gs>
              <a:gs pos="50000">
                <a:srgbClr val="800283">
                  <a:shade val="67500"/>
                  <a:satMod val="115000"/>
                </a:srgbClr>
              </a:gs>
              <a:gs pos="100000">
                <a:srgbClr val="80028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4160853" y="2287668"/>
            <a:ext cx="4466536" cy="186315"/>
          </a:xfrm>
          <a:prstGeom prst="homePlate">
            <a:avLst/>
          </a:prstGeom>
          <a:gradFill flip="none" rotWithShape="1">
            <a:gsLst>
              <a:gs pos="0">
                <a:srgbClr val="800283">
                  <a:shade val="30000"/>
                  <a:satMod val="115000"/>
                </a:srgbClr>
              </a:gs>
              <a:gs pos="50000">
                <a:srgbClr val="800283">
                  <a:shade val="67500"/>
                  <a:satMod val="115000"/>
                </a:srgbClr>
              </a:gs>
              <a:gs pos="100000">
                <a:srgbClr val="80028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4160853" y="2535724"/>
            <a:ext cx="4466536" cy="186315"/>
          </a:xfrm>
          <a:prstGeom prst="homePlate">
            <a:avLst/>
          </a:prstGeom>
          <a:gradFill flip="none" rotWithShape="1">
            <a:gsLst>
              <a:gs pos="0">
                <a:srgbClr val="800283">
                  <a:shade val="30000"/>
                  <a:satMod val="115000"/>
                </a:srgbClr>
              </a:gs>
              <a:gs pos="50000">
                <a:srgbClr val="800283">
                  <a:shade val="67500"/>
                  <a:satMod val="115000"/>
                </a:srgbClr>
              </a:gs>
              <a:gs pos="100000">
                <a:srgbClr val="80028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4160853" y="3041628"/>
            <a:ext cx="4466536" cy="186315"/>
          </a:xfrm>
          <a:prstGeom prst="homePlate">
            <a:avLst/>
          </a:prstGeom>
          <a:gradFill flip="none" rotWithShape="1">
            <a:gsLst>
              <a:gs pos="0">
                <a:srgbClr val="800283">
                  <a:shade val="30000"/>
                  <a:satMod val="115000"/>
                </a:srgbClr>
              </a:gs>
              <a:gs pos="50000">
                <a:srgbClr val="800283">
                  <a:shade val="67500"/>
                  <a:satMod val="115000"/>
                </a:srgbClr>
              </a:gs>
              <a:gs pos="100000">
                <a:srgbClr val="80028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4160852" y="3288060"/>
            <a:ext cx="2660915" cy="186315"/>
          </a:xfrm>
          <a:prstGeom prst="homePlate">
            <a:avLst/>
          </a:prstGeom>
          <a:gradFill flip="none" rotWithShape="1">
            <a:gsLst>
              <a:gs pos="0">
                <a:srgbClr val="800283">
                  <a:shade val="30000"/>
                  <a:satMod val="115000"/>
                </a:srgbClr>
              </a:gs>
              <a:gs pos="50000">
                <a:srgbClr val="800283">
                  <a:shade val="67500"/>
                  <a:satMod val="115000"/>
                </a:srgbClr>
              </a:gs>
              <a:gs pos="100000">
                <a:srgbClr val="80028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160853" y="3793900"/>
            <a:ext cx="1140392" cy="186315"/>
          </a:xfrm>
          <a:prstGeom prst="homePlate">
            <a:avLst/>
          </a:prstGeom>
          <a:gradFill flip="none" rotWithShape="1">
            <a:gsLst>
              <a:gs pos="0">
                <a:srgbClr val="800283">
                  <a:shade val="30000"/>
                  <a:satMod val="115000"/>
                </a:srgbClr>
              </a:gs>
              <a:gs pos="50000">
                <a:srgbClr val="800283">
                  <a:shade val="67500"/>
                  <a:satMod val="115000"/>
                </a:srgbClr>
              </a:gs>
              <a:gs pos="100000">
                <a:srgbClr val="80028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4160853" y="4041465"/>
            <a:ext cx="1140392" cy="186315"/>
          </a:xfrm>
          <a:prstGeom prst="homePlate">
            <a:avLst/>
          </a:prstGeom>
          <a:gradFill flip="none" rotWithShape="1">
            <a:gsLst>
              <a:gs pos="0">
                <a:srgbClr val="800283">
                  <a:shade val="30000"/>
                  <a:satMod val="115000"/>
                </a:srgbClr>
              </a:gs>
              <a:gs pos="50000">
                <a:srgbClr val="800283">
                  <a:shade val="67500"/>
                  <a:satMod val="115000"/>
                </a:srgbClr>
              </a:gs>
              <a:gs pos="100000">
                <a:srgbClr val="80028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66156"/>
              </p:ext>
            </p:extLst>
          </p:nvPr>
        </p:nvGraphicFramePr>
        <p:xfrm>
          <a:off x="453689" y="4830782"/>
          <a:ext cx="8315360" cy="409892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187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7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4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</a:t>
                      </a:r>
                      <a:r>
                        <a:rPr lang="en-US" sz="900" b="1" i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HBV</a:t>
                      </a:r>
                      <a:r>
                        <a:rPr lang="en-US" sz="900" b="1" i="0" baseline="-25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  <a:endParaRPr lang="en-US" sz="9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HBV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GSK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IONIS-GSK4-L</a:t>
                      </a:r>
                      <a:r>
                        <a:rPr lang="en-US" sz="900" b="1" i="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  <a:endParaRPr lang="en-US" sz="9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Ocular Disease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GSK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799882"/>
              </p:ext>
            </p:extLst>
          </p:nvPr>
        </p:nvGraphicFramePr>
        <p:xfrm>
          <a:off x="453689" y="4273207"/>
          <a:ext cx="8315360" cy="503050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187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7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IONIS-AR-2.5</a:t>
                      </a:r>
                      <a:r>
                        <a:rPr lang="en-US" sz="900" b="1" i="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  <a:endParaRPr lang="en-US" sz="9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Cancer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AstraZeneca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IONIS-STAT3-2.5</a:t>
                      </a:r>
                      <a:r>
                        <a:rPr lang="en-US" sz="900" b="1" i="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Cancer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AstraZeneca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6" name="Pentagon 75"/>
          <p:cNvSpPr/>
          <p:nvPr/>
        </p:nvSpPr>
        <p:spPr>
          <a:xfrm>
            <a:off x="4160852" y="4305016"/>
            <a:ext cx="2660915" cy="186315"/>
          </a:xfrm>
          <a:prstGeom prst="homePlate">
            <a:avLst/>
          </a:prstGeom>
          <a:gradFill flip="none" rotWithShape="1">
            <a:gsLst>
              <a:gs pos="0">
                <a:srgbClr val="249C27">
                  <a:shade val="30000"/>
                  <a:satMod val="115000"/>
                </a:srgbClr>
              </a:gs>
              <a:gs pos="50000">
                <a:srgbClr val="249C27">
                  <a:shade val="67500"/>
                  <a:satMod val="115000"/>
                </a:srgbClr>
              </a:gs>
              <a:gs pos="100000">
                <a:srgbClr val="249C2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Pentagon 76"/>
          <p:cNvSpPr/>
          <p:nvPr/>
        </p:nvSpPr>
        <p:spPr>
          <a:xfrm>
            <a:off x="4160852" y="4530455"/>
            <a:ext cx="2660915" cy="186315"/>
          </a:xfrm>
          <a:prstGeom prst="homePlate">
            <a:avLst/>
          </a:prstGeom>
          <a:gradFill flip="none" rotWithShape="1">
            <a:gsLst>
              <a:gs pos="0">
                <a:srgbClr val="249C27">
                  <a:shade val="30000"/>
                  <a:satMod val="115000"/>
                </a:srgbClr>
              </a:gs>
              <a:gs pos="50000">
                <a:srgbClr val="249C27">
                  <a:shade val="67500"/>
                  <a:satMod val="115000"/>
                </a:srgbClr>
              </a:gs>
              <a:gs pos="100000">
                <a:srgbClr val="249C2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Pentagon 78"/>
          <p:cNvSpPr/>
          <p:nvPr/>
        </p:nvSpPr>
        <p:spPr>
          <a:xfrm>
            <a:off x="4160853" y="4850437"/>
            <a:ext cx="1140392" cy="139736"/>
          </a:xfrm>
          <a:prstGeom prst="homePlate">
            <a:avLst/>
          </a:prstGeom>
          <a:gradFill flip="none" rotWithShape="1">
            <a:gsLst>
              <a:gs pos="0">
                <a:srgbClr val="EBAD13">
                  <a:shade val="30000"/>
                  <a:satMod val="115000"/>
                </a:srgbClr>
              </a:gs>
              <a:gs pos="50000">
                <a:srgbClr val="EBAD13">
                  <a:shade val="67500"/>
                  <a:satMod val="115000"/>
                </a:srgbClr>
              </a:gs>
              <a:gs pos="100000">
                <a:srgbClr val="EBAD1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4160852" y="3540106"/>
            <a:ext cx="2660915" cy="186315"/>
          </a:xfrm>
          <a:prstGeom prst="homePlate">
            <a:avLst/>
          </a:prstGeom>
          <a:gradFill flip="none" rotWithShape="1">
            <a:gsLst>
              <a:gs pos="0">
                <a:srgbClr val="800283">
                  <a:shade val="30000"/>
                  <a:satMod val="115000"/>
                </a:srgbClr>
              </a:gs>
              <a:gs pos="50000">
                <a:srgbClr val="800283">
                  <a:shade val="67500"/>
                  <a:satMod val="115000"/>
                </a:srgbClr>
              </a:gs>
              <a:gs pos="100000">
                <a:srgbClr val="80028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 flipH="1">
            <a:off x="108858" y="958718"/>
            <a:ext cx="395970" cy="77631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7C0000"/>
              </a:gs>
              <a:gs pos="50000">
                <a:srgbClr val="B40000"/>
              </a:gs>
              <a:gs pos="100000">
                <a:srgbClr val="D7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CV</a:t>
            </a:r>
          </a:p>
        </p:txBody>
      </p:sp>
      <p:sp>
        <p:nvSpPr>
          <p:cNvPr id="55" name="Round Single Corner Rectangle 54"/>
          <p:cNvSpPr/>
          <p:nvPr/>
        </p:nvSpPr>
        <p:spPr>
          <a:xfrm flipH="1">
            <a:off x="108858" y="1757967"/>
            <a:ext cx="395970" cy="2547237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4D004F"/>
              </a:gs>
              <a:gs pos="50000">
                <a:srgbClr val="720075"/>
              </a:gs>
              <a:gs pos="100000">
                <a:srgbClr val="89008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  <a:cs typeface="Arial" panose="020B0604020202020204" pitchFamily="34" charset="0"/>
              </a:rPr>
              <a:t>Severe and Rare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7" name="Round Single Corner Rectangle 56"/>
          <p:cNvSpPr/>
          <p:nvPr/>
        </p:nvSpPr>
        <p:spPr>
          <a:xfrm flipH="1">
            <a:off x="108858" y="4276176"/>
            <a:ext cx="395970" cy="50305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0B5E0D"/>
              </a:gs>
              <a:gs pos="50000">
                <a:srgbClr val="158A18"/>
              </a:gs>
              <a:gs pos="100000">
                <a:srgbClr val="1BA51E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b="1" dirty="0" err="1">
                <a:solidFill>
                  <a:prstClr val="white"/>
                </a:solidFill>
                <a:cs typeface="Arial" panose="020B0604020202020204" pitchFamily="34" charset="0"/>
              </a:rPr>
              <a:t>Onco</a:t>
            </a:r>
            <a:endParaRPr lang="en-US" sz="10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8" name="Round Single Corner Rectangle 57"/>
          <p:cNvSpPr/>
          <p:nvPr/>
        </p:nvSpPr>
        <p:spPr>
          <a:xfrm flipH="1">
            <a:off x="108858" y="4817845"/>
            <a:ext cx="395970" cy="44152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936700"/>
              </a:gs>
              <a:gs pos="50000">
                <a:srgbClr val="D39700"/>
              </a:gs>
              <a:gs pos="100000">
                <a:srgbClr val="FBBA03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  <a:cs typeface="Arial" panose="020B0604020202020204" pitchFamily="34" charset="0"/>
              </a:rPr>
              <a:t>Other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7382"/>
              </p:ext>
            </p:extLst>
          </p:nvPr>
        </p:nvGraphicFramePr>
        <p:xfrm>
          <a:off x="474360" y="672649"/>
          <a:ext cx="8315360" cy="279472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187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7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9472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Drugs</a:t>
                      </a:r>
                    </a:p>
                  </a:txBody>
                  <a:tcPr marL="0" marR="0" marT="0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3E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Indication</a:t>
                      </a:r>
                    </a:p>
                  </a:txBody>
                  <a:tcPr marL="0" marR="0" marT="0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3E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</a:p>
                  </a:txBody>
                  <a:tcPr marL="0" marR="0" marT="0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3E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lang="en-US" sz="1050" b="1" i="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I</a:t>
                      </a:r>
                      <a:endParaRPr lang="en-US" sz="1050" b="1" i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3E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Phase II</a:t>
                      </a:r>
                    </a:p>
                  </a:txBody>
                  <a:tcPr marL="0" marR="0" marT="0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3E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Phase III</a:t>
                      </a:r>
                    </a:p>
                  </a:txBody>
                  <a:tcPr marL="0" marR="0" marT="0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3E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9" name="Pentagon 38"/>
          <p:cNvSpPr/>
          <p:nvPr/>
        </p:nvSpPr>
        <p:spPr>
          <a:xfrm>
            <a:off x="4165473" y="5044139"/>
            <a:ext cx="1140392" cy="139736"/>
          </a:xfrm>
          <a:prstGeom prst="homePlate">
            <a:avLst/>
          </a:prstGeom>
          <a:gradFill flip="none" rotWithShape="1">
            <a:gsLst>
              <a:gs pos="0">
                <a:srgbClr val="EBAD13">
                  <a:shade val="30000"/>
                  <a:satMod val="115000"/>
                </a:srgbClr>
              </a:gs>
              <a:gs pos="50000">
                <a:srgbClr val="EBAD13">
                  <a:shade val="67500"/>
                  <a:satMod val="115000"/>
                </a:srgbClr>
              </a:gs>
              <a:gs pos="100000">
                <a:srgbClr val="EBAD1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>
          <a:xfrm>
            <a:off x="0" y="1"/>
            <a:ext cx="9144000" cy="55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2400" dirty="0" err="1">
                <a:solidFill>
                  <a:srgbClr val="00253F"/>
                </a:solidFill>
              </a:rPr>
              <a:t>Ionis</a:t>
            </a:r>
            <a:r>
              <a:rPr lang="en-US" sz="2400" dirty="0">
                <a:solidFill>
                  <a:srgbClr val="00253F"/>
                </a:solidFill>
              </a:rPr>
              <a:t> Pharmaceuticals Pipeline</a:t>
            </a:r>
          </a:p>
        </p:txBody>
      </p:sp>
      <p:sp>
        <p:nvSpPr>
          <p:cNvPr id="37" name="Pentagon 36"/>
          <p:cNvSpPr/>
          <p:nvPr/>
        </p:nvSpPr>
        <p:spPr>
          <a:xfrm>
            <a:off x="4157783" y="2789781"/>
            <a:ext cx="4466536" cy="186315"/>
          </a:xfrm>
          <a:prstGeom prst="homePlate">
            <a:avLst/>
          </a:prstGeom>
          <a:gradFill flip="none" rotWithShape="1">
            <a:gsLst>
              <a:gs pos="0">
                <a:srgbClr val="800283">
                  <a:shade val="30000"/>
                  <a:satMod val="115000"/>
                </a:srgbClr>
              </a:gs>
              <a:gs pos="50000">
                <a:srgbClr val="800283">
                  <a:shade val="67500"/>
                  <a:satMod val="115000"/>
                </a:srgbClr>
              </a:gs>
              <a:gs pos="100000">
                <a:srgbClr val="80028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41131"/>
              </p:ext>
            </p:extLst>
          </p:nvPr>
        </p:nvGraphicFramePr>
        <p:xfrm>
          <a:off x="453689" y="5304382"/>
          <a:ext cx="8315360" cy="1257625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187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7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0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1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</a:t>
                      </a:r>
                      <a:r>
                        <a:rPr lang="en-US" sz="900" b="1" i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GCGR</a:t>
                      </a:r>
                      <a:r>
                        <a:rPr lang="en-US" sz="900" b="1" i="0" baseline="-25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  <a:endParaRPr lang="en-US" sz="900" b="1" i="0" baseline="-25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Diabetes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Ionis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</a:t>
                      </a:r>
                      <a:r>
                        <a:rPr lang="en-US" sz="900" b="1" i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GCCR</a:t>
                      </a:r>
                      <a:r>
                        <a:rPr lang="en-US" sz="900" b="1" i="0" baseline="-25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  <a:endParaRPr lang="en-US" sz="900" b="1" i="0" baseline="-25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Diabetes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Ionis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IONIS-PTP1B</a:t>
                      </a:r>
                      <a:r>
                        <a:rPr lang="en-US" sz="900" b="1" i="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Diabetes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Ionis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IONIS-FGFR4</a:t>
                      </a:r>
                      <a:r>
                        <a:rPr lang="en-US" sz="900" b="1" i="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Obesity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Ionis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IONIS-DGAT2</a:t>
                      </a:r>
                      <a:r>
                        <a:rPr lang="en-US" sz="900" b="1" i="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  <a:endParaRPr lang="en-US" sz="900" b="1" i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NASH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Ionis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1" i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5" name="Pentagon 44"/>
          <p:cNvSpPr/>
          <p:nvPr/>
        </p:nvSpPr>
        <p:spPr>
          <a:xfrm>
            <a:off x="4160852" y="5332287"/>
            <a:ext cx="2660915" cy="186315"/>
          </a:xfrm>
          <a:prstGeom prst="homePlate">
            <a:avLst/>
          </a:prstGeom>
          <a:gradFill flip="none" rotWithShape="1">
            <a:gsLst>
              <a:gs pos="0">
                <a:srgbClr val="0452C4">
                  <a:shade val="30000"/>
                  <a:satMod val="115000"/>
                </a:srgbClr>
              </a:gs>
              <a:gs pos="50000">
                <a:srgbClr val="0452C4">
                  <a:shade val="67500"/>
                  <a:satMod val="115000"/>
                </a:srgbClr>
              </a:gs>
              <a:gs pos="100000">
                <a:srgbClr val="0452C4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4160852" y="5593553"/>
            <a:ext cx="2660915" cy="186315"/>
          </a:xfrm>
          <a:prstGeom prst="homePlate">
            <a:avLst/>
          </a:prstGeom>
          <a:gradFill flip="none" rotWithShape="1">
            <a:gsLst>
              <a:gs pos="0">
                <a:srgbClr val="0452C4">
                  <a:shade val="30000"/>
                  <a:satMod val="115000"/>
                </a:srgbClr>
              </a:gs>
              <a:gs pos="50000">
                <a:srgbClr val="0452C4">
                  <a:shade val="67500"/>
                  <a:satMod val="115000"/>
                </a:srgbClr>
              </a:gs>
              <a:gs pos="100000">
                <a:srgbClr val="0452C4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4160852" y="5835861"/>
            <a:ext cx="2660915" cy="186315"/>
          </a:xfrm>
          <a:prstGeom prst="homePlate">
            <a:avLst/>
          </a:prstGeom>
          <a:gradFill flip="none" rotWithShape="1">
            <a:gsLst>
              <a:gs pos="0">
                <a:srgbClr val="0452C4">
                  <a:shade val="30000"/>
                  <a:satMod val="115000"/>
                </a:srgbClr>
              </a:gs>
              <a:gs pos="50000">
                <a:srgbClr val="0452C4">
                  <a:shade val="67500"/>
                  <a:satMod val="115000"/>
                </a:srgbClr>
              </a:gs>
              <a:gs pos="100000">
                <a:srgbClr val="0452C4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4160852" y="6073541"/>
            <a:ext cx="2660915" cy="186315"/>
          </a:xfrm>
          <a:prstGeom prst="homePlate">
            <a:avLst/>
          </a:prstGeom>
          <a:gradFill flip="none" rotWithShape="1">
            <a:gsLst>
              <a:gs pos="0">
                <a:srgbClr val="0452C4">
                  <a:shade val="30000"/>
                  <a:satMod val="115000"/>
                </a:srgbClr>
              </a:gs>
              <a:gs pos="50000">
                <a:srgbClr val="0452C4">
                  <a:shade val="67500"/>
                  <a:satMod val="115000"/>
                </a:srgbClr>
              </a:gs>
              <a:gs pos="100000">
                <a:srgbClr val="0452C4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ound Single Corner Rectangle 48"/>
          <p:cNvSpPr/>
          <p:nvPr/>
        </p:nvSpPr>
        <p:spPr>
          <a:xfrm flipH="1">
            <a:off x="108858" y="5304454"/>
            <a:ext cx="395970" cy="128117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002A7A"/>
              </a:gs>
              <a:gs pos="50000">
                <a:srgbClr val="0041B0"/>
              </a:gs>
              <a:gs pos="100000">
                <a:srgbClr val="004FD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  <a:cs typeface="Arial" panose="020B0604020202020204" pitchFamily="34" charset="0"/>
              </a:rPr>
              <a:t>Metabolic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4160855" y="6326647"/>
            <a:ext cx="1140390" cy="186315"/>
          </a:xfrm>
          <a:prstGeom prst="homePlate">
            <a:avLst/>
          </a:prstGeom>
          <a:gradFill flip="none" rotWithShape="1">
            <a:gsLst>
              <a:gs pos="0">
                <a:srgbClr val="0452C4">
                  <a:shade val="30000"/>
                  <a:satMod val="115000"/>
                </a:srgbClr>
              </a:gs>
              <a:gs pos="50000">
                <a:srgbClr val="0452C4">
                  <a:shade val="67500"/>
                  <a:satMod val="115000"/>
                </a:srgbClr>
              </a:gs>
              <a:gs pos="100000">
                <a:srgbClr val="0452C4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4160855" y="1500840"/>
            <a:ext cx="1140392" cy="186315"/>
          </a:xfrm>
          <a:prstGeom prst="homePlate">
            <a:avLst/>
          </a:prstGeom>
          <a:gradFill flip="none" rotWithShape="1">
            <a:gsLst>
              <a:gs pos="0">
                <a:srgbClr val="C80000">
                  <a:shade val="30000"/>
                  <a:satMod val="115000"/>
                </a:srgbClr>
              </a:gs>
              <a:gs pos="50000">
                <a:srgbClr val="C80000">
                  <a:shade val="67500"/>
                  <a:satMod val="115000"/>
                </a:srgbClr>
              </a:gs>
              <a:gs pos="100000">
                <a:srgbClr val="C8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8123" y="419100"/>
            <a:ext cx="8060926" cy="45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858" y="419100"/>
            <a:ext cx="465936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1A8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1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Why Target RNA for Therapeutics?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82422" y="1295715"/>
            <a:ext cx="8081800" cy="4495800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RNA therapeutics as a platform is a revolutionary approach to discover new and important therapeutic agents for treating human diseases</a:t>
            </a:r>
          </a:p>
          <a:p>
            <a:r>
              <a:rPr lang="en-US" sz="1800" dirty="0"/>
              <a:t>RNA as a class of molecules plays a major role in the regulation of biological processes and in human diseases</a:t>
            </a:r>
          </a:p>
          <a:p>
            <a:r>
              <a:rPr lang="en-US" sz="1800" dirty="0"/>
              <a:t>Therapeutic approaches against RNA are generally unapproachable with existing drug platforms (e.g., small molecules)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Non-</a:t>
            </a:r>
            <a:r>
              <a:rPr lang="en-US" sz="1600" dirty="0" err="1">
                <a:solidFill>
                  <a:schemeClr val="tx2"/>
                </a:solidFill>
              </a:rPr>
              <a:t>druggable</a:t>
            </a:r>
            <a:r>
              <a:rPr lang="en-US" sz="1600" dirty="0">
                <a:solidFill>
                  <a:schemeClr val="tx2"/>
                </a:solidFill>
              </a:rPr>
              <a:t> protein coding RNAs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Alternatively spliced RNAs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Non-coding RNAs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microRNAs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Nuclear retained RNAs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Antisense RNAs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Structural RNAs</a:t>
            </a:r>
          </a:p>
        </p:txBody>
      </p:sp>
      <p:sp>
        <p:nvSpPr>
          <p:cNvPr id="1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6722" y="1285923"/>
            <a:ext cx="457200" cy="228600"/>
          </a:xfrm>
          <a:prstGeom prst="rect">
            <a:avLst/>
          </a:prstGeom>
        </p:spPr>
        <p:txBody>
          <a:bodyPr/>
          <a:lstStyle/>
          <a:p>
            <a:fld id="{A79684C7-28FB-5D42-95B0-B6E4288C04F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"/>
          <a:stretch/>
        </p:blipFill>
        <p:spPr bwMode="auto">
          <a:xfrm>
            <a:off x="4286251" y="3228656"/>
            <a:ext cx="4857749" cy="366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07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 l="2397" t="1577" r="6859"/>
          <a:stretch>
            <a:fillRect/>
          </a:stretch>
        </p:blipFill>
        <p:spPr bwMode="auto">
          <a:xfrm>
            <a:off x="3626" y="1512888"/>
            <a:ext cx="5204114" cy="50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05400" y="1314498"/>
            <a:ext cx="3895725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/>
              <a:t>Antisense oligonucleotides (ASOs) can interact with both pre-RNA in the nucleus and mature mRNA in the cytoplasm</a:t>
            </a:r>
          </a:p>
          <a:p>
            <a:r>
              <a:rPr lang="en-US" sz="1600" dirty="0"/>
              <a:t>ASO can target </a:t>
            </a:r>
            <a:r>
              <a:rPr lang="en-US" sz="1600" dirty="0" err="1"/>
              <a:t>exonic</a:t>
            </a:r>
            <a:r>
              <a:rPr lang="en-US" sz="1600" dirty="0"/>
              <a:t>, </a:t>
            </a:r>
            <a:r>
              <a:rPr lang="en-US" sz="1600" dirty="0" err="1"/>
              <a:t>intronic</a:t>
            </a:r>
            <a:r>
              <a:rPr lang="en-US" sz="1600" dirty="0"/>
              <a:t>, and untranslated region (UTR) sites</a:t>
            </a:r>
          </a:p>
          <a:p>
            <a:r>
              <a:rPr lang="en-US" sz="1600" dirty="0"/>
              <a:t>ASO can reduce or increase gene expression through a variety of mechanisms:</a:t>
            </a:r>
          </a:p>
          <a:p>
            <a:pPr lvl="1"/>
            <a:r>
              <a:rPr lang="en-US" sz="1600" dirty="0"/>
              <a:t>mRNA maturation (5’ cap formation, splicing, and polyadenylation) </a:t>
            </a:r>
          </a:p>
          <a:p>
            <a:pPr lvl="1"/>
            <a:r>
              <a:rPr lang="en-US" sz="1600" dirty="0"/>
              <a:t>RNase H-mediated degradation</a:t>
            </a:r>
          </a:p>
          <a:p>
            <a:pPr lvl="1"/>
            <a:r>
              <a:rPr lang="en-US" sz="1600" dirty="0"/>
              <a:t>Steric translation inhibition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Antisense Mechanism of Action for Oligonucleotide Drugs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2572" y="6460629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>
                <a:latin typeface="Times New Roman" pitchFamily="18" charset="0"/>
              </a:rPr>
              <a:t>Southwell</a:t>
            </a:r>
            <a:r>
              <a:rPr lang="en-US" sz="1000" b="1" i="1" dirty="0">
                <a:latin typeface="Times New Roman" pitchFamily="18" charset="0"/>
              </a:rPr>
              <a:t> et al 2012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6722" y="1285923"/>
            <a:ext cx="457200" cy="228600"/>
          </a:xfrm>
          <a:prstGeom prst="rect">
            <a:avLst/>
          </a:prstGeom>
        </p:spPr>
        <p:txBody>
          <a:bodyPr/>
          <a:lstStyle/>
          <a:p>
            <a:fld id="{A79684C7-28FB-5D42-95B0-B6E4288C04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9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35953" y="1600690"/>
            <a:ext cx="8153400" cy="4495800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Antisense technology can act on a target RNA in a variety of ways to treat human diseases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Antisense Technology is the Only Validated Direct Route from Gene Sequence to Drugs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019800" y="2727763"/>
            <a:ext cx="2784512" cy="3035808"/>
            <a:chOff x="3352800" y="2985225"/>
            <a:chExt cx="2784512" cy="3035808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985225"/>
              <a:ext cx="2784512" cy="3035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8" name="Group 47"/>
            <p:cNvGrpSpPr/>
            <p:nvPr/>
          </p:nvGrpSpPr>
          <p:grpSpPr>
            <a:xfrm>
              <a:off x="3379153" y="3042340"/>
              <a:ext cx="2743200" cy="2809588"/>
              <a:chOff x="3429000" y="2788693"/>
              <a:chExt cx="2743200" cy="2809588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530" y="3577188"/>
                <a:ext cx="2425312" cy="202109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3429000" y="2788693"/>
                <a:ext cx="274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sz="1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Increases</a:t>
                </a:r>
                <a:r>
                  <a:rPr kumimoji="0" lang="en-US" sz="18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production of therapeutic protein   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159275" y="2727763"/>
            <a:ext cx="2847675" cy="2983675"/>
            <a:chOff x="6248400" y="2985225"/>
            <a:chExt cx="2847675" cy="2958375"/>
          </a:xfrm>
        </p:grpSpPr>
        <p:sp>
          <p:nvSpPr>
            <p:cNvPr id="52" name="Rectangle 51"/>
            <p:cNvSpPr/>
            <p:nvPr/>
          </p:nvSpPr>
          <p:spPr>
            <a:xfrm>
              <a:off x="6248400" y="2985225"/>
              <a:ext cx="2843784" cy="2958375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352875" y="3026653"/>
              <a:ext cx="2743200" cy="2840747"/>
              <a:chOff x="6352875" y="2854088"/>
              <a:chExt cx="2743200" cy="2840747"/>
            </a:xfrm>
          </p:grpSpPr>
          <p:grpSp>
            <p:nvGrpSpPr>
              <p:cNvPr id="54" name="Group 53"/>
              <p:cNvGrpSpPr>
                <a:grpSpLocks noChangeAspect="1"/>
              </p:cNvGrpSpPr>
              <p:nvPr/>
            </p:nvGrpSpPr>
            <p:grpSpPr>
              <a:xfrm>
                <a:off x="6818531" y="3575697"/>
                <a:ext cx="1640397" cy="2119138"/>
                <a:chOff x="6563608" y="2184090"/>
                <a:chExt cx="2050496" cy="2648923"/>
              </a:xfrm>
            </p:grpSpPr>
            <p:pic>
              <p:nvPicPr>
                <p:cNvPr id="56" name="Content Placeholder 4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BF9ED"/>
                    </a:clrFrom>
                    <a:clrTo>
                      <a:srgbClr val="FBF9ED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084" t="15055" b="68049"/>
                <a:stretch/>
              </p:blipFill>
              <p:spPr>
                <a:xfrm>
                  <a:off x="6581329" y="2635373"/>
                  <a:ext cx="1862470" cy="829339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4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BF9ED"/>
                    </a:clrFrom>
                    <a:clrTo>
                      <a:srgbClr val="FBF9ED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084" t="41699" b="46821"/>
                <a:stretch/>
              </p:blipFill>
              <p:spPr>
                <a:xfrm>
                  <a:off x="6563608" y="4269487"/>
                  <a:ext cx="1862470" cy="563526"/>
                </a:xfrm>
                <a:prstGeom prst="rect">
                  <a:avLst/>
                </a:prstGeom>
              </p:spPr>
            </p:pic>
            <p:sp>
              <p:nvSpPr>
                <p:cNvPr id="58" name="Down Arrow 57"/>
                <p:cNvSpPr/>
                <p:nvPr/>
              </p:nvSpPr>
              <p:spPr>
                <a:xfrm>
                  <a:off x="7129795" y="3286125"/>
                  <a:ext cx="304800" cy="914400"/>
                </a:xfrm>
                <a:prstGeom prst="downArrow">
                  <a:avLst/>
                </a:prstGeom>
                <a:gradFill flip="none" rotWithShape="1"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59" name="Group 58"/>
                <p:cNvGrpSpPr/>
                <p:nvPr/>
              </p:nvGrpSpPr>
              <p:grpSpPr>
                <a:xfrm rot="1486135">
                  <a:off x="7273220" y="2415931"/>
                  <a:ext cx="685800" cy="85692"/>
                  <a:chOff x="4495800" y="5031432"/>
                  <a:chExt cx="685800" cy="85692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495800" y="5031432"/>
                    <a:ext cx="685800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6BA42C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00224" y="5043156"/>
                    <a:ext cx="0" cy="7396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4669476" y="5043156"/>
                    <a:ext cx="0" cy="7396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4877232" y="5043156"/>
                    <a:ext cx="0" cy="7396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4946484" y="5043156"/>
                    <a:ext cx="0" cy="7396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5015736" y="5043156"/>
                    <a:ext cx="0" cy="7396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5084988" y="5043156"/>
                    <a:ext cx="0" cy="7396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4738728" y="5043156"/>
                    <a:ext cx="0" cy="7396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4807980" y="5043156"/>
                    <a:ext cx="0" cy="7396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4530972" y="5043156"/>
                    <a:ext cx="0" cy="7396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5154244" y="5043156"/>
                    <a:ext cx="0" cy="7396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7673121" y="2184090"/>
                  <a:ext cx="79017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DMPK</a:t>
                  </a:r>
                  <a:r>
                    <a:rPr kumimoji="0" lang="en-US" sz="800" b="0" i="0" u="none" strike="noStrike" kern="0" cap="none" spc="0" normalizeH="0" baseline="-2500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Rx</a:t>
                  </a:r>
                  <a:endPara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412622" y="3537434"/>
                  <a:ext cx="1201482" cy="346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RNase H1</a:t>
                  </a: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6352875" y="2854088"/>
                <a:ext cx="274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Removes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toxic RNA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(coding and noncoding)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4800" y="2727763"/>
            <a:ext cx="2841625" cy="3034575"/>
            <a:chOff x="304800" y="2985225"/>
            <a:chExt cx="2841625" cy="3034575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985225"/>
              <a:ext cx="2841625" cy="303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406411" y="4093665"/>
              <a:ext cx="9112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sz="11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RNase H1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 rot="5400000">
              <a:off x="909632" y="4116257"/>
              <a:ext cx="1589783" cy="1981200"/>
              <a:chOff x="-68062" y="2440964"/>
              <a:chExt cx="1589783" cy="1981200"/>
            </a:xfrm>
          </p:grpSpPr>
          <p:pic>
            <p:nvPicPr>
              <p:cNvPr id="42" name="Picture 37" descr="antisense targets RNA not proteins v2-slide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44992" t="24046" r="-6787" b="22817"/>
              <a:stretch/>
            </p:blipFill>
            <p:spPr bwMode="auto">
              <a:xfrm>
                <a:off x="-68062" y="2527925"/>
                <a:ext cx="1526774" cy="1783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TextBox 42"/>
              <p:cNvSpPr txBox="1"/>
              <p:nvPr/>
            </p:nvSpPr>
            <p:spPr>
              <a:xfrm rot="16200000">
                <a:off x="1057807" y="3777688"/>
                <a:ext cx="66621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sz="11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ASO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6200000">
                <a:off x="-376145" y="3216120"/>
                <a:ext cx="1981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sz="11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mRNA for disease-causing protein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46978" y="2985225"/>
              <a:ext cx="27389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sz="1800" dirty="0">
                  <a:solidFill>
                    <a:srgbClr val="000000"/>
                  </a:solidFill>
                  <a:cs typeface="Arial" panose="020B0604020202020204" pitchFamily="34" charset="0"/>
                </a:rPr>
                <a:t>Reduces</a:t>
              </a:r>
              <a:r>
                <a:rPr kumimoji="0" lang="en-US" sz="18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target RNA &amp; prevents production of protein </a:t>
              </a:r>
            </a:p>
          </p:txBody>
        </p:sp>
        <p:sp>
          <p:nvSpPr>
            <p:cNvPr id="73" name="Oval 51"/>
            <p:cNvSpPr/>
            <p:nvPr/>
          </p:nvSpPr>
          <p:spPr>
            <a:xfrm rot="2551149">
              <a:off x="1518762" y="4342412"/>
              <a:ext cx="346810" cy="346817"/>
            </a:xfrm>
            <a:custGeom>
              <a:avLst/>
              <a:gdLst>
                <a:gd name="connsiteX0" fmla="*/ 0 w 346794"/>
                <a:gd name="connsiteY0" fmla="*/ 173397 h 346794"/>
                <a:gd name="connsiteX1" fmla="*/ 173397 w 346794"/>
                <a:gd name="connsiteY1" fmla="*/ 0 h 346794"/>
                <a:gd name="connsiteX2" fmla="*/ 346794 w 346794"/>
                <a:gd name="connsiteY2" fmla="*/ 173397 h 346794"/>
                <a:gd name="connsiteX3" fmla="*/ 173397 w 346794"/>
                <a:gd name="connsiteY3" fmla="*/ 346794 h 346794"/>
                <a:gd name="connsiteX4" fmla="*/ 0 w 346794"/>
                <a:gd name="connsiteY4" fmla="*/ 173397 h 346794"/>
                <a:gd name="connsiteX0" fmla="*/ 0 w 346810"/>
                <a:gd name="connsiteY0" fmla="*/ 173397 h 346817"/>
                <a:gd name="connsiteX1" fmla="*/ 173397 w 346810"/>
                <a:gd name="connsiteY1" fmla="*/ 0 h 346817"/>
                <a:gd name="connsiteX2" fmla="*/ 346794 w 346810"/>
                <a:gd name="connsiteY2" fmla="*/ 173397 h 346817"/>
                <a:gd name="connsiteX3" fmla="*/ 188154 w 346810"/>
                <a:gd name="connsiteY3" fmla="*/ 185678 h 346817"/>
                <a:gd name="connsiteX4" fmla="*/ 173397 w 346810"/>
                <a:gd name="connsiteY4" fmla="*/ 346794 h 346817"/>
                <a:gd name="connsiteX5" fmla="*/ 0 w 346810"/>
                <a:gd name="connsiteY5" fmla="*/ 173397 h 34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810" h="346817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cubicBezTo>
                    <a:pt x="269162" y="0"/>
                    <a:pt x="345066" y="116672"/>
                    <a:pt x="346794" y="173397"/>
                  </a:cubicBezTo>
                  <a:cubicBezTo>
                    <a:pt x="348522" y="230122"/>
                    <a:pt x="217053" y="156779"/>
                    <a:pt x="188154" y="185678"/>
                  </a:cubicBezTo>
                  <a:cubicBezTo>
                    <a:pt x="159255" y="214577"/>
                    <a:pt x="204756" y="348841"/>
                    <a:pt x="173397" y="346794"/>
                  </a:cubicBezTo>
                  <a:cubicBezTo>
                    <a:pt x="142038" y="344747"/>
                    <a:pt x="0" y="269162"/>
                    <a:pt x="0" y="173397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7000">
                  <a:srgbClr val="F79646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675" y="1285875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7F264A-0348-48A9-8260-9C1DBD30D4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41799" y="5762338"/>
            <a:ext cx="274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Example: IONIS-</a:t>
            </a:r>
            <a:r>
              <a:rPr lang="en-US" sz="1200" dirty="0" err="1">
                <a:solidFill>
                  <a:srgbClr val="000000"/>
                </a:solidFill>
              </a:rPr>
              <a:t>TTR</a:t>
            </a:r>
            <a:r>
              <a:rPr lang="en-US" sz="1200" baseline="-25000" dirty="0" err="1">
                <a:solidFill>
                  <a:srgbClr val="000000"/>
                </a:solidFill>
              </a:rPr>
              <a:t>Rx</a:t>
            </a:r>
            <a:r>
              <a:rPr lang="en-US" sz="1200" dirty="0">
                <a:solidFill>
                  <a:srgbClr val="000000"/>
                </a:solidFill>
              </a:rPr>
              <a:t> (Hereditary TTR Amyloidosis)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75552" y="5762338"/>
            <a:ext cx="268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Example: IONIS-</a:t>
            </a:r>
            <a:r>
              <a:rPr lang="en-US" sz="1200" dirty="0" err="1">
                <a:solidFill>
                  <a:srgbClr val="000000"/>
                </a:solidFill>
              </a:rPr>
              <a:t>SMN</a:t>
            </a:r>
            <a:r>
              <a:rPr lang="en-US" sz="1200" baseline="-25000" dirty="0" err="1">
                <a:solidFill>
                  <a:srgbClr val="000000"/>
                </a:solidFill>
              </a:rPr>
              <a:t>Rx</a:t>
            </a:r>
            <a:r>
              <a:rPr lang="en-US" sz="1200" dirty="0">
                <a:solidFill>
                  <a:srgbClr val="000000"/>
                </a:solidFill>
              </a:rPr>
              <a:t> (Spinal Muscular Atrophy)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245255" y="5762338"/>
            <a:ext cx="268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Example: IONIS-</a:t>
            </a:r>
            <a:r>
              <a:rPr lang="en-US" sz="1200" dirty="0" err="1">
                <a:solidFill>
                  <a:srgbClr val="000000"/>
                </a:solidFill>
              </a:rPr>
              <a:t>DMPK</a:t>
            </a:r>
            <a:r>
              <a:rPr lang="en-US" sz="1200" baseline="-25000" dirty="0" err="1">
                <a:solidFill>
                  <a:srgbClr val="000000"/>
                </a:solidFill>
              </a:rPr>
              <a:t>Rx</a:t>
            </a:r>
            <a:r>
              <a:rPr lang="en-US" sz="1200" dirty="0">
                <a:solidFill>
                  <a:srgbClr val="000000"/>
                </a:solidFill>
              </a:rPr>
              <a:t> (Myotonic Dystrophy I)</a:t>
            </a:r>
          </a:p>
        </p:txBody>
      </p:sp>
    </p:spTree>
    <p:extLst>
      <p:ext uri="{BB962C8B-B14F-4D97-AF65-F5344CB8AC3E}">
        <p14:creationId xmlns:p14="http://schemas.microsoft.com/office/powerpoint/2010/main" val="372390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RNase H Antisense Mechanism </a:t>
            </a:r>
            <a:br>
              <a:rPr lang="en-US" b="1" dirty="0"/>
            </a:br>
            <a:r>
              <a:rPr lang="en-US" b="1" dirty="0"/>
              <a:t>Oligonucleotide Chemistries</a:t>
            </a:r>
          </a:p>
        </p:txBody>
      </p:sp>
      <p:pic>
        <p:nvPicPr>
          <p:cNvPr id="17411" name="Picture 25" descr="figure_chemistri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499" y="3432117"/>
            <a:ext cx="3494587" cy="318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59644" y="1498909"/>
            <a:ext cx="428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Chimeric RNase H1 Oligo Design  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0609" y="5752818"/>
            <a:ext cx="240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0" dirty="0">
                <a:latin typeface="Times New Roman" panose="02020603050405020304" pitchFamily="18" charset="0"/>
              </a:rPr>
              <a:t>2’-</a:t>
            </a:r>
            <a:r>
              <a:rPr lang="en-US" b="1" i="1" baseline="0" dirty="0">
                <a:latin typeface="Times New Roman" panose="02020603050405020304" pitchFamily="18" charset="0"/>
              </a:rPr>
              <a:t>O</a:t>
            </a:r>
            <a:r>
              <a:rPr lang="en-US" b="1" baseline="0" dirty="0">
                <a:latin typeface="Times New Roman" panose="02020603050405020304" pitchFamily="18" charset="0"/>
              </a:rPr>
              <a:t>-methoxyethyl (MOE)</a:t>
            </a:r>
          </a:p>
        </p:txBody>
      </p:sp>
      <p:graphicFrame>
        <p:nvGraphicFramePr>
          <p:cNvPr id="2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847068"/>
              </p:ext>
            </p:extLst>
          </p:nvPr>
        </p:nvGraphicFramePr>
        <p:xfrm>
          <a:off x="5913191" y="2082033"/>
          <a:ext cx="2936841" cy="346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CS ChemDraw Drawing" r:id="rId5" imgW="5544312" imgH="6536436" progId="">
                  <p:embed/>
                </p:oleObj>
              </mc:Choice>
              <mc:Fallback>
                <p:oleObj name="CS ChemDraw Drawing" r:id="rId5" imgW="5544312" imgH="65364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191" y="2082033"/>
                        <a:ext cx="2936841" cy="34634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74966" y="1865032"/>
            <a:ext cx="5177116" cy="1425498"/>
            <a:chOff x="537884" y="2096601"/>
            <a:chExt cx="5381001" cy="1524807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37897" y="3131904"/>
              <a:ext cx="5065733" cy="489504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2700">
              <a:solidFill>
                <a:srgbClr val="A2774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4534470" y="3181070"/>
              <a:ext cx="795149" cy="29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ctr" eaLnBrk="0" hangingPunct="0"/>
              <a:r>
                <a:rPr lang="en-US" sz="1200" b="1" baseline="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MOE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924527" y="3181070"/>
              <a:ext cx="575136" cy="29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4" tIns="45717" rIns="91434" bIns="45717">
              <a:spAutoFit/>
            </a:bodyPr>
            <a:lstStyle/>
            <a:p>
              <a:pPr algn="ctr" eaLnBrk="0" hangingPunct="0"/>
              <a:r>
                <a:rPr lang="en-US" sz="1200" b="1" baseline="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MOE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invGray">
            <a:xfrm>
              <a:off x="1892281" y="3225942"/>
              <a:ext cx="2356964" cy="29629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rgbClr val="A27742"/>
              </a:solidFill>
              <a:miter lim="800000"/>
              <a:headEnd/>
              <a:tailEnd/>
            </a:ln>
            <a:effectLst/>
          </p:spPr>
          <p:txBody>
            <a:bodyPr wrap="square" lIns="91434" tIns="45717" rIns="91434" bIns="45717" anchor="ctr" anchorCtr="1">
              <a:spAutoFit/>
            </a:bodyPr>
            <a:lstStyle/>
            <a:p>
              <a:pPr eaLnBrk="0" hangingPunct="0">
                <a:defRPr/>
              </a:pPr>
              <a:r>
                <a:rPr lang="en-US" sz="1200" b="1" baseline="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DNA</a:t>
              </a:r>
            </a:p>
          </p:txBody>
        </p:sp>
        <p:sp>
          <p:nvSpPr>
            <p:cNvPr id="28" name="Left Brace 27"/>
            <p:cNvSpPr/>
            <p:nvPr/>
          </p:nvSpPr>
          <p:spPr bwMode="auto">
            <a:xfrm>
              <a:off x="537884" y="2828032"/>
              <a:ext cx="1277470" cy="242047"/>
            </a:xfrm>
            <a:prstGeom prst="leftBrac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30000" dirty="0">
                <a:ln>
                  <a:noFill/>
                </a:ln>
                <a:solidFill>
                  <a:srgbClr val="DFD19F"/>
                </a:solidFill>
                <a:effectLst/>
                <a:latin typeface="Times New Roman" panose="02020603050405020304" pitchFamily="18" charset="0"/>
                <a:ea typeface="ＭＳ Ｐゴシック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3571" y="2096601"/>
              <a:ext cx="1578685" cy="88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baseline="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↑ affinity</a:t>
              </a:r>
            </a:p>
            <a:p>
              <a:pPr algn="l"/>
              <a:r>
                <a:rPr lang="en-US" sz="1600" b="1" baseline="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↑ stability</a:t>
              </a:r>
            </a:p>
            <a:p>
              <a:pPr algn="l"/>
              <a:r>
                <a:rPr lang="en-US" sz="1600" b="1" baseline="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↑ tolerability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02120" y="2096601"/>
              <a:ext cx="1616765" cy="88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baseline="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↑ affinity</a:t>
              </a:r>
            </a:p>
            <a:p>
              <a:pPr algn="l"/>
              <a:r>
                <a:rPr lang="en-US" sz="1600" b="1" baseline="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↑ stability</a:t>
              </a:r>
            </a:p>
            <a:p>
              <a:pPr algn="l"/>
              <a:r>
                <a:rPr lang="en-US" sz="1600" b="1" baseline="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↑ tolerability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62256" y="2328720"/>
              <a:ext cx="1801905" cy="62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RNase H1 Substrate</a:t>
              </a:r>
            </a:p>
          </p:txBody>
        </p:sp>
        <p:sp>
          <p:nvSpPr>
            <p:cNvPr id="33" name="Right Brace 32"/>
            <p:cNvSpPr/>
            <p:nvPr/>
          </p:nvSpPr>
          <p:spPr>
            <a:xfrm rot="16200000">
              <a:off x="1113898" y="2330213"/>
              <a:ext cx="204486" cy="1334556"/>
            </a:xfrm>
            <a:prstGeom prst="rightBrace">
              <a:avLst>
                <a:gd name="adj1" fmla="val 8333"/>
                <a:gd name="adj2" fmla="val 4959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 rot="16200000">
              <a:off x="4823260" y="2330212"/>
              <a:ext cx="204486" cy="1334556"/>
            </a:xfrm>
            <a:prstGeom prst="rightBrace">
              <a:avLst>
                <a:gd name="adj1" fmla="val 8333"/>
                <a:gd name="adj2" fmla="val 4959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Right Brace 34"/>
            <p:cNvSpPr/>
            <p:nvPr/>
          </p:nvSpPr>
          <p:spPr>
            <a:xfrm rot="16200000">
              <a:off x="2971274" y="1821580"/>
              <a:ext cx="204486" cy="2344495"/>
            </a:xfrm>
            <a:prstGeom prst="rightBrace">
              <a:avLst>
                <a:gd name="adj1" fmla="val 8333"/>
                <a:gd name="adj2" fmla="val 4959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6722" y="1285923"/>
            <a:ext cx="457200" cy="228600"/>
          </a:xfrm>
          <a:prstGeom prst="rect">
            <a:avLst/>
          </a:prstGeom>
        </p:spPr>
        <p:txBody>
          <a:bodyPr/>
          <a:lstStyle/>
          <a:p>
            <a:fld id="{A79684C7-28FB-5D42-95B0-B6E4288C04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9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112" t="8414" r="7204"/>
          <a:stretch/>
        </p:blipFill>
        <p:spPr bwMode="auto">
          <a:xfrm>
            <a:off x="5133974" y="1858515"/>
            <a:ext cx="3774559" cy="25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3935" y="4543404"/>
            <a:ext cx="227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en-US" sz="1000" b="1" baseline="0" dirty="0">
                <a:solidFill>
                  <a:srgbClr val="000000"/>
                </a:solidFill>
                <a:latin typeface="+mn-lt"/>
                <a:ea typeface="+mn-ea"/>
              </a:rPr>
              <a:t>Red (full length </a:t>
            </a:r>
            <a:r>
              <a:rPr lang="en-US" sz="1000" b="1" baseline="0" dirty="0" err="1">
                <a:solidFill>
                  <a:srgbClr val="000000"/>
                </a:solidFill>
                <a:latin typeface="+mn-lt"/>
                <a:ea typeface="+mn-ea"/>
              </a:rPr>
              <a:t>oligonucleotide</a:t>
            </a:r>
            <a:r>
              <a:rPr lang="en-US" sz="1000" b="1" baseline="0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</a:p>
          <a:p>
            <a:pPr algn="r" eaLnBrk="1" hangingPunct="1"/>
            <a:r>
              <a:rPr lang="en-US" sz="1000" b="1" baseline="0" dirty="0">
                <a:solidFill>
                  <a:srgbClr val="000000"/>
                </a:solidFill>
                <a:latin typeface="+mn-lt"/>
                <a:ea typeface="+mn-ea"/>
              </a:rPr>
              <a:t>Yellow (total </a:t>
            </a:r>
            <a:r>
              <a:rPr lang="en-US" sz="1000" b="1" baseline="0" dirty="0" err="1">
                <a:solidFill>
                  <a:srgbClr val="000000"/>
                </a:solidFill>
                <a:latin typeface="+mn-lt"/>
                <a:ea typeface="+mn-ea"/>
              </a:rPr>
              <a:t>oligonucleotide</a:t>
            </a:r>
            <a:r>
              <a:rPr lang="en-US" sz="1000" b="1" baseline="0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4106" y="1422368"/>
            <a:ext cx="38644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545356"/>
                </a:solidFill>
                <a:latin typeface="+mn-lt"/>
              </a:rPr>
              <a:t>Distribution of 2’MOE Oligonucleotide in Monkey</a:t>
            </a:r>
            <a:br>
              <a:rPr lang="en-US" sz="1050" b="1" dirty="0">
                <a:solidFill>
                  <a:srgbClr val="545356"/>
                </a:solidFill>
                <a:latin typeface="+mn-lt"/>
              </a:rPr>
            </a:br>
            <a:r>
              <a:rPr lang="en-US" sz="1050" b="1" dirty="0">
                <a:solidFill>
                  <a:srgbClr val="545356"/>
                </a:solidFill>
                <a:latin typeface="+mn-lt"/>
              </a:rPr>
              <a:t>Following Parenteral (IV) Administration (10 mg/kg)</a:t>
            </a:r>
          </a:p>
        </p:txBody>
      </p:sp>
      <p:pic>
        <p:nvPicPr>
          <p:cNvPr id="11" name="Picture 3" descr="livpa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391" y="5271035"/>
            <a:ext cx="1851766" cy="84492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4671166" y="5260197"/>
            <a:ext cx="2105024" cy="857620"/>
            <a:chOff x="4572000" y="5577203"/>
            <a:chExt cx="2105024" cy="857620"/>
          </a:xfrm>
        </p:grpSpPr>
        <p:pic>
          <p:nvPicPr>
            <p:cNvPr id="13" name="Picture 5" descr="osteoclasts"/>
            <p:cNvPicPr>
              <a:picLocks noChangeAspect="1" noChangeArrowheads="1"/>
            </p:cNvPicPr>
            <p:nvPr/>
          </p:nvPicPr>
          <p:blipFill>
            <a:blip r:embed="rId4" cstate="print">
              <a:lum bright="-22000" contrast="30000"/>
            </a:blip>
            <a:srcRect/>
            <a:stretch>
              <a:fillRect/>
            </a:stretch>
          </p:blipFill>
          <p:spPr bwMode="auto">
            <a:xfrm>
              <a:off x="4572000" y="5577203"/>
              <a:ext cx="2105024" cy="85762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5864655" y="5848474"/>
              <a:ext cx="255238" cy="64027"/>
            </a:xfrm>
            <a:prstGeom prst="line">
              <a:avLst/>
            </a:prstGeom>
            <a:noFill/>
            <a:ln w="25400">
              <a:solidFill>
                <a:srgbClr val="A27742"/>
              </a:solidFill>
              <a:round/>
              <a:headEnd/>
              <a:tailEnd type="triangle" w="lg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050" b="1" dirty="0">
                <a:latin typeface="Times New Roman" pitchFamily="18" charset="0"/>
              </a:endParaRPr>
            </a:p>
          </p:txBody>
        </p:sp>
      </p:grpSp>
      <p:pic>
        <p:nvPicPr>
          <p:cNvPr id="15" name="Picture 12" descr="kidareas"/>
          <p:cNvPicPr>
            <a:picLocks noChangeArrowheads="1"/>
          </p:cNvPicPr>
          <p:nvPr/>
        </p:nvPicPr>
        <p:blipFill>
          <a:blip r:embed="rId5" cstate="print"/>
          <a:srcRect l="64546" t="56824" r="10909" b="22353"/>
          <a:stretch>
            <a:fillRect/>
          </a:stretch>
        </p:blipFill>
        <p:spPr bwMode="auto">
          <a:xfrm>
            <a:off x="623041" y="5276921"/>
            <a:ext cx="1899391" cy="8504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1916" y="5263974"/>
            <a:ext cx="1800966" cy="8728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452957" y="6051142"/>
            <a:ext cx="531302" cy="283579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lIns="97957" tIns="48978" rIns="97957" bIns="48978">
            <a:spAutoFit/>
          </a:bodyPr>
          <a:lstStyle/>
          <a:p>
            <a:pPr defTabSz="979488" eaLnBrk="0" hangingPunct="0">
              <a:defRPr/>
            </a:pPr>
            <a:r>
              <a:rPr lang="en-US" sz="1200" b="1" dirty="0">
                <a:solidFill>
                  <a:srgbClr val="545356"/>
                </a:solidFill>
                <a:latin typeface="Times New Roman" pitchFamily="18" charset="0"/>
              </a:rPr>
              <a:t>Bone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223857" y="6051142"/>
            <a:ext cx="676699" cy="2835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7957" tIns="48978" rIns="97957" bIns="48978">
            <a:spAutoFit/>
          </a:bodyPr>
          <a:lstStyle/>
          <a:p>
            <a:pPr defTabSz="979488" eaLnBrk="0" hangingPunct="0">
              <a:defRPr/>
            </a:pPr>
            <a:r>
              <a:rPr lang="en-US" sz="1200" b="1" dirty="0">
                <a:solidFill>
                  <a:srgbClr val="545356"/>
                </a:solidFill>
                <a:latin typeface="Times New Roman" pitchFamily="18" charset="0"/>
              </a:rPr>
              <a:t>Kidney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322532" y="6051142"/>
            <a:ext cx="556900" cy="283579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lIns="97957" tIns="48978" rIns="97957" bIns="48978">
            <a:spAutoFit/>
          </a:bodyPr>
          <a:lstStyle/>
          <a:p>
            <a:pPr defTabSz="979488" eaLnBrk="0" hangingPunct="0">
              <a:defRPr/>
            </a:pPr>
            <a:r>
              <a:rPr lang="en-US" sz="1200" b="1" dirty="0">
                <a:solidFill>
                  <a:srgbClr val="545356"/>
                </a:solidFill>
                <a:latin typeface="Times New Roman" pitchFamily="18" charset="0"/>
              </a:rPr>
              <a:t>Liver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538932" y="6051142"/>
            <a:ext cx="646668" cy="283579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lIns="97957" tIns="48978" rIns="97957" bIns="48978">
            <a:spAutoFit/>
          </a:bodyPr>
          <a:lstStyle/>
          <a:p>
            <a:pPr defTabSz="979488" eaLnBrk="0" hangingPunct="0">
              <a:defRPr/>
            </a:pPr>
            <a:r>
              <a:rPr lang="en-US" sz="1200" b="1" dirty="0">
                <a:solidFill>
                  <a:srgbClr val="545356"/>
                </a:solidFill>
                <a:latin typeface="Times New Roman" pitchFamily="18" charset="0"/>
              </a:rPr>
              <a:t>Tumor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612060" y="1393841"/>
            <a:ext cx="4521913" cy="19720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/>
              <a:t>Protein binding critical for uptake by cells</a:t>
            </a:r>
          </a:p>
          <a:p>
            <a:r>
              <a:rPr lang="en-US" sz="1800" dirty="0"/>
              <a:t>Broad distribution </a:t>
            </a:r>
          </a:p>
          <a:p>
            <a:pPr lvl="1"/>
            <a:r>
              <a:rPr lang="en-US" sz="1400" dirty="0"/>
              <a:t>no CNS by systemic administration</a:t>
            </a:r>
          </a:p>
          <a:p>
            <a:r>
              <a:rPr lang="en-US" sz="1800" dirty="0"/>
              <a:t>Strong PK/PD correlation demonstrated in tissues such as: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Tissue and Cellular Pharmacokinetics of ASOs Administered Systemically or *Locally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722" y="1285923"/>
            <a:ext cx="457200" cy="228600"/>
          </a:xfrm>
          <a:prstGeom prst="rect">
            <a:avLst/>
          </a:prstGeom>
        </p:spPr>
        <p:txBody>
          <a:bodyPr/>
          <a:lstStyle/>
          <a:p>
            <a:fld id="{A79684C7-28FB-5D42-95B0-B6E4288C04F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61724"/>
              </p:ext>
            </p:extLst>
          </p:nvPr>
        </p:nvGraphicFramePr>
        <p:xfrm>
          <a:off x="612061" y="3443622"/>
          <a:ext cx="4141107" cy="22791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64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0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Liver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Adipose tissue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Kidney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Spleen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lymph nodes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Bone marrow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Lung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Cancer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*CNS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*GI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*Eye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326"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</a:pPr>
                      <a:endParaRPr lang="en-US" sz="12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r>
                        <a:rPr lang="en-US" sz="12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8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 descr="An external file that holds a picture, illustration, etc.&#10;Object name is nihms379198f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30"/>
          <a:stretch/>
        </p:blipFill>
        <p:spPr bwMode="auto">
          <a:xfrm>
            <a:off x="5366687" y="2520921"/>
            <a:ext cx="3202038" cy="399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8918" y="6377222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+mj-lt"/>
              </a:rPr>
              <a:t>Kordasiewicz et al, </a:t>
            </a:r>
            <a:r>
              <a:rPr lang="en-US" sz="1100" b="1" i="1" dirty="0">
                <a:solidFill>
                  <a:schemeClr val="tx2"/>
                </a:solidFill>
                <a:latin typeface="+mj-lt"/>
              </a:rPr>
              <a:t>Neuron</a:t>
            </a:r>
            <a:r>
              <a:rPr lang="en-US" sz="1100" b="1" dirty="0">
                <a:solidFill>
                  <a:schemeClr val="tx2"/>
                </a:solidFill>
                <a:latin typeface="+mj-lt"/>
              </a:rPr>
              <a:t>, 2012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405470"/>
            <a:ext cx="8021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¢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Broad ASO distribution in a non-human primate brain after ASO infusion into the cerebral spinal fluid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5926" y="2259311"/>
            <a:ext cx="2981324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+mj-lt"/>
              </a:rPr>
              <a:t> IHC with ASO specific antibody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dirty="0">
                <a:latin typeface="+mj-lt"/>
              </a:rPr>
              <a:t>Tissue and Cellular Pharmacokinetics of ASOs Administered Locally by Intrathecal Injection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6722" y="1285923"/>
            <a:ext cx="457200" cy="228600"/>
          </a:xfrm>
          <a:prstGeom prst="rect">
            <a:avLst/>
          </a:prstGeom>
        </p:spPr>
        <p:txBody>
          <a:bodyPr/>
          <a:lstStyle/>
          <a:p>
            <a:fld id="{A79684C7-28FB-5D42-95B0-B6E4288C04F6}" type="slidenum">
              <a:rPr lang="en-US" smtClean="0">
                <a:latin typeface="+mj-lt"/>
              </a:rPr>
              <a:pPr/>
              <a:t>7</a:t>
            </a:fld>
            <a:endParaRPr lang="en-US" dirty="0">
              <a:latin typeface="+mj-lt"/>
            </a:endParaRPr>
          </a:p>
        </p:txBody>
      </p:sp>
      <p:pic>
        <p:nvPicPr>
          <p:cNvPr id="11" name="Picture 10" descr="CDR539773-57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326"/>
          <a:stretch/>
        </p:blipFill>
        <p:spPr>
          <a:xfrm>
            <a:off x="1540526" y="2213726"/>
            <a:ext cx="3389391" cy="41968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9354" y="2390116"/>
            <a:ext cx="270967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Intrathecal</a:t>
            </a:r>
            <a:r>
              <a:rPr lang="en-US" dirty="0">
                <a:latin typeface="+mj-lt"/>
              </a:rPr>
              <a:t> injection</a:t>
            </a:r>
          </a:p>
          <a:p>
            <a:r>
              <a:rPr lang="en-US" dirty="0">
                <a:latin typeface="+mj-lt"/>
              </a:rPr>
              <a:t>into the fluid surrounding</a:t>
            </a:r>
          </a:p>
          <a:p>
            <a:r>
              <a:rPr lang="en-US" dirty="0">
                <a:latin typeface="+mj-lt"/>
              </a:rPr>
              <a:t>the spinal cord and brain (cerebrospinal fluid)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92607" y="6429431"/>
            <a:ext cx="2743209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sx="999" sy="999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rgbClr val="410F3F"/>
                </a:solidFill>
                <a:latin typeface="+mj-lt"/>
              </a:rPr>
              <a:t>Image adapted from </a:t>
            </a:r>
            <a:r>
              <a:rPr lang="en-US" sz="1200" b="0" dirty="0" err="1">
                <a:solidFill>
                  <a:srgbClr val="410F3F"/>
                </a:solidFill>
                <a:latin typeface="+mj-lt"/>
              </a:rPr>
              <a:t>www.cancer.gov</a:t>
            </a:r>
            <a:endParaRPr lang="en-US" sz="1200" b="0" dirty="0">
              <a:solidFill>
                <a:srgbClr val="410F3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921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09599" y="1219200"/>
            <a:ext cx="593407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identification of drugs</a:t>
            </a:r>
          </a:p>
          <a:p>
            <a:pPr lvl="1">
              <a:buClr>
                <a:schemeClr val="tx2"/>
              </a:buClr>
              <a:buFont typeface="Times New Roman" pitchFamily="18" charset="0"/>
              <a:buChar char="−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Efficiently screen many targets in parallel </a:t>
            </a:r>
          </a:p>
          <a:p>
            <a:pPr lvl="1">
              <a:buClr>
                <a:schemeClr val="tx2"/>
              </a:buClr>
              <a:buFont typeface="Times New Roman" pitchFamily="18" charset="0"/>
              <a:buChar char="−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success rate in identifying inhibitors</a:t>
            </a:r>
          </a:p>
          <a:p>
            <a:pPr lvl="1">
              <a:buClr>
                <a:schemeClr val="tx2"/>
              </a:buClr>
              <a:buFont typeface="Times New Roman" pitchFamily="18" charset="0"/>
              <a:buChar char="−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genes are “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druggable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with high selectivity </a:t>
            </a:r>
          </a:p>
          <a:p>
            <a:pPr>
              <a:buClrTx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Predictable pharmacokinetics and safety</a:t>
            </a:r>
          </a:p>
          <a:p>
            <a:pPr>
              <a:buClrTx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manufacturing and analytical processes</a:t>
            </a:r>
          </a:p>
          <a:p>
            <a:pPr>
              <a:buClr>
                <a:schemeClr val="accent1"/>
              </a:buClr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Shortened timelines from concept to first human dose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170206" y="1196975"/>
            <a:ext cx="3973794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Experience</a:t>
            </a:r>
          </a:p>
          <a:p>
            <a:pPr lvl="1">
              <a:buClr>
                <a:srgbClr val="996633"/>
              </a:buClr>
              <a:buFont typeface="Times New Roman" pitchFamily="18" charset="0"/>
              <a:buChar char="−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6,000 subjects dosed</a:t>
            </a:r>
          </a:p>
          <a:p>
            <a:pPr lvl="1">
              <a:buClr>
                <a:srgbClr val="996633"/>
              </a:buClr>
              <a:buFont typeface="Times New Roman" pitchFamily="18" charset="0"/>
              <a:buChar char="−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90 clinical studies</a:t>
            </a:r>
          </a:p>
          <a:p>
            <a:pPr lvl="1">
              <a:buClr>
                <a:srgbClr val="996633"/>
              </a:buClr>
              <a:buFont typeface="Times New Roman" pitchFamily="18" charset="0"/>
              <a:buChar char="−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therapeutic indications</a:t>
            </a:r>
          </a:p>
          <a:p>
            <a:pPr lvl="1">
              <a:buClr>
                <a:srgbClr val="996633"/>
              </a:buClr>
              <a:buFont typeface="Times New Roman" pitchFamily="18" charset="0"/>
              <a:buChar char="−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100 patients dosed for &gt; 1 year</a:t>
            </a:r>
          </a:p>
          <a:p>
            <a:pPr lvl="1">
              <a:buClr>
                <a:srgbClr val="996633"/>
              </a:buClr>
              <a:buFont typeface="Times New Roman" pitchFamily="18" charset="0"/>
              <a:buChar char="−"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Doses as high as 1200 mg tolerated</a:t>
            </a:r>
          </a:p>
          <a:p>
            <a:pPr>
              <a:buClr>
                <a:srgbClr val="660066"/>
              </a:buClr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dirty="0">
                <a:cs typeface="Times New Roman" panose="02020603050405020304" pitchFamily="18" charset="0"/>
              </a:rPr>
              <a:t>Advantages of the </a:t>
            </a:r>
            <a:r>
              <a:rPr lang="en-US" altLang="en-US" b="1" dirty="0" err="1">
                <a:cs typeface="Times New Roman" panose="02020603050405020304" pitchFamily="18" charset="0"/>
              </a:rPr>
              <a:t>Ionis</a:t>
            </a:r>
            <a:r>
              <a:rPr lang="en-US" altLang="en-US" b="1" dirty="0">
                <a:cs typeface="Times New Roman" panose="02020603050405020304" pitchFamily="18" charset="0"/>
              </a:rPr>
              <a:t> Antisense Platform for Drug Discovery</a:t>
            </a:r>
          </a:p>
        </p:txBody>
      </p:sp>
      <p:grpSp>
        <p:nvGrpSpPr>
          <p:cNvPr id="217092" name="Group 4"/>
          <p:cNvGrpSpPr>
            <a:grpSpLocks/>
          </p:cNvGrpSpPr>
          <p:nvPr/>
        </p:nvGrpSpPr>
        <p:grpSpPr bwMode="auto">
          <a:xfrm>
            <a:off x="452927" y="3827054"/>
            <a:ext cx="8235966" cy="2441157"/>
            <a:chOff x="0" y="629"/>
            <a:chExt cx="5760" cy="2439"/>
          </a:xfrm>
        </p:grpSpPr>
        <p:pic>
          <p:nvPicPr>
            <p:cNvPr id="21709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9"/>
              <a:ext cx="5760" cy="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094" name="Text Box 6"/>
            <p:cNvSpPr txBox="1">
              <a:spLocks noChangeArrowheads="1"/>
            </p:cNvSpPr>
            <p:nvPr/>
          </p:nvSpPr>
          <p:spPr bwMode="invGray">
            <a:xfrm>
              <a:off x="50" y="2634"/>
              <a:ext cx="66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52" tIns="46026" rIns="92052" bIns="46026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 b="1">
                  <a:solidFill>
                    <a:srgbClr val="660066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rgbClr val="996633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FFFF99"/>
                </a:buClr>
                <a:buSzPct val="75000"/>
                <a:buFontTx/>
                <a:buNone/>
              </a:pP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Target</a:t>
              </a:r>
              <a:b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</a:b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Identification</a:t>
              </a:r>
            </a:p>
          </p:txBody>
        </p:sp>
        <p:sp>
          <p:nvSpPr>
            <p:cNvPr id="217095" name="Text Box 7"/>
            <p:cNvSpPr txBox="1">
              <a:spLocks noChangeArrowheads="1"/>
            </p:cNvSpPr>
            <p:nvPr/>
          </p:nvSpPr>
          <p:spPr bwMode="invGray">
            <a:xfrm>
              <a:off x="1420" y="2634"/>
              <a:ext cx="734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52" tIns="46026" rIns="92052" bIns="46026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 b="1">
                  <a:solidFill>
                    <a:srgbClr val="660066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rgbClr val="996633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FFFF99"/>
                </a:buClr>
                <a:buSzPct val="75000"/>
                <a:buFontTx/>
                <a:buNone/>
              </a:pP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Oligo Synthesis</a:t>
              </a:r>
              <a:b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</a:b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days</a:t>
              </a:r>
            </a:p>
          </p:txBody>
        </p:sp>
        <p:sp>
          <p:nvSpPr>
            <p:cNvPr id="217096" name="Text Box 8"/>
            <p:cNvSpPr txBox="1">
              <a:spLocks noChangeArrowheads="1"/>
            </p:cNvSpPr>
            <p:nvPr/>
          </p:nvSpPr>
          <p:spPr bwMode="invGray">
            <a:xfrm>
              <a:off x="2280" y="2634"/>
              <a:ext cx="65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52" tIns="46026" rIns="92052" bIns="46026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 b="1">
                  <a:solidFill>
                    <a:srgbClr val="660066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rgbClr val="996633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FFFF99"/>
                </a:buClr>
                <a:buSzPct val="75000"/>
                <a:buFontTx/>
                <a:buNone/>
              </a:pP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Lead Oligo ID</a:t>
              </a:r>
              <a:b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</a:b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weeks</a:t>
              </a:r>
            </a:p>
          </p:txBody>
        </p:sp>
        <p:sp>
          <p:nvSpPr>
            <p:cNvPr id="217097" name="Text Box 9"/>
            <p:cNvSpPr txBox="1">
              <a:spLocks noChangeArrowheads="1"/>
            </p:cNvSpPr>
            <p:nvPr/>
          </p:nvSpPr>
          <p:spPr bwMode="invGray">
            <a:xfrm>
              <a:off x="3071" y="2634"/>
              <a:ext cx="870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52" tIns="46026" rIns="92052" bIns="46026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 b="1">
                  <a:solidFill>
                    <a:srgbClr val="660066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rgbClr val="996633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FFFF99"/>
                </a:buClr>
                <a:buSzPct val="75000"/>
                <a:buFontTx/>
                <a:buNone/>
              </a:pP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Cell Culture Assays</a:t>
              </a:r>
              <a:b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</a:b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1-2 months</a:t>
              </a:r>
            </a:p>
          </p:txBody>
        </p:sp>
        <p:sp>
          <p:nvSpPr>
            <p:cNvPr id="217098" name="Text Box 10"/>
            <p:cNvSpPr txBox="1">
              <a:spLocks noChangeArrowheads="1"/>
            </p:cNvSpPr>
            <p:nvPr/>
          </p:nvSpPr>
          <p:spPr bwMode="invGray">
            <a:xfrm>
              <a:off x="4039" y="2634"/>
              <a:ext cx="72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52" tIns="46026" rIns="92052" bIns="46026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 b="1">
                  <a:solidFill>
                    <a:srgbClr val="660066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rgbClr val="996633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FFFF99"/>
                </a:buClr>
                <a:buSzPct val="75000"/>
                <a:buFontTx/>
                <a:buNone/>
              </a:pP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Animal Studies</a:t>
              </a:r>
              <a:b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</a:b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3-6 months</a:t>
              </a:r>
            </a:p>
          </p:txBody>
        </p:sp>
        <p:sp>
          <p:nvSpPr>
            <p:cNvPr id="217099" name="Text Box 11"/>
            <p:cNvSpPr txBox="1">
              <a:spLocks noChangeArrowheads="1"/>
            </p:cNvSpPr>
            <p:nvPr/>
          </p:nvSpPr>
          <p:spPr bwMode="invGray">
            <a:xfrm>
              <a:off x="4936" y="2634"/>
              <a:ext cx="780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52" tIns="46026" rIns="92052" bIns="46026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 b="1">
                  <a:solidFill>
                    <a:srgbClr val="660066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rgbClr val="996633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660066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FFFF99"/>
                </a:buClr>
                <a:buSzPct val="75000"/>
                <a:buFontTx/>
                <a:buNone/>
              </a:pP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In Man</a:t>
              </a:r>
              <a:b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</a:br>
              <a:r>
                <a:rPr kumimoji="1" lang="en-US" altLang="en-US" sz="1000">
                  <a:solidFill>
                    <a:schemeClr val="bg1"/>
                  </a:solidFill>
                  <a:effectLst/>
                  <a:latin typeface="Calibri" pitchFamily="34" charset="0"/>
                </a:rPr>
                <a:t>9-12 months</a:t>
              </a: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6722" y="1285923"/>
            <a:ext cx="457200" cy="228600"/>
          </a:xfrm>
          <a:prstGeom prst="rect">
            <a:avLst/>
          </a:prstGeom>
        </p:spPr>
        <p:txBody>
          <a:bodyPr/>
          <a:lstStyle/>
          <a:p>
            <a:fld id="{A79684C7-28FB-5D42-95B0-B6E4288C04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68692"/>
      </p:ext>
    </p:extLst>
  </p:cSld>
  <p:clrMapOvr>
    <a:masterClrMapping/>
  </p:clrMapOvr>
  <p:transition advClick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E68A81-A63B-7E42-A4BA-DED9126C48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GYS1 ASO for Treatment of APBD and </a:t>
            </a:r>
            <a:r>
              <a:rPr lang="en-US" dirty="0" err="1"/>
              <a:t>Lafora</a:t>
            </a:r>
            <a:r>
              <a:rPr lang="en-US" dirty="0"/>
              <a:t> 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33046" y="1233664"/>
            <a:ext cx="8031175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/>
              <a:t>Therapeutic Objective</a:t>
            </a:r>
            <a:r>
              <a:rPr lang="en-US" sz="1800" dirty="0"/>
              <a:t>: </a:t>
            </a:r>
          </a:p>
          <a:p>
            <a:pPr marL="0" indent="0">
              <a:buNone/>
            </a:pPr>
            <a:r>
              <a:rPr lang="en-US" sz="1800" dirty="0"/>
              <a:t>Slow the progression of APBD/</a:t>
            </a:r>
            <a:r>
              <a:rPr lang="en-US" sz="1800" dirty="0" err="1"/>
              <a:t>Lafora</a:t>
            </a:r>
            <a:r>
              <a:rPr lang="en-US" sz="1800" dirty="0"/>
              <a:t> disease by inhibition of glycogen synthesis in neurons and formation of LB by GYS1 ASO.</a:t>
            </a:r>
          </a:p>
          <a:p>
            <a:pPr marL="0" indent="0">
              <a:buNone/>
            </a:pPr>
            <a:r>
              <a:rPr lang="en-US" sz="1800" u="sng" dirty="0"/>
              <a:t>Rational:</a:t>
            </a:r>
          </a:p>
          <a:p>
            <a:r>
              <a:rPr lang="en-US" sz="1800" dirty="0"/>
              <a:t>Gys1 heterozygous knockout rescues multiple deficits in </a:t>
            </a:r>
            <a:r>
              <a:rPr lang="en-US" sz="1800" dirty="0" err="1"/>
              <a:t>Lafora</a:t>
            </a:r>
            <a:r>
              <a:rPr lang="en-US" sz="1800" dirty="0"/>
              <a:t> disease mouse model (Duran et al 2014)</a:t>
            </a:r>
          </a:p>
          <a:p>
            <a:pPr lvl="1"/>
            <a:r>
              <a:rPr lang="en-US" sz="1600" dirty="0"/>
              <a:t>Glycogen accumulation and </a:t>
            </a:r>
            <a:r>
              <a:rPr lang="en-US" sz="1600" dirty="0" err="1"/>
              <a:t>lafora</a:t>
            </a:r>
            <a:r>
              <a:rPr lang="en-US" sz="1600" dirty="0"/>
              <a:t> bodies reduced</a:t>
            </a:r>
          </a:p>
          <a:p>
            <a:pPr lvl="1"/>
            <a:r>
              <a:rPr lang="en-US" sz="1600" dirty="0" err="1"/>
              <a:t>Neurodegeneration</a:t>
            </a:r>
            <a:r>
              <a:rPr lang="en-US" sz="1600" dirty="0"/>
              <a:t> reduced as measured by decreased GFAP and Iba1 staining</a:t>
            </a:r>
          </a:p>
          <a:p>
            <a:pPr lvl="1"/>
            <a:r>
              <a:rPr lang="en-US" sz="1600" dirty="0"/>
              <a:t>Increased LTP in </a:t>
            </a:r>
            <a:r>
              <a:rPr lang="en-US" sz="1600" dirty="0" err="1"/>
              <a:t>malin</a:t>
            </a:r>
            <a:r>
              <a:rPr lang="en-US" sz="1600" dirty="0"/>
              <a:t> KO mouse is normalized</a:t>
            </a:r>
          </a:p>
          <a:p>
            <a:pPr lvl="1"/>
            <a:r>
              <a:rPr lang="en-US" sz="1600" dirty="0"/>
              <a:t>Reduced susceptibility to </a:t>
            </a:r>
            <a:r>
              <a:rPr lang="en-US" sz="1600" dirty="0" err="1"/>
              <a:t>kainate</a:t>
            </a:r>
            <a:r>
              <a:rPr lang="en-US" sz="1600" dirty="0"/>
              <a:t>-induced epilepsy to control levels</a:t>
            </a:r>
          </a:p>
          <a:p>
            <a:pPr lvl="1"/>
            <a:r>
              <a:rPr lang="en-US" sz="1600" dirty="0"/>
              <a:t>Autophagy deficit restored</a:t>
            </a:r>
          </a:p>
          <a:p>
            <a:r>
              <a:rPr lang="en-US" sz="1800" dirty="0"/>
              <a:t>Humans who have total absence of GYS1 are healthy except for a late-childhood cardiomyopathy </a:t>
            </a:r>
          </a:p>
          <a:p>
            <a:r>
              <a:rPr lang="en-US" sz="1800" dirty="0"/>
              <a:t>No health issues in humans with 50% GS activities (Pederson et al 2013).</a:t>
            </a:r>
          </a:p>
        </p:txBody>
      </p:sp>
    </p:spTree>
    <p:extLst>
      <p:ext uri="{BB962C8B-B14F-4D97-AF65-F5344CB8AC3E}">
        <p14:creationId xmlns:p14="http://schemas.microsoft.com/office/powerpoint/2010/main" val="1599965321"/>
      </p:ext>
    </p:extLst>
  </p:cSld>
  <p:clrMapOvr>
    <a:masterClrMapping/>
  </p:clrMapOvr>
</p:sld>
</file>

<file path=ppt/theme/theme1.xml><?xml version="1.0" encoding="utf-8"?>
<a:theme xmlns:a="http://schemas.openxmlformats.org/drawingml/2006/main" name="Ionis Corporate">
  <a:themeElements>
    <a:clrScheme name="Ionis EESv1 1">
      <a:dk1>
        <a:srgbClr val="2C3033"/>
      </a:dk1>
      <a:lt1>
        <a:sysClr val="window" lastClr="FFFFFF"/>
      </a:lt1>
      <a:dk2>
        <a:srgbClr val="1F497D"/>
      </a:dk2>
      <a:lt2>
        <a:srgbClr val="A0A0A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65E10A620DA41B0E8630DA6C7AA79" ma:contentTypeVersion="1" ma:contentTypeDescription="Create a new document." ma:contentTypeScope="" ma:versionID="414822cad622c807c92639df096eaf29">
  <xsd:schema xmlns:xsd="http://www.w3.org/2001/XMLSchema" xmlns:xs="http://www.w3.org/2001/XMLSchema" xmlns:p="http://schemas.microsoft.com/office/2006/metadata/properties" xmlns:ns2="15ad072b-5506-47e2-9c78-7220417d8fdc" targetNamespace="http://schemas.microsoft.com/office/2006/metadata/properties" ma:root="true" ma:fieldsID="2bce8d19fea49f084e5c810cc0b69abb" ns2:_="">
    <xsd:import namespace="15ad072b-5506-47e2-9c78-7220417d8f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d072b-5506-47e2-9c78-7220417d8f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5ad072b-5506-47e2-9c78-7220417d8fdc">Q5PJM7RAE7WS-17-70</_dlc_DocId>
    <_dlc_DocIdUrl xmlns="15ad072b-5506-47e2-9c78-7220417d8fdc">
      <Url>http://intranet.ionisph.com/graphicarts/_layouts/DocIdRedir.aspx?ID=Q5PJM7RAE7WS-17-70</Url>
      <Description>Q5PJM7RAE7WS-17-70</Description>
    </_dlc_DocIdUrl>
  </documentManagement>
</p:properties>
</file>

<file path=customXml/itemProps1.xml><?xml version="1.0" encoding="utf-8"?>
<ds:datastoreItem xmlns:ds="http://schemas.openxmlformats.org/officeDocument/2006/customXml" ds:itemID="{4CD9EB01-A0BB-4F73-A8CD-CDBC26575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ad072b-5506-47e2-9c78-7220417d8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DB4CC-F690-4179-A61D-D6AC24E0B8A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A06EA00-5308-47E2-9749-E3763569E5C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67377D1-5F55-44E9-96E8-44123EF88D91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5ad072b-5506-47e2-9c78-7220417d8fd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Ionis Corporate</Template>
  <TotalTime>10098</TotalTime>
  <Words>941</Words>
  <Application>Microsoft Office PowerPoint</Application>
  <PresentationFormat>On-screen Show (4:3)</PresentationFormat>
  <Paragraphs>263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Ionis Corporate</vt:lpstr>
      <vt:lpstr>CS ChemDraw Drawing</vt:lpstr>
      <vt:lpstr>  Tamar R. Grossman, PhD   </vt:lpstr>
      <vt:lpstr>Why Target RNA for Therapeutics?</vt:lpstr>
      <vt:lpstr>Antisense Mechanism of Action for Oligonucleotide Drugs </vt:lpstr>
      <vt:lpstr>Antisense Technology is the Only Validated Direct Route from Gene Sequence to Drugs</vt:lpstr>
      <vt:lpstr>RNase H Antisense Mechanism  Oligonucleotide Chemistries</vt:lpstr>
      <vt:lpstr>Tissue and Cellular Pharmacokinetics of ASOs Administered Systemically or *Locally</vt:lpstr>
      <vt:lpstr>PowerPoint Presentation</vt:lpstr>
      <vt:lpstr>Advantages of the Ionis Antisense Platform for Drug Discovery</vt:lpstr>
      <vt:lpstr>GYS1 ASO for Treatment of APBD and Lafora Disease</vt:lpstr>
      <vt:lpstr>Identification of mouse Gys1 ASO for the Proof of Concept Studies</vt:lpstr>
      <vt:lpstr>Glycogen Synthase ASO Tolerability and Efficacy Screen GYS1 mRNA Knockdown</vt:lpstr>
      <vt:lpstr>Thank You!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Grossman</dc:creator>
  <cp:lastModifiedBy>Lauren Elder</cp:lastModifiedBy>
  <cp:revision>92</cp:revision>
  <cp:lastPrinted>2015-12-18T20:51:57Z</cp:lastPrinted>
  <dcterms:created xsi:type="dcterms:W3CDTF">2016-01-22T19:21:13Z</dcterms:created>
  <dcterms:modified xsi:type="dcterms:W3CDTF">2016-12-05T12:59:20Z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0x0101009EA65E10A620DA41B0E8630DA6C7AA79</vt:lpwstr>
  </property>
  <property fmtid="{D5CDD505-2E9C-101B-9397-08002B2CF9AE}" pid="3" name="_dlc_DocIdItemGuid">
    <vt:lpwstr>1876d3f7-6162-4f3c-bf89-f8df3c410e37</vt:lpwstr>
  </property>
</Properties>
</file>