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317" r:id="rId3"/>
    <p:sldId id="309" r:id="rId4"/>
    <p:sldId id="319" r:id="rId5"/>
    <p:sldId id="318" r:id="rId6"/>
    <p:sldId id="312" r:id="rId7"/>
    <p:sldId id="313" r:id="rId8"/>
    <p:sldId id="277" r:id="rId9"/>
    <p:sldId id="278" r:id="rId10"/>
    <p:sldId id="282" r:id="rId11"/>
    <p:sldId id="284" r:id="rId12"/>
    <p:sldId id="263" r:id="rId13"/>
    <p:sldId id="261" r:id="rId14"/>
    <p:sldId id="257" r:id="rId15"/>
    <p:sldId id="316" r:id="rId16"/>
    <p:sldId id="314" r:id="rId17"/>
    <p:sldId id="315" r:id="rId18"/>
    <p:sldId id="305" r:id="rId19"/>
    <p:sldId id="30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61" autoAdjust="0"/>
    <p:restoredTop sz="96677" autoAdjust="0"/>
  </p:normalViewPr>
  <p:slideViewPr>
    <p:cSldViewPr>
      <p:cViewPr>
        <p:scale>
          <a:sx n="100" d="100"/>
          <a:sy n="100" d="100"/>
        </p:scale>
        <p:origin x="-1320" y="-144"/>
      </p:cViewPr>
      <p:guideLst>
        <p:guide orient="horz" pos="2160"/>
        <p:guide pos="2880"/>
      </p:guideLst>
    </p:cSldViewPr>
  </p:slideViewPr>
  <p:notesTextViewPr>
    <p:cViewPr>
      <p:scale>
        <a:sx n="1" d="1"/>
        <a:sy n="1" d="1"/>
      </p:scale>
      <p:origin x="0" y="0"/>
    </p:cViewPr>
  </p:notesTextViewPr>
  <p:sorterViewPr>
    <p:cViewPr>
      <p:scale>
        <a:sx n="150" d="100"/>
        <a:sy n="150" d="100"/>
      </p:scale>
      <p:origin x="0" y="281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58E20-2482-144D-8E6C-2377FBE444A3}" type="datetimeFigureOut">
              <a:rPr lang="en-US" smtClean="0"/>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25994-CA11-C642-A5FB-A754C9495E08}" type="slidenum">
              <a:rPr lang="en-US" smtClean="0"/>
              <a:t>‹#›</a:t>
            </a:fld>
            <a:endParaRPr lang="en-US"/>
          </a:p>
        </p:txBody>
      </p:sp>
    </p:spTree>
    <p:extLst>
      <p:ext uri="{BB962C8B-B14F-4D97-AF65-F5344CB8AC3E}">
        <p14:creationId xmlns:p14="http://schemas.microsoft.com/office/powerpoint/2010/main" val="2615194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12/5/16 11:49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95 meters (age 60 at time of test) - 672 meters (age 61 at time of test)</a:t>
            </a:r>
            <a:endParaRPr lang="en-US" dirty="0"/>
          </a:p>
        </p:txBody>
      </p:sp>
      <p:sp>
        <p:nvSpPr>
          <p:cNvPr id="4" name="Slide Number Placeholder 3"/>
          <p:cNvSpPr>
            <a:spLocks noGrp="1"/>
          </p:cNvSpPr>
          <p:nvPr>
            <p:ph type="sldNum" sz="quarter" idx="10"/>
          </p:nvPr>
        </p:nvSpPr>
        <p:spPr/>
        <p:txBody>
          <a:bodyPr/>
          <a:lstStyle/>
          <a:p>
            <a:fld id="{2E725994-CA11-C642-A5FB-A754C9495E08}" type="slidenum">
              <a:rPr lang="en-US" smtClean="0"/>
              <a:t>11</a:t>
            </a:fld>
            <a:endParaRPr lang="en-US"/>
          </a:p>
        </p:txBody>
      </p:sp>
    </p:spTree>
    <p:extLst>
      <p:ext uri="{BB962C8B-B14F-4D97-AF65-F5344CB8AC3E}">
        <p14:creationId xmlns:p14="http://schemas.microsoft.com/office/powerpoint/2010/main" val="45405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linear mixed model was conducted to analyze the cross over study.  </a:t>
            </a:r>
          </a:p>
          <a:p>
            <a:endParaRPr lang="en-US" dirty="0" smtClean="0"/>
          </a:p>
          <a:p>
            <a:r>
              <a:rPr lang="en-US" dirty="0" smtClean="0"/>
              <a:t>Analysis was adjusted for baseline differences by analyzing baseline subtracted data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E725994-CA11-C642-A5FB-A754C9495E08}" type="slidenum">
              <a:rPr lang="en-US" smtClean="0"/>
              <a:t>13</a:t>
            </a:fld>
            <a:endParaRPr lang="en-US"/>
          </a:p>
        </p:txBody>
      </p:sp>
    </p:spTree>
    <p:extLst>
      <p:ext uri="{BB962C8B-B14F-4D97-AF65-F5344CB8AC3E}">
        <p14:creationId xmlns:p14="http://schemas.microsoft.com/office/powerpoint/2010/main" val="376068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352C1C-E6EC-418A-813D-0BBBA5D3F5A2}"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328517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52C1C-E6EC-418A-813D-0BBBA5D3F5A2}"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277265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52C1C-E6EC-418A-813D-0BBBA5D3F5A2}"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123788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698851"/>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52C1C-E6EC-418A-813D-0BBBA5D3F5A2}"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155719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52C1C-E6EC-418A-813D-0BBBA5D3F5A2}"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250117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52C1C-E6EC-418A-813D-0BBBA5D3F5A2}"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241435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52C1C-E6EC-418A-813D-0BBBA5D3F5A2}" type="datetimeFigureOut">
              <a:rPr lang="en-US" smtClean="0"/>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78025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52C1C-E6EC-418A-813D-0BBBA5D3F5A2}" type="datetimeFigureOut">
              <a:rPr lang="en-US" smtClean="0"/>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238650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52C1C-E6EC-418A-813D-0BBBA5D3F5A2}" type="datetimeFigureOut">
              <a:rPr lang="en-US" smtClean="0"/>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2427881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52C1C-E6EC-418A-813D-0BBBA5D3F5A2}"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219901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52C1C-E6EC-418A-813D-0BBBA5D3F5A2}"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533D9-4A1A-4D9A-8045-8AC043C3AB11}" type="slidenum">
              <a:rPr lang="en-US" smtClean="0"/>
              <a:t>‹#›</a:t>
            </a:fld>
            <a:endParaRPr lang="en-US"/>
          </a:p>
        </p:txBody>
      </p:sp>
    </p:spTree>
    <p:extLst>
      <p:ext uri="{BB962C8B-B14F-4D97-AF65-F5344CB8AC3E}">
        <p14:creationId xmlns:p14="http://schemas.microsoft.com/office/powerpoint/2010/main" val="1903336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52C1C-E6EC-418A-813D-0BBBA5D3F5A2}" type="datetimeFigureOut">
              <a:rPr lang="en-US" smtClean="0"/>
              <a:t>12/5/16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533D9-4A1A-4D9A-8045-8AC043C3AB11}" type="slidenum">
              <a:rPr lang="en-US" smtClean="0"/>
              <a:t>‹#›</a:t>
            </a:fld>
            <a:endParaRPr lang="en-US"/>
          </a:p>
        </p:txBody>
      </p:sp>
    </p:spTree>
    <p:extLst>
      <p:ext uri="{BB962C8B-B14F-4D97-AF65-F5344CB8AC3E}">
        <p14:creationId xmlns:p14="http://schemas.microsoft.com/office/powerpoint/2010/main" val="20561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848600" cy="2362200"/>
          </a:xfrm>
        </p:spPr>
        <p:txBody>
          <a:bodyPr>
            <a:normAutofit fontScale="90000"/>
          </a:bodyPr>
          <a:lstStyle/>
          <a:p>
            <a:r>
              <a:rPr lang="en-US" dirty="0">
                <a:solidFill>
                  <a:srgbClr val="0000FF"/>
                </a:solidFill>
              </a:rPr>
              <a:t>A double-blind placebo-controlled trial of triheptanoin in adult polyglucosan body </a:t>
            </a:r>
            <a:r>
              <a:rPr lang="en-US" dirty="0" smtClean="0">
                <a:solidFill>
                  <a:srgbClr val="0000FF"/>
                </a:solidFill>
              </a:rPr>
              <a:t>disease (APBD)</a:t>
            </a:r>
            <a:endParaRPr lang="en-US" dirty="0">
              <a:solidFill>
                <a:srgbClr val="0000FF"/>
              </a:solidFill>
            </a:endParaRPr>
          </a:p>
        </p:txBody>
      </p:sp>
      <p:sp>
        <p:nvSpPr>
          <p:cNvPr id="3" name="Subtitle 2"/>
          <p:cNvSpPr>
            <a:spLocks noGrp="1"/>
          </p:cNvSpPr>
          <p:nvPr>
            <p:ph type="subTitle" idx="1"/>
          </p:nvPr>
        </p:nvSpPr>
        <p:spPr>
          <a:xfrm>
            <a:off x="685800" y="3048000"/>
            <a:ext cx="7681913" cy="1370012"/>
          </a:xfrm>
        </p:spPr>
        <p:txBody>
          <a:bodyPr>
            <a:normAutofit fontScale="77500" lnSpcReduction="20000"/>
          </a:bodyPr>
          <a:lstStyle/>
          <a:p>
            <a:r>
              <a:rPr lang="en-US" dirty="0">
                <a:solidFill>
                  <a:srgbClr val="000000"/>
                </a:solidFill>
              </a:rPr>
              <a:t>Raphael Schiffmann MD, </a:t>
            </a:r>
            <a:r>
              <a:rPr lang="en-US" dirty="0" smtClean="0">
                <a:solidFill>
                  <a:srgbClr val="000000"/>
                </a:solidFill>
              </a:rPr>
              <a:t>MHSc, </a:t>
            </a:r>
            <a:r>
              <a:rPr lang="en-US" dirty="0">
                <a:solidFill>
                  <a:srgbClr val="000000"/>
                </a:solidFill>
              </a:rPr>
              <a:t>Mary E. Wallace, MSRD, LD, </a:t>
            </a:r>
            <a:r>
              <a:rPr lang="en-US" dirty="0" smtClean="0">
                <a:solidFill>
                  <a:srgbClr val="000000"/>
                </a:solidFill>
              </a:rPr>
              <a:t>CCRC, Daisy </a:t>
            </a:r>
            <a:r>
              <a:rPr lang="en-US" dirty="0" err="1" smtClean="0">
                <a:solidFill>
                  <a:srgbClr val="000000"/>
                </a:solidFill>
              </a:rPr>
              <a:t>Rinaldi</a:t>
            </a:r>
            <a:r>
              <a:rPr lang="en-US" dirty="0" smtClean="0">
                <a:solidFill>
                  <a:srgbClr val="000000"/>
                </a:solidFill>
              </a:rPr>
              <a:t> PhD, Jean-Yves </a:t>
            </a:r>
            <a:r>
              <a:rPr lang="en-US" dirty="0" err="1" smtClean="0">
                <a:solidFill>
                  <a:srgbClr val="000000"/>
                </a:solidFill>
              </a:rPr>
              <a:t>Hogrel</a:t>
            </a:r>
            <a:r>
              <a:rPr lang="en-US" dirty="0" smtClean="0">
                <a:solidFill>
                  <a:srgbClr val="000000"/>
                </a:solidFill>
              </a:rPr>
              <a:t> MD, </a:t>
            </a:r>
            <a:r>
              <a:rPr lang="en-US" dirty="0" err="1">
                <a:solidFill>
                  <a:srgbClr val="000000"/>
                </a:solidFill>
              </a:rPr>
              <a:t>Orhan</a:t>
            </a:r>
            <a:r>
              <a:rPr lang="en-US" dirty="0">
                <a:solidFill>
                  <a:srgbClr val="000000"/>
                </a:solidFill>
              </a:rPr>
              <a:t> </a:t>
            </a:r>
            <a:r>
              <a:rPr lang="en-US" dirty="0" smtClean="0">
                <a:solidFill>
                  <a:srgbClr val="000000"/>
                </a:solidFill>
              </a:rPr>
              <a:t>Akman, PhD, </a:t>
            </a:r>
            <a:r>
              <a:rPr lang="en-US" dirty="0">
                <a:solidFill>
                  <a:srgbClr val="000000"/>
                </a:solidFill>
              </a:rPr>
              <a:t>Derek </a:t>
            </a:r>
            <a:r>
              <a:rPr lang="en-US" dirty="0" smtClean="0">
                <a:solidFill>
                  <a:srgbClr val="000000"/>
                </a:solidFill>
              </a:rPr>
              <a:t>Blankenship, Jacob Turner PhD and </a:t>
            </a:r>
            <a:r>
              <a:rPr lang="en-US" dirty="0">
                <a:solidFill>
                  <a:srgbClr val="000000"/>
                </a:solidFill>
              </a:rPr>
              <a:t>Fanny Mochel MD, PhD</a:t>
            </a:r>
          </a:p>
        </p:txBody>
      </p:sp>
      <p:sp>
        <p:nvSpPr>
          <p:cNvPr id="4" name="TextBox 3"/>
          <p:cNvSpPr txBox="1"/>
          <p:nvPr/>
        </p:nvSpPr>
        <p:spPr>
          <a:xfrm>
            <a:off x="533400" y="4495800"/>
            <a:ext cx="8229600" cy="646331"/>
          </a:xfrm>
          <a:prstGeom prst="rect">
            <a:avLst/>
          </a:prstGeom>
          <a:noFill/>
        </p:spPr>
        <p:txBody>
          <a:bodyPr wrap="square" rtlCol="0">
            <a:spAutoFit/>
          </a:bodyPr>
          <a:lstStyle/>
          <a:p>
            <a:pPr marL="285750" indent="-285750">
              <a:buFont typeface="Arial"/>
              <a:buChar char="•"/>
            </a:pPr>
            <a:r>
              <a:rPr lang="en-US" dirty="0" smtClean="0"/>
              <a:t>Institute of Metabolic Disease, Baylor Research Institute, Dallas, Texas, USA</a:t>
            </a:r>
          </a:p>
          <a:p>
            <a:pPr marL="285750" indent="-285750">
              <a:buFont typeface="Arial"/>
              <a:buChar char="•"/>
            </a:pPr>
            <a:r>
              <a:rPr lang="en-US" dirty="0" smtClean="0"/>
              <a:t>Department </a:t>
            </a:r>
            <a:r>
              <a:rPr lang="en-US" dirty="0"/>
              <a:t>of Genetics, AP-HP, Pitié-Salpêtrière University Hospital, Paris, </a:t>
            </a:r>
            <a:r>
              <a:rPr lang="en-US" dirty="0" smtClean="0"/>
              <a:t>France</a:t>
            </a:r>
            <a:endParaRPr lang="en-US" dirty="0"/>
          </a:p>
        </p:txBody>
      </p:sp>
    </p:spTree>
    <p:extLst>
      <p:ext uri="{BB962C8B-B14F-4D97-AF65-F5344CB8AC3E}">
        <p14:creationId xmlns:p14="http://schemas.microsoft.com/office/powerpoint/2010/main" val="337591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Analysis Populations</a:t>
            </a:r>
            <a:endParaRPr lang="en-US" dirty="0">
              <a:solidFill>
                <a:srgbClr val="0000FF"/>
              </a:solidFill>
            </a:endParaRPr>
          </a:p>
        </p:txBody>
      </p:sp>
      <p:sp>
        <p:nvSpPr>
          <p:cNvPr id="3" name="Text Placeholder 2"/>
          <p:cNvSpPr>
            <a:spLocks noGrp="1"/>
          </p:cNvSpPr>
          <p:nvPr>
            <p:ph type="body" sz="quarter" idx="10"/>
          </p:nvPr>
        </p:nvSpPr>
        <p:spPr>
          <a:xfrm>
            <a:off x="381000" y="1411552"/>
            <a:ext cx="8382000" cy="5712333"/>
          </a:xfrm>
        </p:spPr>
        <p:txBody>
          <a:bodyPr/>
          <a:lstStyle/>
          <a:p>
            <a:pPr lvl="0"/>
            <a:r>
              <a:rPr lang="en-GB" dirty="0"/>
              <a:t>Primary population – All subjects who were randomised, received any study drug, have baseline assessment, and at least one post-baseline </a:t>
            </a:r>
            <a:r>
              <a:rPr lang="en-GB" dirty="0" smtClean="0"/>
              <a:t>assessment N=22</a:t>
            </a:r>
          </a:p>
          <a:p>
            <a:pPr lvl="0"/>
            <a:endParaRPr lang="en-GB" dirty="0" smtClean="0"/>
          </a:p>
          <a:p>
            <a:pPr lvl="0"/>
            <a:r>
              <a:rPr lang="en-GB" dirty="0"/>
              <a:t>“Completing RCT” was defined as making at least baseline and 1 visit each while on each treatment, thus at least 3 visits (i.e. one baseline or pre- treatment, one on treatment 1, and one on treatment 2</a:t>
            </a:r>
            <a:r>
              <a:rPr lang="en-GB" dirty="0" smtClean="0"/>
              <a:t>) N=19</a:t>
            </a:r>
            <a:endParaRPr lang="en-GB" dirty="0"/>
          </a:p>
          <a:p>
            <a:pPr marL="0" lvl="0" indent="0">
              <a:buNone/>
            </a:pPr>
            <a:r>
              <a:rPr lang="en-GB" dirty="0" smtClean="0"/>
              <a:t> </a:t>
            </a:r>
            <a:endParaRPr lang="en-US" dirty="0" smtClean="0"/>
          </a:p>
          <a:p>
            <a:endParaRPr lang="en-US" dirty="0"/>
          </a:p>
        </p:txBody>
      </p:sp>
    </p:spTree>
    <p:extLst>
      <p:ext uri="{BB962C8B-B14F-4D97-AF65-F5344CB8AC3E}">
        <p14:creationId xmlns:p14="http://schemas.microsoft.com/office/powerpoint/2010/main" val="19333161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836612"/>
          </a:xfrm>
        </p:spPr>
        <p:txBody>
          <a:bodyPr>
            <a:normAutofit fontScale="90000"/>
          </a:bodyPr>
          <a:lstStyle/>
          <a:p>
            <a:r>
              <a:rPr lang="en-US" sz="2800" dirty="0" smtClean="0">
                <a:solidFill>
                  <a:srgbClr val="0000FF"/>
                </a:solidFill>
              </a:rPr>
              <a:t>Study Subjects: Baseline Demographics – Completing RCT Population</a:t>
            </a:r>
            <a:endParaRPr lang="en-US" sz="2800" dirty="0">
              <a:solidFill>
                <a:srgbClr val="0000FF"/>
              </a:solidFill>
            </a:endParaRPr>
          </a:p>
        </p:txBody>
      </p:sp>
      <p:pic>
        <p:nvPicPr>
          <p:cNvPr id="5" name="Picture 4"/>
          <p:cNvPicPr>
            <a:picLocks noChangeAspect="1"/>
          </p:cNvPicPr>
          <p:nvPr/>
        </p:nvPicPr>
        <p:blipFill>
          <a:blip r:embed="rId3"/>
          <a:stretch>
            <a:fillRect/>
          </a:stretch>
        </p:blipFill>
        <p:spPr>
          <a:xfrm>
            <a:off x="752404" y="1295401"/>
            <a:ext cx="7525174" cy="4191000"/>
          </a:xfrm>
          <a:prstGeom prst="rect">
            <a:avLst/>
          </a:prstGeom>
        </p:spPr>
      </p:pic>
      <p:sp>
        <p:nvSpPr>
          <p:cNvPr id="3" name="TextBox 2"/>
          <p:cNvSpPr txBox="1"/>
          <p:nvPr/>
        </p:nvSpPr>
        <p:spPr>
          <a:xfrm>
            <a:off x="1371600" y="5715000"/>
            <a:ext cx="7239000" cy="369332"/>
          </a:xfrm>
          <a:prstGeom prst="rect">
            <a:avLst/>
          </a:prstGeom>
          <a:noFill/>
        </p:spPr>
        <p:txBody>
          <a:bodyPr wrap="square" rtlCol="0">
            <a:spAutoFit/>
          </a:bodyPr>
          <a:lstStyle/>
          <a:p>
            <a:r>
              <a:rPr lang="en-US" dirty="0"/>
              <a:t>Reference </a:t>
            </a:r>
            <a:r>
              <a:rPr lang="en-US" dirty="0" smtClean="0"/>
              <a:t>values: </a:t>
            </a:r>
            <a:r>
              <a:rPr lang="en-US" dirty="0"/>
              <a:t>50–59 </a:t>
            </a:r>
            <a:r>
              <a:rPr lang="en-US" dirty="0" err="1"/>
              <a:t>yrs</a:t>
            </a:r>
            <a:r>
              <a:rPr lang="en-US" dirty="0"/>
              <a:t> of age, 588±91 </a:t>
            </a:r>
            <a:r>
              <a:rPr lang="en-US" dirty="0" smtClean="0"/>
              <a:t>m (Casanova et al. ERJ 2011)</a:t>
            </a:r>
            <a:endParaRPr lang="en-US" dirty="0"/>
          </a:p>
        </p:txBody>
      </p:sp>
    </p:spTree>
    <p:extLst>
      <p:ext uri="{BB962C8B-B14F-4D97-AF65-F5344CB8AC3E}">
        <p14:creationId xmlns:p14="http://schemas.microsoft.com/office/powerpoint/2010/main" val="40818515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rPr>
              <a:t>Overall Test of Triheptanoin Effect </a:t>
            </a:r>
            <a:endParaRPr lang="en-US" dirty="0">
              <a:solidFill>
                <a:srgbClr val="0000FF"/>
              </a:solidFill>
            </a:endParaRPr>
          </a:p>
        </p:txBody>
      </p:sp>
      <p:sp>
        <p:nvSpPr>
          <p:cNvPr id="3" name="Text Placeholder 2"/>
          <p:cNvSpPr>
            <a:spLocks noGrp="1"/>
          </p:cNvSpPr>
          <p:nvPr>
            <p:ph type="body" sz="quarter" idx="10"/>
          </p:nvPr>
        </p:nvSpPr>
        <p:spPr>
          <a:xfrm>
            <a:off x="381000" y="1411552"/>
            <a:ext cx="8610600" cy="4382738"/>
          </a:xfrm>
        </p:spPr>
        <p:txBody>
          <a:bodyPr>
            <a:normAutofit/>
          </a:bodyPr>
          <a:lstStyle/>
          <a:p>
            <a:r>
              <a:rPr lang="en-US" dirty="0"/>
              <a:t>A linear mixed model was conducted to analyze the cross over </a:t>
            </a:r>
            <a:r>
              <a:rPr lang="en-US" dirty="0" smtClean="0"/>
              <a:t>study </a:t>
            </a:r>
            <a:endParaRPr lang="en-US" dirty="0"/>
          </a:p>
          <a:p>
            <a:r>
              <a:rPr lang="en-US" dirty="0" smtClean="0"/>
              <a:t>There was no significant carry over effect</a:t>
            </a:r>
            <a:endParaRPr lang="en-US" dirty="0"/>
          </a:p>
          <a:p>
            <a:r>
              <a:rPr lang="en-US" dirty="0" smtClean="0"/>
              <a:t>The overall mean difference between subjects on Triheptanoin versus Placebo was 5.63 meters.   (95%CI: -10.9, </a:t>
            </a:r>
            <a:r>
              <a:rPr lang="en-US" dirty="0"/>
              <a:t>22.2; p-value: </a:t>
            </a:r>
            <a:r>
              <a:rPr lang="en-US" dirty="0" smtClean="0"/>
              <a:t>0.4982)</a:t>
            </a:r>
          </a:p>
          <a:p>
            <a:r>
              <a:rPr lang="en-US" dirty="0" smtClean="0"/>
              <a:t>All </a:t>
            </a:r>
            <a:r>
              <a:rPr lang="en-US" dirty="0"/>
              <a:t>secondary endpoints </a:t>
            </a:r>
            <a:r>
              <a:rPr lang="en-US" dirty="0" smtClean="0"/>
              <a:t>were </a:t>
            </a:r>
            <a:r>
              <a:rPr lang="en-US" dirty="0"/>
              <a:t>statistically </a:t>
            </a:r>
            <a:r>
              <a:rPr lang="en-US" dirty="0" smtClean="0"/>
              <a:t>non-significant after False </a:t>
            </a:r>
            <a:r>
              <a:rPr lang="en-US" dirty="0"/>
              <a:t>Discovery Rate </a:t>
            </a:r>
            <a:r>
              <a:rPr lang="en-US" dirty="0" smtClean="0"/>
              <a:t>adjustment</a:t>
            </a:r>
            <a:endParaRPr lang="en-US" dirty="0"/>
          </a:p>
        </p:txBody>
      </p:sp>
    </p:spTree>
    <p:extLst>
      <p:ext uri="{BB962C8B-B14F-4D97-AF65-F5344CB8AC3E}">
        <p14:creationId xmlns:p14="http://schemas.microsoft.com/office/powerpoint/2010/main" val="18273149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Placebo Controlled Triheptanoin Trial 6-MinWalk Test (m)</a:t>
            </a:r>
            <a:endParaRPr lang="en-US" dirty="0">
              <a:solidFill>
                <a:srgbClr val="0000FF"/>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81200"/>
            <a:ext cx="4267199" cy="3200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4291105" cy="321832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 Placeholder 2"/>
          <p:cNvSpPr txBox="1">
            <a:spLocks/>
          </p:cNvSpPr>
          <p:nvPr/>
        </p:nvSpPr>
        <p:spPr>
          <a:xfrm>
            <a:off x="381000" y="5105400"/>
            <a:ext cx="8534400" cy="120648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chemeClr val="tx1"/>
                </a:solidFill>
              </a:rPr>
              <a:t>Mean 6MWT by Treatment Arm and Month Relative to the start of the trial (Error bars: +/- 1 SE)</a:t>
            </a:r>
          </a:p>
          <a:p>
            <a:endParaRPr lang="en-US" dirty="0"/>
          </a:p>
        </p:txBody>
      </p:sp>
      <p:sp>
        <p:nvSpPr>
          <p:cNvPr id="3" name="TextBox 2"/>
          <p:cNvSpPr txBox="1"/>
          <p:nvPr/>
        </p:nvSpPr>
        <p:spPr>
          <a:xfrm>
            <a:off x="914400" y="1600200"/>
            <a:ext cx="3276600" cy="369332"/>
          </a:xfrm>
          <a:prstGeom prst="rect">
            <a:avLst/>
          </a:prstGeom>
          <a:noFill/>
        </p:spPr>
        <p:txBody>
          <a:bodyPr wrap="square" rtlCol="0">
            <a:spAutoFit/>
          </a:bodyPr>
          <a:lstStyle/>
          <a:p>
            <a:pPr algn="ctr"/>
            <a:r>
              <a:rPr lang="en-US" dirty="0" smtClean="0"/>
              <a:t>Actual Distance walked</a:t>
            </a:r>
            <a:endParaRPr lang="en-US" dirty="0"/>
          </a:p>
        </p:txBody>
      </p:sp>
      <p:sp>
        <p:nvSpPr>
          <p:cNvPr id="8" name="TextBox 7"/>
          <p:cNvSpPr txBox="1"/>
          <p:nvPr/>
        </p:nvSpPr>
        <p:spPr>
          <a:xfrm>
            <a:off x="5181600" y="1600200"/>
            <a:ext cx="3276600" cy="369332"/>
          </a:xfrm>
          <a:prstGeom prst="rect">
            <a:avLst/>
          </a:prstGeom>
          <a:noFill/>
        </p:spPr>
        <p:txBody>
          <a:bodyPr wrap="square" rtlCol="0">
            <a:spAutoFit/>
          </a:bodyPr>
          <a:lstStyle/>
          <a:p>
            <a:pPr algn="ctr"/>
            <a:r>
              <a:rPr lang="en-US" dirty="0" smtClean="0"/>
              <a:t>Baseline Subtracted</a:t>
            </a:r>
            <a:endParaRPr lang="en-US" dirty="0"/>
          </a:p>
        </p:txBody>
      </p:sp>
    </p:spTree>
    <p:extLst>
      <p:ext uri="{BB962C8B-B14F-4D97-AF65-F5344CB8AC3E}">
        <p14:creationId xmlns:p14="http://schemas.microsoft.com/office/powerpoint/2010/main" val="26405392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rmAutofit fontScale="90000"/>
          </a:bodyPr>
          <a:lstStyle/>
          <a:p>
            <a:r>
              <a:rPr lang="en-US" dirty="0" smtClean="0">
                <a:solidFill>
                  <a:srgbClr val="0000FF"/>
                </a:solidFill>
              </a:rPr>
              <a:t>6 minutes walk test over time (n=23)</a:t>
            </a:r>
            <a:br>
              <a:rPr lang="en-US" dirty="0" smtClean="0">
                <a:solidFill>
                  <a:srgbClr val="0000FF"/>
                </a:solidFill>
              </a:rPr>
            </a:br>
            <a:endParaRPr lang="en-US" dirty="0">
              <a:solidFill>
                <a:srgbClr val="FF0000"/>
              </a:solidFill>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5029200" cy="37719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861947"/>
            <a:ext cx="7416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62200" y="1371600"/>
            <a:ext cx="838200" cy="369332"/>
          </a:xfrm>
          <a:prstGeom prst="rect">
            <a:avLst/>
          </a:prstGeom>
          <a:noFill/>
        </p:spPr>
        <p:txBody>
          <a:bodyPr wrap="square" rtlCol="0">
            <a:spAutoFit/>
          </a:bodyPr>
          <a:lstStyle/>
          <a:p>
            <a:r>
              <a:rPr lang="en-US" dirty="0" smtClean="0"/>
              <a:t>N=23</a:t>
            </a:r>
            <a:endParaRPr lang="en-US" dirty="0"/>
          </a:p>
        </p:txBody>
      </p:sp>
    </p:spTree>
    <p:extLst>
      <p:ext uri="{BB962C8B-B14F-4D97-AF65-F5344CB8AC3E}">
        <p14:creationId xmlns:p14="http://schemas.microsoft.com/office/powerpoint/2010/main" val="32204870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3886200" cy="29146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3886200" cy="29146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95800"/>
            <a:ext cx="2946400" cy="22098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7200" y="5334000"/>
            <a:ext cx="7416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 y="152400"/>
            <a:ext cx="8382000" cy="609600"/>
          </a:xfrm>
        </p:spPr>
        <p:txBody>
          <a:bodyPr>
            <a:noAutofit/>
          </a:bodyPr>
          <a:lstStyle/>
          <a:p>
            <a:r>
              <a:rPr lang="en-US" sz="3600" dirty="0" smtClean="0">
                <a:solidFill>
                  <a:srgbClr val="0000FF"/>
                </a:solidFill>
              </a:rPr>
              <a:t>Balance Standing (Eyes closed-Eyes Open)</a:t>
            </a:r>
            <a:endParaRPr lang="en-US" sz="3600" dirty="0">
              <a:solidFill>
                <a:srgbClr val="0000FF"/>
              </a:solidFill>
            </a:endParaRPr>
          </a:p>
        </p:txBody>
      </p:sp>
      <p:sp>
        <p:nvSpPr>
          <p:cNvPr id="8" name="TextBox 7"/>
          <p:cNvSpPr txBox="1"/>
          <p:nvPr/>
        </p:nvSpPr>
        <p:spPr>
          <a:xfrm>
            <a:off x="838200" y="685800"/>
            <a:ext cx="3276600" cy="369332"/>
          </a:xfrm>
          <a:prstGeom prst="rect">
            <a:avLst/>
          </a:prstGeom>
          <a:noFill/>
        </p:spPr>
        <p:txBody>
          <a:bodyPr wrap="square" rtlCol="0">
            <a:spAutoFit/>
          </a:bodyPr>
          <a:lstStyle/>
          <a:p>
            <a:pPr algn="ctr"/>
            <a:r>
              <a:rPr lang="en-US" dirty="0" smtClean="0"/>
              <a:t>Actual Values</a:t>
            </a:r>
            <a:endParaRPr lang="en-US" dirty="0"/>
          </a:p>
        </p:txBody>
      </p:sp>
      <p:sp>
        <p:nvSpPr>
          <p:cNvPr id="9" name="TextBox 8"/>
          <p:cNvSpPr txBox="1"/>
          <p:nvPr/>
        </p:nvSpPr>
        <p:spPr>
          <a:xfrm>
            <a:off x="5410200" y="685800"/>
            <a:ext cx="3276600" cy="369332"/>
          </a:xfrm>
          <a:prstGeom prst="rect">
            <a:avLst/>
          </a:prstGeom>
          <a:noFill/>
        </p:spPr>
        <p:txBody>
          <a:bodyPr wrap="square" rtlCol="0">
            <a:spAutoFit/>
          </a:bodyPr>
          <a:lstStyle/>
          <a:p>
            <a:pPr algn="ctr"/>
            <a:r>
              <a:rPr lang="en-US" dirty="0" smtClean="0"/>
              <a:t>Baseline Subtracted</a:t>
            </a:r>
            <a:endParaRPr lang="en-US" dirty="0"/>
          </a:p>
        </p:txBody>
      </p:sp>
      <p:sp>
        <p:nvSpPr>
          <p:cNvPr id="10" name="TextBox 9"/>
          <p:cNvSpPr txBox="1"/>
          <p:nvPr/>
        </p:nvSpPr>
        <p:spPr>
          <a:xfrm>
            <a:off x="838200" y="4114800"/>
            <a:ext cx="2819400" cy="369332"/>
          </a:xfrm>
          <a:prstGeom prst="rect">
            <a:avLst/>
          </a:prstGeom>
          <a:noFill/>
        </p:spPr>
        <p:txBody>
          <a:bodyPr wrap="square" rtlCol="0">
            <a:spAutoFit/>
          </a:bodyPr>
          <a:lstStyle/>
          <a:p>
            <a:pPr algn="ctr"/>
            <a:r>
              <a:rPr lang="en-US" dirty="0" smtClean="0"/>
              <a:t>Change Over Time</a:t>
            </a:r>
            <a:endParaRPr lang="en-US" dirty="0"/>
          </a:p>
        </p:txBody>
      </p:sp>
    </p:spTree>
    <p:extLst>
      <p:ext uri="{BB962C8B-B14F-4D97-AF65-F5344CB8AC3E}">
        <p14:creationId xmlns:p14="http://schemas.microsoft.com/office/powerpoint/2010/main" val="42597649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FF"/>
                </a:solidFill>
              </a:rPr>
              <a:t>Motion Capture Gait Analysis Over Time (n=17)</a:t>
            </a:r>
            <a:endParaRPr lang="en-US" sz="3200" dirty="0">
              <a:solidFill>
                <a:srgbClr val="0000FF"/>
              </a:solidFill>
            </a:endParaRPr>
          </a:p>
        </p:txBody>
      </p:sp>
      <p:pic>
        <p:nvPicPr>
          <p:cNvPr id="4" name="Picture 3" descr="TsP step lengt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4569469" cy="3422650"/>
          </a:xfrm>
          <a:prstGeom prst="rect">
            <a:avLst/>
          </a:prstGeom>
        </p:spPr>
      </p:pic>
      <p:sp>
        <p:nvSpPr>
          <p:cNvPr id="5" name="TextBox 4"/>
          <p:cNvSpPr txBox="1"/>
          <p:nvPr/>
        </p:nvSpPr>
        <p:spPr>
          <a:xfrm>
            <a:off x="1219200" y="2362200"/>
            <a:ext cx="3505200" cy="381000"/>
          </a:xfrm>
          <a:prstGeom prst="rect">
            <a:avLst/>
          </a:prstGeom>
          <a:noFill/>
        </p:spPr>
        <p:txBody>
          <a:bodyPr wrap="square" rtlCol="0">
            <a:spAutoFit/>
          </a:bodyPr>
          <a:lstStyle/>
          <a:p>
            <a:pPr algn="ctr"/>
            <a:r>
              <a:rPr lang="en-US" dirty="0" smtClean="0"/>
              <a:t>Step Length</a:t>
            </a:r>
            <a:endParaRPr lang="en-US" dirty="0"/>
          </a:p>
        </p:txBody>
      </p:sp>
      <p:pic>
        <p:nvPicPr>
          <p:cNvPr id="6" name="Picture 5" descr="step lenth mixed effec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590800"/>
            <a:ext cx="3644900" cy="1130300"/>
          </a:xfrm>
          <a:prstGeom prst="rect">
            <a:avLst/>
          </a:prstGeom>
        </p:spPr>
      </p:pic>
    </p:spTree>
    <p:extLst>
      <p:ext uri="{BB962C8B-B14F-4D97-AF65-F5344CB8AC3E}">
        <p14:creationId xmlns:p14="http://schemas.microsoft.com/office/powerpoint/2010/main" val="30358121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Quality of Life SF36 Over Time (n=23)</a:t>
            </a:r>
            <a:endParaRPr lang="en-US" sz="3600" dirty="0">
              <a:solidFill>
                <a:srgbClr val="0000FF"/>
              </a:solidFill>
            </a:endParaRPr>
          </a:p>
        </p:txBody>
      </p:sp>
      <p:pic>
        <p:nvPicPr>
          <p:cNvPr id="4" name="Picture 3" descr="Disease progression general healt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28800"/>
            <a:ext cx="4037578" cy="3054350"/>
          </a:xfrm>
          <a:prstGeom prst="rect">
            <a:avLst/>
          </a:prstGeom>
        </p:spPr>
      </p:pic>
      <p:sp>
        <p:nvSpPr>
          <p:cNvPr id="5" name="TextBox 4"/>
          <p:cNvSpPr txBox="1"/>
          <p:nvPr/>
        </p:nvSpPr>
        <p:spPr>
          <a:xfrm>
            <a:off x="533400" y="1371600"/>
            <a:ext cx="4191000" cy="369332"/>
          </a:xfrm>
          <a:prstGeom prst="rect">
            <a:avLst/>
          </a:prstGeom>
          <a:noFill/>
        </p:spPr>
        <p:txBody>
          <a:bodyPr wrap="square" rtlCol="0">
            <a:spAutoFit/>
          </a:bodyPr>
          <a:lstStyle/>
          <a:p>
            <a:pPr algn="ctr"/>
            <a:r>
              <a:rPr lang="en-US" dirty="0" smtClean="0"/>
              <a:t>Disease Progression General Health</a:t>
            </a:r>
            <a:endParaRPr lang="en-US" dirty="0"/>
          </a:p>
        </p:txBody>
      </p:sp>
      <p:pic>
        <p:nvPicPr>
          <p:cNvPr id="6" name="Picture 5" descr="Mixed effects Disease progression general health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105400"/>
            <a:ext cx="3575050" cy="1168400"/>
          </a:xfrm>
          <a:prstGeom prst="rect">
            <a:avLst/>
          </a:prstGeom>
        </p:spPr>
      </p:pic>
      <p:pic>
        <p:nvPicPr>
          <p:cNvPr id="7" name="Picture 6" descr="Mixed effects Disease progression Role Physical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5105400"/>
            <a:ext cx="3619500" cy="1168400"/>
          </a:xfrm>
          <a:prstGeom prst="rect">
            <a:avLst/>
          </a:prstGeom>
        </p:spPr>
      </p:pic>
      <p:pic>
        <p:nvPicPr>
          <p:cNvPr id="8" name="Picture 7" descr="Disease progression Role Physic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1752600"/>
            <a:ext cx="4261638" cy="3200400"/>
          </a:xfrm>
          <a:prstGeom prst="rect">
            <a:avLst/>
          </a:prstGeom>
        </p:spPr>
      </p:pic>
      <p:sp>
        <p:nvSpPr>
          <p:cNvPr id="9" name="TextBox 8"/>
          <p:cNvSpPr txBox="1"/>
          <p:nvPr/>
        </p:nvSpPr>
        <p:spPr>
          <a:xfrm>
            <a:off x="4724400" y="1295400"/>
            <a:ext cx="4191000" cy="369332"/>
          </a:xfrm>
          <a:prstGeom prst="rect">
            <a:avLst/>
          </a:prstGeom>
          <a:noFill/>
        </p:spPr>
        <p:txBody>
          <a:bodyPr wrap="square" rtlCol="0">
            <a:spAutoFit/>
          </a:bodyPr>
          <a:lstStyle/>
          <a:p>
            <a:pPr algn="ctr"/>
            <a:r>
              <a:rPr lang="en-US" dirty="0" smtClean="0"/>
              <a:t>Disease Progression Role Physical</a:t>
            </a:r>
            <a:endParaRPr lang="en-US" dirty="0"/>
          </a:p>
        </p:txBody>
      </p:sp>
    </p:spTree>
    <p:extLst>
      <p:ext uri="{BB962C8B-B14F-4D97-AF65-F5344CB8AC3E}">
        <p14:creationId xmlns:p14="http://schemas.microsoft.com/office/powerpoint/2010/main" val="90665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rPr>
              <a:t>Safety: Adverse Events (n=19)</a:t>
            </a:r>
            <a:endParaRPr lang="en-US" dirty="0">
              <a:solidFill>
                <a:srgbClr val="0000FF"/>
              </a:solidFill>
            </a:endParaRPr>
          </a:p>
        </p:txBody>
      </p:sp>
      <p:sp>
        <p:nvSpPr>
          <p:cNvPr id="6" name="TextBox 5"/>
          <p:cNvSpPr txBox="1"/>
          <p:nvPr/>
        </p:nvSpPr>
        <p:spPr>
          <a:xfrm>
            <a:off x="533400" y="3733800"/>
            <a:ext cx="8305800" cy="646331"/>
          </a:xfrm>
          <a:prstGeom prst="rect">
            <a:avLst/>
          </a:prstGeom>
          <a:noFill/>
        </p:spPr>
        <p:txBody>
          <a:bodyPr wrap="square" rtlCol="0">
            <a:spAutoFit/>
          </a:bodyPr>
          <a:lstStyle/>
          <a:p>
            <a:r>
              <a:rPr lang="en-US" dirty="0"/>
              <a:t>There was no significant difference in the number of patients experiencing adverse events in </a:t>
            </a:r>
            <a:r>
              <a:rPr lang="en-US" dirty="0" smtClean="0"/>
              <a:t>the two </a:t>
            </a:r>
            <a:r>
              <a:rPr lang="en-US" dirty="0"/>
              <a:t>treatment groups</a:t>
            </a:r>
          </a:p>
        </p:txBody>
      </p:sp>
      <p:pic>
        <p:nvPicPr>
          <p:cNvPr id="5" name="Picture 4"/>
          <p:cNvPicPr>
            <a:picLocks noChangeAspect="1"/>
          </p:cNvPicPr>
          <p:nvPr/>
        </p:nvPicPr>
        <p:blipFill>
          <a:blip r:embed="rId2"/>
          <a:stretch>
            <a:fillRect/>
          </a:stretch>
        </p:blipFill>
        <p:spPr>
          <a:xfrm>
            <a:off x="914400" y="1752600"/>
            <a:ext cx="7461161" cy="1676400"/>
          </a:xfrm>
          <a:prstGeom prst="rect">
            <a:avLst/>
          </a:prstGeom>
        </p:spPr>
      </p:pic>
    </p:spTree>
    <p:extLst>
      <p:ext uri="{BB962C8B-B14F-4D97-AF65-F5344CB8AC3E}">
        <p14:creationId xmlns:p14="http://schemas.microsoft.com/office/powerpoint/2010/main" val="30109267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0000FF"/>
                </a:solidFill>
              </a:rPr>
              <a:t>Conclusions</a:t>
            </a:r>
            <a:endParaRPr lang="en-US" dirty="0">
              <a:solidFill>
                <a:srgbClr val="0000FF"/>
              </a:solidFill>
            </a:endParaRPr>
          </a:p>
        </p:txBody>
      </p:sp>
      <p:sp>
        <p:nvSpPr>
          <p:cNvPr id="3" name="Text Placeholder 2"/>
          <p:cNvSpPr>
            <a:spLocks noGrp="1"/>
          </p:cNvSpPr>
          <p:nvPr>
            <p:ph type="body" sz="quarter" idx="10"/>
          </p:nvPr>
        </p:nvSpPr>
        <p:spPr>
          <a:xfrm>
            <a:off x="381000" y="1143000"/>
            <a:ext cx="8382000" cy="5096780"/>
          </a:xfrm>
        </p:spPr>
        <p:txBody>
          <a:bodyPr>
            <a:normAutofit/>
          </a:bodyPr>
          <a:lstStyle/>
          <a:p>
            <a:r>
              <a:rPr lang="en-US" sz="2400" dirty="0"/>
              <a:t>The study failed to show efficacy of triheptanoin in APBD patients over a 6-month period</a:t>
            </a:r>
          </a:p>
          <a:p>
            <a:r>
              <a:rPr lang="en-US" sz="2400" dirty="0" smtClean="0"/>
              <a:t>Triheptanoin </a:t>
            </a:r>
            <a:r>
              <a:rPr lang="en-US" sz="2400" dirty="0"/>
              <a:t>administration is </a:t>
            </a:r>
            <a:r>
              <a:rPr lang="en-US" sz="2400" dirty="0" smtClean="0"/>
              <a:t>safe</a:t>
            </a:r>
          </a:p>
          <a:p>
            <a:r>
              <a:rPr lang="en-US" sz="2400" dirty="0" smtClean="0"/>
              <a:t>Non-triheptanoin-related adverse events may have impacted study assessments</a:t>
            </a:r>
            <a:endParaRPr lang="en-US" sz="2400" dirty="0"/>
          </a:p>
          <a:p>
            <a:pPr>
              <a:buFont typeface="Arial" panose="020B0604020202020204" pitchFamily="34" charset="0"/>
              <a:buChar char="•"/>
            </a:pPr>
            <a:r>
              <a:rPr lang="en-US" sz="2400" dirty="0" smtClean="0"/>
              <a:t>We quantified gait, balance, and quality of life data over time to be used in future clinical </a:t>
            </a:r>
            <a:r>
              <a:rPr lang="en-US" sz="2400" dirty="0" smtClean="0"/>
              <a:t>trials</a:t>
            </a:r>
          </a:p>
          <a:p>
            <a:pPr>
              <a:buFont typeface="Arial" panose="020B0604020202020204" pitchFamily="34" charset="0"/>
              <a:buChar char="•"/>
            </a:pPr>
            <a:r>
              <a:rPr lang="en-US" sz="2400" dirty="0" smtClean="0"/>
              <a:t>There are fast and slow </a:t>
            </a:r>
            <a:r>
              <a:rPr lang="en-US" sz="2400" dirty="0" err="1" smtClean="0"/>
              <a:t>progressors</a:t>
            </a:r>
            <a:r>
              <a:rPr lang="en-US" sz="2400" dirty="0" smtClean="0"/>
              <a:t> – has to be taken into account for clinical trials</a:t>
            </a:r>
          </a:p>
          <a:p>
            <a:pPr>
              <a:buFont typeface="Arial" panose="020B0604020202020204" pitchFamily="34" charset="0"/>
              <a:buChar char="•"/>
            </a:pPr>
            <a:r>
              <a:rPr lang="en-US" sz="2400" dirty="0" smtClean="0"/>
              <a:t>Patients are susceptible to the placebo effect</a:t>
            </a:r>
            <a:endParaRPr lang="en-US" sz="2400" dirty="0" smtClean="0"/>
          </a:p>
        </p:txBody>
      </p:sp>
    </p:spTree>
    <p:extLst>
      <p:ext uri="{BB962C8B-B14F-4D97-AF65-F5344CB8AC3E}">
        <p14:creationId xmlns:p14="http://schemas.microsoft.com/office/powerpoint/2010/main" val="40612164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1620024" y="903285"/>
            <a:ext cx="5613896" cy="822137"/>
          </a:xfrm>
        </p:spPr>
        <p:txBody>
          <a:bodyPr/>
          <a:lstStyle/>
          <a:p>
            <a:r>
              <a:rPr lang="en-US" dirty="0" smtClean="0">
                <a:solidFill>
                  <a:srgbClr val="0000FF"/>
                </a:solidFill>
              </a:rPr>
              <a:t>Disclosure</a:t>
            </a:r>
            <a:endParaRPr lang="en-US" dirty="0">
              <a:solidFill>
                <a:srgbClr val="0000FF"/>
              </a:solidFill>
            </a:endParaRPr>
          </a:p>
        </p:txBody>
      </p:sp>
      <p:sp>
        <p:nvSpPr>
          <p:cNvPr id="2" name="TextBox 1"/>
          <p:cNvSpPr txBox="1"/>
          <p:nvPr/>
        </p:nvSpPr>
        <p:spPr>
          <a:xfrm>
            <a:off x="685801" y="1986844"/>
            <a:ext cx="8302978" cy="2677656"/>
          </a:xfrm>
          <a:prstGeom prst="rect">
            <a:avLst/>
          </a:prstGeom>
          <a:noFill/>
        </p:spPr>
        <p:txBody>
          <a:bodyPr wrap="square" rtlCol="0">
            <a:spAutoFit/>
          </a:bodyPr>
          <a:lstStyle/>
          <a:p>
            <a:r>
              <a:rPr lang="en-US" sz="2400" b="1" dirty="0" smtClean="0"/>
              <a:t>Research Support: </a:t>
            </a:r>
            <a:r>
              <a:rPr lang="en-US" sz="2400" dirty="0" smtClean="0"/>
              <a:t>Protalix </a:t>
            </a:r>
            <a:r>
              <a:rPr lang="en-US" sz="2400" dirty="0" err="1"/>
              <a:t>Biotherapeutics</a:t>
            </a:r>
            <a:r>
              <a:rPr lang="en-US" sz="2400" dirty="0" smtClean="0"/>
              <a:t>, Shire, Inc., Amicus Therapeutics</a:t>
            </a:r>
          </a:p>
          <a:p>
            <a:r>
              <a:rPr lang="en-US" sz="2400" b="1" dirty="0" smtClean="0"/>
              <a:t>Honoraria</a:t>
            </a:r>
            <a:r>
              <a:rPr lang="en-US" sz="2400" b="1" dirty="0"/>
              <a:t>: </a:t>
            </a:r>
            <a:r>
              <a:rPr lang="en-US" sz="2400" dirty="0"/>
              <a:t>Genzyme, </a:t>
            </a:r>
            <a:r>
              <a:rPr lang="en-US" sz="2400" dirty="0" smtClean="0"/>
              <a:t>Protalix </a:t>
            </a:r>
            <a:r>
              <a:rPr lang="en-US" sz="2400" dirty="0" err="1" smtClean="0"/>
              <a:t>Biotherapeutics</a:t>
            </a:r>
            <a:r>
              <a:rPr lang="en-US" sz="2400" dirty="0" smtClean="0"/>
              <a:t>, </a:t>
            </a:r>
            <a:r>
              <a:rPr lang="en-US" sz="2400" dirty="0"/>
              <a:t>Shire, Inc., Amicus </a:t>
            </a:r>
            <a:r>
              <a:rPr lang="en-US" sz="2400" dirty="0" smtClean="0"/>
              <a:t>Therapeutics</a:t>
            </a:r>
          </a:p>
          <a:p>
            <a:endParaRPr lang="en-US" sz="2400" dirty="0"/>
          </a:p>
          <a:p>
            <a:r>
              <a:rPr lang="en-US" sz="2400" dirty="0" smtClean="0"/>
              <a:t>This study was funded by the Baylor Research Institute and </a:t>
            </a:r>
            <a:r>
              <a:rPr lang="en-US" sz="2400" dirty="0" err="1" smtClean="0"/>
              <a:t>Ultragenyx</a:t>
            </a:r>
            <a:r>
              <a:rPr lang="en-US" sz="2400" dirty="0" smtClean="0"/>
              <a:t> Pharmaceutical</a:t>
            </a:r>
            <a:endParaRPr lang="en-US" sz="2400" dirty="0"/>
          </a:p>
        </p:txBody>
      </p:sp>
    </p:spTree>
    <p:extLst>
      <p:ext uri="{BB962C8B-B14F-4D97-AF65-F5344CB8AC3E}">
        <p14:creationId xmlns:p14="http://schemas.microsoft.com/office/powerpoint/2010/main" val="288458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Introduction </a:t>
            </a:r>
            <a:endParaRPr lang="en-US" dirty="0">
              <a:solidFill>
                <a:srgbClr val="0000FF"/>
              </a:solidFill>
            </a:endParaRPr>
          </a:p>
        </p:txBody>
      </p:sp>
      <p:sp>
        <p:nvSpPr>
          <p:cNvPr id="3" name="Content Placeholder 2"/>
          <p:cNvSpPr>
            <a:spLocks noGrp="1"/>
          </p:cNvSpPr>
          <p:nvPr>
            <p:ph idx="1"/>
          </p:nvPr>
        </p:nvSpPr>
        <p:spPr>
          <a:xfrm>
            <a:off x="457200" y="1600200"/>
            <a:ext cx="8458200" cy="5029200"/>
          </a:xfrm>
        </p:spPr>
        <p:txBody>
          <a:bodyPr>
            <a:normAutofit lnSpcReduction="10000"/>
          </a:bodyPr>
          <a:lstStyle/>
          <a:p>
            <a:r>
              <a:rPr lang="en-US" dirty="0" smtClean="0"/>
              <a:t>Rare autosomal recessive disease</a:t>
            </a:r>
          </a:p>
          <a:p>
            <a:r>
              <a:rPr lang="en-US" dirty="0" smtClean="0"/>
              <a:t>Glycogen branching enzyme deficiency – </a:t>
            </a:r>
            <a:r>
              <a:rPr lang="en-US" i="1" dirty="0" smtClean="0"/>
              <a:t>GBE1</a:t>
            </a:r>
            <a:r>
              <a:rPr lang="en-US" dirty="0" smtClean="0"/>
              <a:t> mutations</a:t>
            </a:r>
          </a:p>
          <a:p>
            <a:r>
              <a:rPr lang="en-US" dirty="0"/>
              <a:t>It is the adult form of GSD </a:t>
            </a:r>
            <a:r>
              <a:rPr lang="en-US" dirty="0" smtClean="0"/>
              <a:t>IV</a:t>
            </a:r>
          </a:p>
          <a:p>
            <a:r>
              <a:rPr lang="en-US"/>
              <a:t>Onset 5</a:t>
            </a:r>
            <a:r>
              <a:rPr lang="en-US" baseline="30000"/>
              <a:t>th</a:t>
            </a:r>
            <a:r>
              <a:rPr lang="en-US"/>
              <a:t> – 6</a:t>
            </a:r>
            <a:r>
              <a:rPr lang="en-US" baseline="30000"/>
              <a:t>th</a:t>
            </a:r>
            <a:r>
              <a:rPr lang="en-US"/>
              <a:t> decade of </a:t>
            </a:r>
            <a:r>
              <a:rPr lang="en-US" smtClean="0"/>
              <a:t>life</a:t>
            </a:r>
          </a:p>
          <a:p>
            <a:r>
              <a:rPr lang="en-US" dirty="0" smtClean="0"/>
              <a:t>Progressive gait disorder caused by a myelopathy (motor and sensory deficits)</a:t>
            </a:r>
          </a:p>
          <a:p>
            <a:r>
              <a:rPr lang="en-US" dirty="0"/>
              <a:t>N</a:t>
            </a:r>
            <a:r>
              <a:rPr lang="en-US" dirty="0" smtClean="0"/>
              <a:t>eurogenic </a:t>
            </a:r>
            <a:r>
              <a:rPr lang="en-US" dirty="0"/>
              <a:t>bladder </a:t>
            </a:r>
            <a:endParaRPr lang="en-US" dirty="0" smtClean="0"/>
          </a:p>
          <a:p>
            <a:r>
              <a:rPr lang="en-US" dirty="0" smtClean="0"/>
              <a:t>Peripheral neuropathy </a:t>
            </a:r>
          </a:p>
          <a:p>
            <a:endParaRPr lang="en-US" dirty="0"/>
          </a:p>
        </p:txBody>
      </p:sp>
    </p:spTree>
    <p:extLst>
      <p:ext uri="{BB962C8B-B14F-4D97-AF65-F5344CB8AC3E}">
        <p14:creationId xmlns:p14="http://schemas.microsoft.com/office/powerpoint/2010/main" val="212613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Glycogen Synthesis</a:t>
            </a:r>
            <a:endParaRPr lang="en-US" dirty="0">
              <a:solidFill>
                <a:srgbClr val="0000FF"/>
              </a:solidFill>
            </a:endParaRPr>
          </a:p>
        </p:txBody>
      </p:sp>
      <p:pic>
        <p:nvPicPr>
          <p:cNvPr id="4" name="Picture 3" descr="figure_21_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76400"/>
            <a:ext cx="5340305" cy="5046472"/>
          </a:xfrm>
          <a:prstGeom prst="rect">
            <a:avLst/>
          </a:prstGeom>
        </p:spPr>
      </p:pic>
    </p:spTree>
    <p:extLst>
      <p:ext uri="{BB962C8B-B14F-4D97-AF65-F5344CB8AC3E}">
        <p14:creationId xmlns:p14="http://schemas.microsoft.com/office/powerpoint/2010/main" val="316623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8572500" y="6350000"/>
            <a:ext cx="4762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sz="900">
                <a:solidFill>
                  <a:srgbClr val="999999"/>
                </a:solidFill>
                <a:latin typeface="Calibri" charset="0"/>
              </a:rPr>
              <a:t>2</a:t>
            </a:r>
          </a:p>
        </p:txBody>
      </p:sp>
      <p:sp>
        <p:nvSpPr>
          <p:cNvPr id="2" name="TextBox 1"/>
          <p:cNvSpPr txBox="1"/>
          <p:nvPr/>
        </p:nvSpPr>
        <p:spPr>
          <a:xfrm>
            <a:off x="76200" y="381000"/>
            <a:ext cx="9067800" cy="954107"/>
          </a:xfrm>
          <a:prstGeom prst="rect">
            <a:avLst/>
          </a:prstGeom>
          <a:noFill/>
        </p:spPr>
        <p:txBody>
          <a:bodyPr wrap="square" rtlCol="0">
            <a:spAutoFit/>
          </a:bodyPr>
          <a:lstStyle/>
          <a:p>
            <a:pPr algn="ctr"/>
            <a:r>
              <a:rPr lang="en-US" sz="2800" dirty="0" smtClean="0">
                <a:solidFill>
                  <a:srgbClr val="0000FF"/>
                </a:solidFill>
              </a:rPr>
              <a:t>Pathological Hallmarks: Polyglucosan Bodies in Nerves and Brain MRI</a:t>
            </a:r>
            <a:endParaRPr lang="en-US" sz="2800" dirty="0">
              <a:solidFill>
                <a:srgbClr val="0000FF"/>
              </a:solidFill>
            </a:endParaRPr>
          </a:p>
        </p:txBody>
      </p:sp>
      <p:pic>
        <p:nvPicPr>
          <p:cNvPr id="7" name="Picture 3"/>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5400" y="2057400"/>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t="28963" b="13927"/>
          <a:stretch>
            <a:fillRect/>
          </a:stretch>
        </p:blipFill>
        <p:spPr bwMode="auto">
          <a:xfrm>
            <a:off x="3200400" y="2057400"/>
            <a:ext cx="34194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2"/>
          <p:cNvPicPr>
            <a:picLocks noChangeAspect="1" noChangeArrowheads="1"/>
          </p:cNvPicPr>
          <p:nvPr/>
        </p:nvPicPr>
        <p:blipFill>
          <a:blip r:embed="rId4">
            <a:lum bright="-42000" contrast="6000"/>
            <a:extLst>
              <a:ext uri="{28A0092B-C50C-407E-A947-70E740481C1C}">
                <a14:useLocalDpi xmlns:a14="http://schemas.microsoft.com/office/drawing/2010/main" val="0"/>
              </a:ext>
            </a:extLst>
          </a:blip>
          <a:srcRect/>
          <a:stretch>
            <a:fillRect/>
          </a:stretch>
        </p:blipFill>
        <p:spPr bwMode="auto">
          <a:xfrm>
            <a:off x="6553200" y="2057399"/>
            <a:ext cx="2590800" cy="205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6248400" y="1600200"/>
            <a:ext cx="3124200" cy="369332"/>
          </a:xfrm>
          <a:prstGeom prst="rect">
            <a:avLst/>
          </a:prstGeom>
          <a:noFill/>
        </p:spPr>
        <p:txBody>
          <a:bodyPr wrap="square" rtlCol="0">
            <a:spAutoFit/>
          </a:bodyPr>
          <a:lstStyle/>
          <a:p>
            <a:pPr algn="ctr"/>
            <a:r>
              <a:rPr lang="en-US" dirty="0" smtClean="0"/>
              <a:t>Electron Microscopy</a:t>
            </a:r>
            <a:endParaRPr lang="en-US" dirty="0"/>
          </a:p>
        </p:txBody>
      </p:sp>
      <p:sp>
        <p:nvSpPr>
          <p:cNvPr id="11" name="TextBox 10"/>
          <p:cNvSpPr txBox="1"/>
          <p:nvPr/>
        </p:nvSpPr>
        <p:spPr>
          <a:xfrm>
            <a:off x="2819400" y="1600200"/>
            <a:ext cx="3962400" cy="369332"/>
          </a:xfrm>
          <a:prstGeom prst="rect">
            <a:avLst/>
          </a:prstGeom>
          <a:noFill/>
        </p:spPr>
        <p:txBody>
          <a:bodyPr wrap="square" rtlCol="0">
            <a:spAutoFit/>
          </a:bodyPr>
          <a:lstStyle/>
          <a:p>
            <a:pPr algn="ctr"/>
            <a:r>
              <a:rPr lang="en-US" dirty="0" smtClean="0"/>
              <a:t>Teased Nerve</a:t>
            </a:r>
            <a:endParaRPr lang="en-US" dirty="0"/>
          </a:p>
        </p:txBody>
      </p:sp>
      <p:sp>
        <p:nvSpPr>
          <p:cNvPr id="12" name="TextBox 11"/>
          <p:cNvSpPr txBox="1"/>
          <p:nvPr/>
        </p:nvSpPr>
        <p:spPr>
          <a:xfrm>
            <a:off x="152400" y="1600200"/>
            <a:ext cx="3962400" cy="369332"/>
          </a:xfrm>
          <a:prstGeom prst="rect">
            <a:avLst/>
          </a:prstGeom>
          <a:noFill/>
        </p:spPr>
        <p:txBody>
          <a:bodyPr wrap="square" rtlCol="0">
            <a:spAutoFit/>
          </a:bodyPr>
          <a:lstStyle/>
          <a:p>
            <a:pPr algn="ctr"/>
            <a:r>
              <a:rPr lang="en-US" dirty="0" smtClean="0"/>
              <a:t>Nerve Biopsy</a:t>
            </a:r>
            <a:endParaRPr lang="en-US" dirty="0"/>
          </a:p>
        </p:txBody>
      </p:sp>
      <p:pic>
        <p:nvPicPr>
          <p:cNvPr id="4" name="Picture 3" descr="Ax T2_T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3886200"/>
            <a:ext cx="2819400" cy="2819400"/>
          </a:xfrm>
          <a:prstGeom prst="rect">
            <a:avLst/>
          </a:prstGeom>
        </p:spPr>
      </p:pic>
      <p:pic>
        <p:nvPicPr>
          <p:cNvPr id="5" name="Picture 4" descr="SAG  T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4267200"/>
            <a:ext cx="2760643" cy="2362200"/>
          </a:xfrm>
          <a:prstGeom prst="rect">
            <a:avLst/>
          </a:prstGeom>
        </p:spPr>
      </p:pic>
      <p:sp>
        <p:nvSpPr>
          <p:cNvPr id="13" name="TextBox 12"/>
          <p:cNvSpPr txBox="1"/>
          <p:nvPr/>
        </p:nvSpPr>
        <p:spPr>
          <a:xfrm>
            <a:off x="1676400" y="5105400"/>
            <a:ext cx="1524000" cy="369332"/>
          </a:xfrm>
          <a:prstGeom prst="rect">
            <a:avLst/>
          </a:prstGeom>
          <a:noFill/>
        </p:spPr>
        <p:txBody>
          <a:bodyPr wrap="square" rtlCol="0">
            <a:spAutoFit/>
          </a:bodyPr>
          <a:lstStyle/>
          <a:p>
            <a:pPr algn="ctr"/>
            <a:r>
              <a:rPr lang="en-US" dirty="0" smtClean="0"/>
              <a:t>Brain MRI</a:t>
            </a:r>
            <a:endParaRPr lang="en-US" dirty="0"/>
          </a:p>
        </p:txBody>
      </p:sp>
    </p:spTree>
    <p:extLst>
      <p:ext uri="{BB962C8B-B14F-4D97-AF65-F5344CB8AC3E}">
        <p14:creationId xmlns:p14="http://schemas.microsoft.com/office/powerpoint/2010/main" val="22376733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Hypothesis</a:t>
            </a:r>
            <a:endParaRPr lang="en-US" dirty="0">
              <a:solidFill>
                <a:srgbClr val="0000FF"/>
              </a:solidFill>
            </a:endParaRPr>
          </a:p>
        </p:txBody>
      </p:sp>
      <p:sp>
        <p:nvSpPr>
          <p:cNvPr id="3" name="Content Placeholder 2"/>
          <p:cNvSpPr>
            <a:spLocks noGrp="1"/>
          </p:cNvSpPr>
          <p:nvPr>
            <p:ph idx="1"/>
          </p:nvPr>
        </p:nvSpPr>
        <p:spPr>
          <a:xfrm>
            <a:off x="457200" y="1371600"/>
            <a:ext cx="8229600" cy="4525963"/>
          </a:xfrm>
        </p:spPr>
        <p:txBody>
          <a:bodyPr/>
          <a:lstStyle/>
          <a:p>
            <a:r>
              <a:rPr lang="en-US" dirty="0" smtClean="0"/>
              <a:t>Decreased </a:t>
            </a:r>
            <a:r>
              <a:rPr lang="en-US" dirty="0"/>
              <a:t>glycogen degradation leads to cellular energy deficit and </a:t>
            </a:r>
            <a:r>
              <a:rPr lang="en-US" dirty="0" smtClean="0"/>
              <a:t>that anaplerotic </a:t>
            </a:r>
            <a:r>
              <a:rPr lang="en-US" dirty="0"/>
              <a:t>therapy via triheptanoin may augment energy production thus preventing or reversing cellular </a:t>
            </a:r>
            <a:r>
              <a:rPr lang="en-US" dirty="0" smtClean="0"/>
              <a:t>damage</a:t>
            </a:r>
            <a:endParaRPr lang="en-US" dirty="0"/>
          </a:p>
        </p:txBody>
      </p:sp>
    </p:spTree>
    <p:extLst>
      <p:ext uri="{BB962C8B-B14F-4D97-AF65-F5344CB8AC3E}">
        <p14:creationId xmlns:p14="http://schemas.microsoft.com/office/powerpoint/2010/main" val="30809466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solidFill>
                  <a:srgbClr val="0000FF"/>
                </a:solidFill>
              </a:rPr>
              <a:t>Patients and Methods</a:t>
            </a:r>
            <a:endParaRPr lang="en-US" dirty="0">
              <a:solidFill>
                <a:srgbClr val="0000FF"/>
              </a:solidFill>
            </a:endParaRPr>
          </a:p>
        </p:txBody>
      </p:sp>
      <p:sp>
        <p:nvSpPr>
          <p:cNvPr id="3" name="Content Placeholder 2"/>
          <p:cNvSpPr>
            <a:spLocks noGrp="1"/>
          </p:cNvSpPr>
          <p:nvPr>
            <p:ph idx="1"/>
          </p:nvPr>
        </p:nvSpPr>
        <p:spPr>
          <a:xfrm>
            <a:off x="457200" y="1524000"/>
            <a:ext cx="8229600" cy="4525963"/>
          </a:xfrm>
        </p:spPr>
        <p:txBody>
          <a:bodyPr>
            <a:normAutofit/>
          </a:bodyPr>
          <a:lstStyle/>
          <a:p>
            <a:r>
              <a:rPr lang="en-US" sz="2800" dirty="0" smtClean="0"/>
              <a:t>Two center study (Dallas and Paris)</a:t>
            </a:r>
          </a:p>
          <a:p>
            <a:r>
              <a:rPr lang="en-US" sz="2800" dirty="0" smtClean="0"/>
              <a:t>Crossover</a:t>
            </a:r>
            <a:r>
              <a:rPr lang="en-US" sz="2800" dirty="0"/>
              <a:t>: Patients received </a:t>
            </a:r>
            <a:r>
              <a:rPr lang="en-US" sz="2800" dirty="0" smtClean="0"/>
              <a:t>either triheptanoin or placebo oil for </a:t>
            </a:r>
            <a:r>
              <a:rPr lang="en-US" sz="2800" dirty="0"/>
              <a:t>6 months and then </a:t>
            </a:r>
            <a:r>
              <a:rPr lang="en-US" sz="2800" dirty="0" smtClean="0"/>
              <a:t>switched for an </a:t>
            </a:r>
            <a:r>
              <a:rPr lang="en-US" sz="2800" dirty="0"/>
              <a:t>additional 6 </a:t>
            </a:r>
            <a:r>
              <a:rPr lang="en-US" sz="2800" dirty="0" smtClean="0"/>
              <a:t>months</a:t>
            </a:r>
            <a:endParaRPr lang="en-US" sz="2800" dirty="0"/>
          </a:p>
          <a:p>
            <a:r>
              <a:rPr lang="en-US" sz="2800" dirty="0"/>
              <a:t>There was no </a:t>
            </a:r>
            <a:r>
              <a:rPr lang="en-US" sz="2800" dirty="0" smtClean="0"/>
              <a:t>washout </a:t>
            </a:r>
            <a:r>
              <a:rPr lang="en-US" sz="2800" dirty="0"/>
              <a:t>period during cross over</a:t>
            </a:r>
          </a:p>
          <a:p>
            <a:r>
              <a:rPr lang="en-US" sz="2800" dirty="0" smtClean="0"/>
              <a:t>Patients </a:t>
            </a:r>
            <a:r>
              <a:rPr lang="en-US" sz="2800" dirty="0"/>
              <a:t>had the option to move to the open-label phase after the first </a:t>
            </a:r>
            <a:r>
              <a:rPr lang="en-US" sz="2800" dirty="0" smtClean="0"/>
              <a:t>year</a:t>
            </a:r>
          </a:p>
          <a:p>
            <a:r>
              <a:rPr lang="en-US" sz="2800" dirty="0"/>
              <a:t>Blinding: Both patients and investigators were blinding to group assignment</a:t>
            </a:r>
          </a:p>
          <a:p>
            <a:endParaRPr lang="en-US" sz="2800" dirty="0"/>
          </a:p>
          <a:p>
            <a:endParaRPr lang="en-US" dirty="0"/>
          </a:p>
        </p:txBody>
      </p:sp>
      <p:sp>
        <p:nvSpPr>
          <p:cNvPr id="5" name="TextBox 4"/>
          <p:cNvSpPr txBox="1"/>
          <p:nvPr/>
        </p:nvSpPr>
        <p:spPr>
          <a:xfrm>
            <a:off x="5334000" y="1066800"/>
            <a:ext cx="1828800" cy="369332"/>
          </a:xfrm>
          <a:prstGeom prst="rect">
            <a:avLst/>
          </a:prstGeom>
          <a:noFill/>
        </p:spPr>
        <p:txBody>
          <a:bodyPr wrap="square" rtlCol="0">
            <a:spAutoFit/>
          </a:bodyPr>
          <a:lstStyle/>
          <a:p>
            <a:r>
              <a:rPr lang="en-US" dirty="0" smtClean="0"/>
              <a:t>Dr. Fanny Mochel</a:t>
            </a:r>
            <a:endParaRPr lang="en-US" dirty="0"/>
          </a:p>
        </p:txBody>
      </p:sp>
      <p:pic>
        <p:nvPicPr>
          <p:cNvPr id="6" name="Picture 5" descr="Photo professionnel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666750"/>
            <a:ext cx="1752600" cy="1314450"/>
          </a:xfrm>
          <a:prstGeom prst="rect">
            <a:avLst/>
          </a:prstGeom>
        </p:spPr>
      </p:pic>
    </p:spTree>
    <p:extLst>
      <p:ext uri="{BB962C8B-B14F-4D97-AF65-F5344CB8AC3E}">
        <p14:creationId xmlns:p14="http://schemas.microsoft.com/office/powerpoint/2010/main" val="2039955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Study Methods: Endpoints</a:t>
            </a:r>
            <a:endParaRPr lang="en-US" sz="4000" dirty="0">
              <a:solidFill>
                <a:srgbClr val="0000FF"/>
              </a:solidFill>
            </a:endParaRPr>
          </a:p>
        </p:txBody>
      </p:sp>
      <p:sp>
        <p:nvSpPr>
          <p:cNvPr id="3" name="Text Placeholder 2"/>
          <p:cNvSpPr>
            <a:spLocks noGrp="1"/>
          </p:cNvSpPr>
          <p:nvPr>
            <p:ph type="body" sz="quarter" idx="10"/>
          </p:nvPr>
        </p:nvSpPr>
        <p:spPr>
          <a:xfrm>
            <a:off x="381000" y="1411552"/>
            <a:ext cx="8382000" cy="6586418"/>
          </a:xfrm>
        </p:spPr>
        <p:txBody>
          <a:bodyPr/>
          <a:lstStyle/>
          <a:p>
            <a:r>
              <a:rPr lang="en-US" dirty="0" smtClean="0"/>
              <a:t>Primary:  6 Minute Walk Test (6-MWT)</a:t>
            </a:r>
          </a:p>
          <a:p>
            <a:pPr lvl="1"/>
            <a:r>
              <a:rPr lang="en-US" dirty="0" smtClean="0"/>
              <a:t>Subject walks at pace which can be maintained for 6 minutes on a flat surface  (measured in meters)</a:t>
            </a:r>
          </a:p>
          <a:p>
            <a:r>
              <a:rPr lang="en-US" dirty="0" smtClean="0"/>
              <a:t>Secondary Outcomes:</a:t>
            </a:r>
          </a:p>
          <a:p>
            <a:pPr lvl="1"/>
            <a:r>
              <a:rPr lang="en-US" dirty="0" smtClean="0"/>
              <a:t>Balance Measurements</a:t>
            </a:r>
          </a:p>
          <a:p>
            <a:pPr lvl="1"/>
            <a:r>
              <a:rPr lang="en-US" dirty="0" smtClean="0"/>
              <a:t>Motion Capture Gait Analysis</a:t>
            </a:r>
          </a:p>
          <a:p>
            <a:pPr lvl="1"/>
            <a:r>
              <a:rPr lang="en-US" dirty="0" smtClean="0"/>
              <a:t>Short form 36 Health Survey</a:t>
            </a:r>
          </a:p>
          <a:p>
            <a:pPr lvl="1"/>
            <a:r>
              <a:rPr lang="en-US" dirty="0" smtClean="0"/>
              <a:t>Spastic Paraplegia Rating Scale (SPRS)</a:t>
            </a:r>
          </a:p>
          <a:p>
            <a:pPr lvl="1"/>
            <a:r>
              <a:rPr lang="en-US" dirty="0" smtClean="0"/>
              <a:t>Neurological, Physical, and Strength Exams</a:t>
            </a:r>
          </a:p>
          <a:p>
            <a:pPr lvl="1"/>
            <a:r>
              <a:rPr lang="en-US" dirty="0"/>
              <a:t>Creatinine Kinase (CPK)</a:t>
            </a:r>
          </a:p>
          <a:p>
            <a:pPr lvl="1"/>
            <a:endParaRPr lang="en-US" dirty="0" smtClean="0"/>
          </a:p>
          <a:p>
            <a:pPr marL="517525" lvl="1" indent="0">
              <a:buNone/>
            </a:pP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6854739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Study Methods: Safety</a:t>
            </a:r>
            <a:endParaRPr lang="en-US" sz="4000" dirty="0">
              <a:solidFill>
                <a:srgbClr val="0000FF"/>
              </a:solidFill>
            </a:endParaRPr>
          </a:p>
        </p:txBody>
      </p:sp>
      <p:sp>
        <p:nvSpPr>
          <p:cNvPr id="3" name="Text Placeholder 2"/>
          <p:cNvSpPr>
            <a:spLocks noGrp="1"/>
          </p:cNvSpPr>
          <p:nvPr>
            <p:ph type="body" sz="quarter" idx="10"/>
          </p:nvPr>
        </p:nvSpPr>
        <p:spPr>
          <a:xfrm>
            <a:off x="381000" y="1411552"/>
            <a:ext cx="8382000" cy="3151632"/>
          </a:xfrm>
        </p:spPr>
        <p:txBody>
          <a:bodyPr/>
          <a:lstStyle/>
          <a:p>
            <a:r>
              <a:rPr lang="en-US" dirty="0" smtClean="0"/>
              <a:t>Urine Organic Acids</a:t>
            </a:r>
          </a:p>
          <a:p>
            <a:r>
              <a:rPr lang="en-US" dirty="0" smtClean="0"/>
              <a:t>Plasma </a:t>
            </a:r>
            <a:r>
              <a:rPr lang="en-US" dirty="0" err="1" smtClean="0"/>
              <a:t>Acylcanitine</a:t>
            </a:r>
            <a:endParaRPr lang="en-US" dirty="0"/>
          </a:p>
          <a:p>
            <a:r>
              <a:rPr lang="en-US" dirty="0" smtClean="0"/>
              <a:t>Vital Signs</a:t>
            </a:r>
          </a:p>
          <a:p>
            <a:r>
              <a:rPr lang="en-US" dirty="0" smtClean="0"/>
              <a:t>Adverse Events</a:t>
            </a:r>
          </a:p>
          <a:p>
            <a:endParaRPr lang="en-US" dirty="0"/>
          </a:p>
        </p:txBody>
      </p:sp>
    </p:spTree>
    <p:extLst>
      <p:ext uri="{BB962C8B-B14F-4D97-AF65-F5344CB8AC3E}">
        <p14:creationId xmlns:p14="http://schemas.microsoft.com/office/powerpoint/2010/main" val="15491490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13377</TotalTime>
  <Words>912</Words>
  <Application>Microsoft Macintosh PowerPoint</Application>
  <PresentationFormat>On-screen Show (4:3)</PresentationFormat>
  <Paragraphs>97</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 double-blind placebo-controlled trial of triheptanoin in adult polyglucosan body disease (APBD)</vt:lpstr>
      <vt:lpstr>Disclosure</vt:lpstr>
      <vt:lpstr>Introduction </vt:lpstr>
      <vt:lpstr>Glycogen Synthesis</vt:lpstr>
      <vt:lpstr>PowerPoint Presentation</vt:lpstr>
      <vt:lpstr>Hypothesis</vt:lpstr>
      <vt:lpstr>Patients and Methods</vt:lpstr>
      <vt:lpstr>Study Methods: Endpoints</vt:lpstr>
      <vt:lpstr>Study Methods: Safety</vt:lpstr>
      <vt:lpstr>Analysis Populations</vt:lpstr>
      <vt:lpstr>Study Subjects: Baseline Demographics – Completing RCT Population</vt:lpstr>
      <vt:lpstr>Overall Test of Triheptanoin Effect </vt:lpstr>
      <vt:lpstr>Placebo Controlled Triheptanoin Trial 6-MinWalk Test (m)</vt:lpstr>
      <vt:lpstr>6 minutes walk test over time (n=23) </vt:lpstr>
      <vt:lpstr>Balance Standing (Eyes closed-Eyes Open)</vt:lpstr>
      <vt:lpstr>Motion Capture Gait Analysis Over Time (n=17)</vt:lpstr>
      <vt:lpstr>Quality of Life SF36 Over Time (n=23)</vt:lpstr>
      <vt:lpstr>Safety: Adverse Events (n=19)</vt:lpstr>
      <vt:lpstr>Conclusions</vt:lpstr>
    </vt:vector>
  </TitlesOfParts>
  <Company>Baylor Health Care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Jacob</dc:creator>
  <cp:lastModifiedBy>NINDS</cp:lastModifiedBy>
  <cp:revision>159</cp:revision>
  <dcterms:created xsi:type="dcterms:W3CDTF">2016-07-15T14:50:02Z</dcterms:created>
  <dcterms:modified xsi:type="dcterms:W3CDTF">2016-12-05T17:51:28Z</dcterms:modified>
</cp:coreProperties>
</file>