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79" r:id="rId3"/>
    <p:sldId id="266" r:id="rId4"/>
    <p:sldId id="272" r:id="rId5"/>
    <p:sldId id="273" r:id="rId6"/>
    <p:sldId id="283" r:id="rId7"/>
    <p:sldId id="275" r:id="rId8"/>
    <p:sldId id="282" r:id="rId9"/>
    <p:sldId id="258" r:id="rId10"/>
    <p:sldId id="281" r:id="rId11"/>
    <p:sldId id="280" r:id="rId12"/>
    <p:sldId id="284" r:id="rId13"/>
    <p:sldId id="285" r:id="rId14"/>
    <p:sldId id="286" r:id="rId15"/>
    <p:sldId id="278" r:id="rId16"/>
    <p:sldId id="259" r:id="rId17"/>
  </p:sldIdLst>
  <p:sldSz cx="7620000" cy="571500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69" y="77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DA55C-FA71-4A2B-B7E2-45BB0A972552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183E-B76D-491F-B630-899A258B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183E-B76D-491F-B630-899A258BE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9183E-B76D-491F-B630-899A258BE8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4815-9320-40EA-9358-74CA32C14AF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0B08-DCDB-47F8-9F1A-75CE915DC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8637" y="1518378"/>
            <a:ext cx="6170351" cy="1131570"/>
          </a:xfrm>
        </p:spPr>
        <p:txBody>
          <a:bodyPr>
            <a:noAutofit/>
          </a:bodyPr>
          <a:lstStyle/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update: Generation of the mouse model of </a:t>
            </a:r>
            <a:r>
              <a:rPr lang="en-US" sz="266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</a:t>
            </a:r>
            <a:r>
              <a:rPr 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intronic</a:t>
            </a:r>
            <a:r>
              <a:rPr 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insertion/deletion and approaches to treatments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3508" y="3110805"/>
            <a:ext cx="547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Orhan AKMAN, PhD</a:t>
            </a:r>
          </a:p>
          <a:p>
            <a:pPr algn="r"/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of Dr Salvatore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DiMauro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Houston Merritt Neuromuscular Disease Research Center, 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Medical Center, New York, New York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" y="1518378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2199852"/>
            <a:ext cx="6572252" cy="176280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6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IONIS Synthesized the Oligonucleotides</a:t>
            </a:r>
            <a:endParaRPr lang="en-US" sz="2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67" y="1868795"/>
            <a:ext cx="4346462" cy="32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02" y="304272"/>
            <a:ext cx="3723255" cy="50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for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Generation of the Mouse Model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" y="1662474"/>
            <a:ext cx="7609304" cy="35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536159"/>
            <a:ext cx="6572250" cy="383538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152446"/>
            <a:ext cx="7620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TGTTTTTTACATGAC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US" sz="2400" dirty="0" smtClean="0">
                <a:solidFill>
                  <a:srgbClr val="FF0000"/>
                </a:solidFill>
              </a:rPr>
              <a:t>GT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alters the normal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splicing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human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β-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globin gene  </a:t>
            </a:r>
          </a:p>
        </p:txBody>
      </p:sp>
    </p:spTree>
    <p:extLst>
      <p:ext uri="{BB962C8B-B14F-4D97-AF65-F5344CB8AC3E}">
        <p14:creationId xmlns:p14="http://schemas.microsoft.com/office/powerpoint/2010/main" val="2912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248" y="1259579"/>
            <a:ext cx="4592817" cy="703762"/>
            <a:chOff x="880248" y="1009839"/>
            <a:chExt cx="4592817" cy="703762"/>
          </a:xfrm>
        </p:grpSpPr>
        <p:sp>
          <p:nvSpPr>
            <p:cNvPr id="5" name="TextBox 4"/>
            <p:cNvSpPr txBox="1"/>
            <p:nvPr/>
          </p:nvSpPr>
          <p:spPr>
            <a:xfrm>
              <a:off x="880248" y="1067270"/>
              <a:ext cx="2107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Michio</a:t>
              </a:r>
              <a:r>
                <a:rPr lang="en-US" sz="1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Hirano, </a:t>
              </a:r>
              <a:r>
                <a:rPr lang="en-US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MD</a:t>
              </a:r>
              <a:endPara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1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Yasemin</a:t>
              </a:r>
              <a:r>
                <a:rPr lang="en-US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Kurt, MD</a:t>
              </a:r>
              <a:r>
                <a:rPr lang="en-US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3877" y="1009839"/>
              <a:ext cx="1949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Sindu</a:t>
              </a:r>
              <a:r>
                <a:rPr lang="en-US" sz="1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Krishna, </a:t>
              </a:r>
              <a:r>
                <a:rPr lang="en-US" sz="1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PhD</a:t>
              </a:r>
              <a:endPara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olumbia University Department of Psychiatry and New York State Psychiatric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1" y="2281645"/>
            <a:ext cx="5389774" cy="18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48" y="1562639"/>
            <a:ext cx="1184074" cy="11840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7691" y="4176920"/>
            <a:ext cx="5389773" cy="1324619"/>
            <a:chOff x="28817017" y="28003170"/>
            <a:chExt cx="12169406" cy="3666504"/>
          </a:xfrm>
        </p:grpSpPr>
        <p:grpSp>
          <p:nvGrpSpPr>
            <p:cNvPr id="9" name="Group 8"/>
            <p:cNvGrpSpPr/>
            <p:nvPr/>
          </p:nvGrpSpPr>
          <p:grpSpPr>
            <a:xfrm>
              <a:off x="29112871" y="28984291"/>
              <a:ext cx="11873552" cy="2685383"/>
              <a:chOff x="28094655" y="25190657"/>
              <a:chExt cx="11873552" cy="2685383"/>
            </a:xfrm>
          </p:grpSpPr>
          <p:pic>
            <p:nvPicPr>
              <p:cNvPr id="11" name="Picture 10" descr="Adult Polyglucosan Body Disease Research Foundati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3373" y="25426385"/>
                <a:ext cx="8028599" cy="1890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8966" y="25285571"/>
                <a:ext cx="1351461" cy="2590469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8094655" y="25190657"/>
                <a:ext cx="11873552" cy="2590469"/>
              </a:xfrm>
              <a:prstGeom prst="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0" name="TextBox 19"/>
            <p:cNvSpPr txBox="1"/>
            <p:nvPr/>
          </p:nvSpPr>
          <p:spPr>
            <a:xfrm>
              <a:off x="28817017" y="28003170"/>
              <a:ext cx="5464673" cy="1022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2060"/>
                  </a:solidFill>
                </a:rPr>
                <a:t>This study is funded by 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13" y="2949509"/>
            <a:ext cx="1987128" cy="134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" y="1120379"/>
            <a:ext cx="6286500" cy="35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1354"/>
            <a:ext cx="6572250" cy="17220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Grants from </a:t>
            </a:r>
          </a:p>
          <a:p>
            <a:pPr>
              <a:buClr>
                <a:srgbClr val="FF0000"/>
              </a:buClr>
            </a:pPr>
            <a:r>
              <a:rPr lang="en-US" sz="2000" dirty="0"/>
              <a:t>APBDRF</a:t>
            </a:r>
          </a:p>
          <a:p>
            <a:pPr>
              <a:buClr>
                <a:srgbClr val="FF0000"/>
              </a:buClr>
            </a:pPr>
            <a:r>
              <a:rPr lang="en-US" sz="2000" dirty="0"/>
              <a:t>Keith B Hayes </a:t>
            </a:r>
            <a:r>
              <a:rPr lang="en-US" sz="2000" dirty="0" smtClean="0"/>
              <a:t>Foundation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Gifts from </a:t>
            </a:r>
            <a:r>
              <a:rPr lang="en-US" sz="2000" dirty="0" err="1" smtClean="0"/>
              <a:t>Lipsig</a:t>
            </a:r>
            <a:r>
              <a:rPr lang="en-US" sz="2000" dirty="0" smtClean="0"/>
              <a:t> and </a:t>
            </a:r>
            <a:r>
              <a:rPr lang="en-US" sz="2000" dirty="0" err="1" smtClean="0"/>
              <a:t>Kassab</a:t>
            </a:r>
            <a:r>
              <a:rPr lang="en-US" sz="2000" dirty="0" smtClean="0"/>
              <a:t> families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2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Polyglucosan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5" y="1638146"/>
            <a:ext cx="5087815" cy="2616939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Autosomal recessive disease </a:t>
            </a:r>
            <a:endParaRPr lang="en-US" sz="2000" dirty="0"/>
          </a:p>
          <a:p>
            <a:r>
              <a:rPr lang="en-US" sz="2000" dirty="0" smtClean="0"/>
              <a:t>Caused by the low glycogen branching enzyme activity </a:t>
            </a:r>
          </a:p>
          <a:p>
            <a:pPr lvl="1"/>
            <a:r>
              <a:rPr lang="en-US" sz="1667" dirty="0" smtClean="0"/>
              <a:t>Mainly due to mutations that decrease enzyme activity </a:t>
            </a:r>
          </a:p>
          <a:p>
            <a:pPr marL="380985" lvl="1" indent="0">
              <a:buNone/>
            </a:pPr>
            <a:r>
              <a:rPr lang="en-US" sz="1667" dirty="0" smtClean="0"/>
              <a:t>Such as p.Y329S and combination of p.Y329S and a genetic change in intron 15. </a:t>
            </a:r>
          </a:p>
          <a:p>
            <a:pPr marL="380985" lvl="1" indent="0">
              <a:buNone/>
            </a:pPr>
            <a:r>
              <a:rPr lang="en-US" sz="1667" dirty="0" smtClean="0"/>
              <a:t> </a:t>
            </a:r>
            <a:endParaRPr lang="en-US" sz="1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9" y="1638146"/>
            <a:ext cx="2380516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53" y="218326"/>
            <a:ext cx="6854335" cy="110463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Heterozygous patients have homozygous mRNA for p.Y329S mutation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06" y="1243918"/>
            <a:ext cx="2102588" cy="13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07" y="2972270"/>
            <a:ext cx="2108647" cy="13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080390" y="4539980"/>
            <a:ext cx="3424818" cy="271934"/>
            <a:chOff x="733425" y="4911923"/>
            <a:chExt cx="4109781" cy="32632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23925" y="5067300"/>
              <a:ext cx="3103735" cy="14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48757" y="4991100"/>
              <a:ext cx="794449" cy="2155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67" dirty="0"/>
                <a:t>AAAAA(A)</a:t>
              </a:r>
              <a:r>
                <a:rPr lang="en-US" sz="1167" baseline="-25000" dirty="0"/>
                <a:t>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33425" y="4991100"/>
              <a:ext cx="190500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3925" y="4911923"/>
              <a:ext cx="3137781" cy="32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/>
                <a:t>1-2-3-4-5-6-</a:t>
              </a:r>
              <a:r>
                <a:rPr lang="en-US" sz="1167" dirty="0">
                  <a:solidFill>
                    <a:srgbClr val="0070C0"/>
                  </a:solidFill>
                </a:rPr>
                <a:t>7</a:t>
              </a:r>
              <a:r>
                <a:rPr lang="en-US" sz="1167" dirty="0"/>
                <a:t>-8-9-10-11-12-13-14-15-16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1203" y="4512471"/>
            <a:ext cx="3424818" cy="271934"/>
            <a:chOff x="733425" y="4911923"/>
            <a:chExt cx="4109781" cy="32632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23925" y="5067300"/>
              <a:ext cx="3103735" cy="14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48757" y="4991100"/>
              <a:ext cx="794449" cy="2155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67" dirty="0"/>
                <a:t>AAAAA(A)</a:t>
              </a:r>
              <a:r>
                <a:rPr lang="en-US" sz="1167" baseline="-25000" dirty="0"/>
                <a:t>n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33425" y="4991100"/>
              <a:ext cx="190500" cy="161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3925" y="4911923"/>
              <a:ext cx="3230115" cy="32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/>
                <a:t>1-2-3-4-5-6-7-8-9-10-11-12-13-14-15-</a:t>
              </a:r>
              <a:r>
                <a:rPr lang="en-US" sz="1167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P16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85951" y="4702967"/>
            <a:ext cx="668773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dirty="0"/>
              <a:t>p.Y329S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8" y="1168417"/>
            <a:ext cx="2975766" cy="14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3012" y="2297199"/>
            <a:ext cx="458780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dirty="0"/>
              <a:t>DNA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816" y="3857625"/>
            <a:ext cx="603050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dirty="0"/>
              <a:t>mRNA 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1789392" y="3210753"/>
            <a:ext cx="222765" cy="2531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8" name="Left Brace 27"/>
          <p:cNvSpPr/>
          <p:nvPr/>
        </p:nvSpPr>
        <p:spPr>
          <a:xfrm rot="5400000">
            <a:off x="5326733" y="3350180"/>
            <a:ext cx="222765" cy="22523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46" y="2972270"/>
            <a:ext cx="1499256" cy="145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76" y="1243918"/>
            <a:ext cx="4418463" cy="42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304272"/>
            <a:ext cx="6791325" cy="110463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 15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ontains the Mutation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Prevents the Proper Expression of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mRNA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063" y="1602154"/>
            <a:ext cx="7069136" cy="3290277"/>
            <a:chOff x="246063" y="1602154"/>
            <a:chExt cx="7069136" cy="32902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3" y="1915009"/>
              <a:ext cx="6842125" cy="2780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283200" y="1602154"/>
              <a:ext cx="2031999" cy="3290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7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Editing is Guided by Specific Sequences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3" y="1208246"/>
            <a:ext cx="6166028" cy="4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501209"/>
            <a:ext cx="6865938" cy="9205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 Exon 16 Codes a Few Amino Acids Causes Unstable Truncated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rotein.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2" y="1773501"/>
            <a:ext cx="5492750" cy="280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3" y="1773501"/>
            <a:ext cx="1796660" cy="14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a Double and RNA is a Single Stranded Molecule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03198"/>
            <a:ext cx="2558694" cy="161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2" y="1325083"/>
            <a:ext cx="3517604" cy="3693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872"/>
          <a:stretch/>
        </p:blipFill>
        <p:spPr>
          <a:xfrm>
            <a:off x="3886136" y="1504606"/>
            <a:ext cx="3657600" cy="3000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646" y="1408908"/>
            <a:ext cx="967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 mRNA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H="1">
            <a:off x="3377804" y="3757084"/>
            <a:ext cx="98822" cy="25145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70" y="470703"/>
            <a:ext cx="7340202" cy="920530"/>
          </a:xfrm>
        </p:spPr>
        <p:txBody>
          <a:bodyPr>
            <a:noAutofit/>
          </a:bodyPr>
          <a:lstStyle/>
          <a:p>
            <a:pPr algn="ctr"/>
            <a:r>
              <a:rPr lang="en-US" sz="2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Mutation Can be Neutralized by Antisense </a:t>
            </a:r>
            <a:r>
              <a:rPr lang="en-US" sz="2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</a:t>
            </a:r>
            <a:r>
              <a:rPr lang="en-US" sz="2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00672" y="1634618"/>
            <a:ext cx="4939188" cy="1148467"/>
            <a:chOff x="451195" y="2700043"/>
            <a:chExt cx="7902700" cy="16537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1195" y="2997437"/>
              <a:ext cx="570653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33795" y="2891606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55728" y="2891604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49062" y="2891605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16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66728" y="3748198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81128" y="3748196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5796" y="3748194"/>
              <a:ext cx="914400" cy="2116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</a:rPr>
                <a:t>A</a:t>
              </a:r>
              <a:r>
                <a:rPr lang="en-US" sz="750" baseline="-25000" dirty="0">
                  <a:solidFill>
                    <a:schemeClr val="bg1"/>
                  </a:solidFill>
                </a:rPr>
                <a:t>(n)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95528" y="3748194"/>
              <a:ext cx="1710268" cy="2116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 smtClean="0">
                  <a:solidFill>
                    <a:schemeClr val="bg1"/>
                  </a:solidFill>
                </a:rPr>
                <a:t> </a:t>
              </a:r>
              <a:r>
                <a:rPr lang="en-US" sz="750" dirty="0">
                  <a:solidFill>
                    <a:schemeClr val="bg1"/>
                  </a:solidFill>
                </a:rPr>
                <a:t>Pseudo exon 16</a:t>
              </a: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4057993" y="2883137"/>
              <a:ext cx="118532" cy="21166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848195" y="3109529"/>
              <a:ext cx="1032933" cy="62759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855728" y="3119046"/>
              <a:ext cx="25400" cy="60960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770128" y="3102118"/>
              <a:ext cx="25400" cy="64346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2"/>
            </p:cNvCxnSpPr>
            <p:nvPr/>
          </p:nvCxnSpPr>
          <p:spPr>
            <a:xfrm flipH="1">
              <a:off x="3798321" y="3094804"/>
              <a:ext cx="259672" cy="65208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49825" y="3310579"/>
              <a:ext cx="1053828" cy="43328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681129" y="3669361"/>
              <a:ext cx="1672766" cy="53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7" dirty="0"/>
                <a:t>Abnormal </a:t>
              </a:r>
            </a:p>
            <a:p>
              <a:r>
                <a:rPr lang="en-US" sz="917" dirty="0"/>
                <a:t>Protein Synthesis 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6467684" y="3854027"/>
              <a:ext cx="2452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377862" y="2804303"/>
              <a:ext cx="1713803" cy="336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7" dirty="0"/>
                <a:t>Miss Edited mRNA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14944" y="2700043"/>
              <a:ext cx="4887878" cy="28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7" dirty="0"/>
                <a:t>Intron 14                                                    Intron 15                                         3’UTR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4294231" y="2995579"/>
              <a:ext cx="170159" cy="33388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951122" y="3755356"/>
              <a:ext cx="57853" cy="20450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11935" y="4142168"/>
              <a:ext cx="1536225" cy="21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7" dirty="0">
                  <a:solidFill>
                    <a:srgbClr val="FF0000"/>
                  </a:solidFill>
                </a:rPr>
                <a:t>Premature STOP Codon</a:t>
              </a:r>
            </a:p>
          </p:txBody>
        </p:sp>
        <p:cxnSp>
          <p:nvCxnSpPr>
            <p:cNvPr id="29" name="Straight Connector 28"/>
            <p:cNvCxnSpPr>
              <a:stCxn id="76" idx="2"/>
              <a:endCxn id="86" idx="0"/>
            </p:cNvCxnSpPr>
            <p:nvPr/>
          </p:nvCxnSpPr>
          <p:spPr>
            <a:xfrm flipH="1">
              <a:off x="3980048" y="3959862"/>
              <a:ext cx="1" cy="182306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5405609" y="2889564"/>
              <a:ext cx="57853" cy="20450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18003" y="3230447"/>
              <a:ext cx="833195" cy="211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7" dirty="0">
                  <a:solidFill>
                    <a:srgbClr val="FF0000"/>
                  </a:solidFill>
                </a:rPr>
                <a:t>STOP Codon</a:t>
              </a:r>
            </a:p>
          </p:txBody>
        </p:sp>
        <p:cxnSp>
          <p:nvCxnSpPr>
            <p:cNvPr id="94" name="Straight Connector 93"/>
            <p:cNvCxnSpPr>
              <a:endCxn id="92" idx="0"/>
            </p:cNvCxnSpPr>
            <p:nvPr/>
          </p:nvCxnSpPr>
          <p:spPr>
            <a:xfrm flipH="1">
              <a:off x="5434601" y="3103029"/>
              <a:ext cx="1" cy="127418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279985" y="3276016"/>
            <a:ext cx="5057995" cy="1585639"/>
            <a:chOff x="562069" y="4401297"/>
            <a:chExt cx="8092792" cy="228332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62069" y="4716132"/>
              <a:ext cx="570653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044669" y="4610301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14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966602" y="4610299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15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59936" y="4610300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16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77602" y="5466893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14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92002" y="5466891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15</a:t>
              </a: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4168867" y="4601832"/>
              <a:ext cx="118532" cy="21166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959069" y="4828224"/>
              <a:ext cx="1032933" cy="62759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66602" y="4837741"/>
              <a:ext cx="25400" cy="60960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3881002" y="4820813"/>
              <a:ext cx="25400" cy="64346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909195" y="4811920"/>
              <a:ext cx="761490" cy="65366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907030" y="5467364"/>
              <a:ext cx="914400" cy="211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Exon 16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4834784" y="4837741"/>
              <a:ext cx="739552" cy="62304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19040" y="5388418"/>
              <a:ext cx="2117970" cy="53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17" dirty="0"/>
                <a:t>Normal </a:t>
              </a:r>
            </a:p>
            <a:p>
              <a:r>
                <a:rPr lang="en-US" sz="917" dirty="0"/>
                <a:t>Protein Synthesis 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5099675" y="5574591"/>
              <a:ext cx="2452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276775" y="4575523"/>
              <a:ext cx="2378086" cy="74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17" dirty="0"/>
                <a:t>Corrected mRNA Edition. </a:t>
              </a:r>
            </a:p>
            <a:p>
              <a:r>
                <a:rPr lang="en-US" sz="917" dirty="0"/>
                <a:t>Antisense </a:t>
              </a:r>
              <a:r>
                <a:rPr lang="en-US" sz="917" dirty="0" err="1"/>
                <a:t>oligo</a:t>
              </a:r>
              <a:r>
                <a:rPr lang="en-US" sz="917" dirty="0"/>
                <a:t> nucleotide </a:t>
              </a:r>
            </a:p>
            <a:p>
              <a:r>
                <a:rPr lang="en-US" sz="917" dirty="0"/>
                <a:t>blocks miss editing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1052842" y="4811920"/>
              <a:ext cx="1048233" cy="65958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1172" y="5042507"/>
              <a:ext cx="1439510" cy="44007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Isosceles Triangle 94"/>
            <p:cNvSpPr/>
            <p:nvPr/>
          </p:nvSpPr>
          <p:spPr>
            <a:xfrm rot="10800000">
              <a:off x="4090884" y="4588997"/>
              <a:ext cx="118532" cy="2116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76322" y="4401297"/>
              <a:ext cx="5128685" cy="28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7" dirty="0"/>
                <a:t>Intron 14                                               Intron 15                                                3’UTR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4101822" y="6053059"/>
              <a:ext cx="3969141" cy="631558"/>
              <a:chOff x="-1004730" y="6166173"/>
              <a:chExt cx="3969141" cy="631558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-916652" y="6166173"/>
                <a:ext cx="3881063" cy="631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/>
                  <a:t>Deep Intronic mutation That Generates a New Splice Site</a:t>
                </a:r>
              </a:p>
              <a:p>
                <a:endParaRPr lang="en-US" sz="750" dirty="0"/>
              </a:p>
              <a:p>
                <a:r>
                  <a:rPr lang="en-US" sz="750" dirty="0"/>
                  <a:t>Antisense Oligonucleotide</a:t>
                </a: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-1004730" y="6189803"/>
                <a:ext cx="118532" cy="576909"/>
                <a:chOff x="-784753" y="4206513"/>
                <a:chExt cx="118532" cy="576909"/>
              </a:xfrm>
            </p:grpSpPr>
            <p:sp>
              <p:nvSpPr>
                <p:cNvPr id="100" name="Isosceles Triangle 99"/>
                <p:cNvSpPr/>
                <p:nvPr/>
              </p:nvSpPr>
              <p:spPr>
                <a:xfrm rot="10800000">
                  <a:off x="-784753" y="4571755"/>
                  <a:ext cx="118532" cy="211667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67"/>
                </a:p>
              </p:txBody>
            </p:sp>
            <p:sp>
              <p:nvSpPr>
                <p:cNvPr id="102" name="Isosceles Triangle 101"/>
                <p:cNvSpPr/>
                <p:nvPr/>
              </p:nvSpPr>
              <p:spPr>
                <a:xfrm>
                  <a:off x="-784753" y="4206513"/>
                  <a:ext cx="118532" cy="211667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67"/>
                </a:p>
              </p:txBody>
            </p:sp>
          </p:grpSp>
        </p:grpSp>
        <p:sp>
          <p:nvSpPr>
            <p:cNvPr id="99" name="Rectangle 98"/>
            <p:cNvSpPr/>
            <p:nvPr/>
          </p:nvSpPr>
          <p:spPr>
            <a:xfrm>
              <a:off x="4764333" y="5468780"/>
              <a:ext cx="57853" cy="20450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138" y="3617376"/>
            <a:ext cx="177630" cy="198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8" name="Straight Connector 57"/>
          <p:cNvCxnSpPr/>
          <p:nvPr/>
        </p:nvCxnSpPr>
        <p:spPr>
          <a:xfrm flipH="1">
            <a:off x="3501759" y="1901509"/>
            <a:ext cx="162295" cy="45283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950458" y="4016691"/>
            <a:ext cx="571500" cy="146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6" tIns="29718" rIns="59436" bIns="29718" rtlCol="0" anchor="ctr"/>
          <a:lstStyle/>
          <a:p>
            <a:pPr algn="ctr"/>
            <a:r>
              <a:rPr lang="en-US" sz="750" dirty="0">
                <a:solidFill>
                  <a:schemeClr val="bg1"/>
                </a:solidFill>
              </a:rPr>
              <a:t>A</a:t>
            </a:r>
            <a:r>
              <a:rPr lang="en-US" sz="750" baseline="-25000" dirty="0">
                <a:solidFill>
                  <a:schemeClr val="bg1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9932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6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6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270</Words>
  <Application>Microsoft Office PowerPoint</Application>
  <PresentationFormat>Custom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Research update: Generation of the mouse model of Gbe1 intronic insertion/deletion and approaches to treatments</vt:lpstr>
      <vt:lpstr>Disclosures</vt:lpstr>
      <vt:lpstr>Adult Polyglucosan Body Disease</vt:lpstr>
      <vt:lpstr>Heterozygous patients have homozygous mRNA for p.Y329S mutation </vt:lpstr>
      <vt:lpstr>Intron 15 Contains the Mutation that Prevents the Proper Expression of GBE1 mRNA</vt:lpstr>
      <vt:lpstr>RNA Editing is Guided by Specific Sequences</vt:lpstr>
      <vt:lpstr>Pseudo Exon 16 Codes a Few Amino Acids Causes Unstable Truncated Protein.  </vt:lpstr>
      <vt:lpstr>DNA is a Double and RNA is a Single Stranded Molecule</vt:lpstr>
      <vt:lpstr>Second Mutation Can be Neutralized by Antisense Oligo Nucleotides</vt:lpstr>
      <vt:lpstr>IONIS Synthesized the Oligonucleotides</vt:lpstr>
      <vt:lpstr>PowerPoint Presentation</vt:lpstr>
      <vt:lpstr>PowerPoint Presentation</vt:lpstr>
      <vt:lpstr>Approach for the Generation of the Mouse Model</vt:lpstr>
      <vt:lpstr>TGTTTTTTACATGACAGGT  Sequence alters the normal splicing of human β-globin gene  </vt:lpstr>
      <vt:lpstr>Acknowledgements: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Common APBD Mutation Acts Like an Exon Trap Affecting Enzyme Synthesis</dc:title>
  <dc:creator>Akman, Hasan</dc:creator>
  <cp:lastModifiedBy>cydiaman461@gmail.com</cp:lastModifiedBy>
  <cp:revision>95</cp:revision>
  <dcterms:created xsi:type="dcterms:W3CDTF">2014-09-11T21:05:33Z</dcterms:created>
  <dcterms:modified xsi:type="dcterms:W3CDTF">2016-12-05T11:41:17Z</dcterms:modified>
</cp:coreProperties>
</file>