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7" r:id="rId2"/>
    <p:sldId id="262" r:id="rId3"/>
    <p:sldId id="258" r:id="rId4"/>
    <p:sldId id="256" r:id="rId5"/>
    <p:sldId id="259" r:id="rId6"/>
    <p:sldId id="260" r:id="rId7"/>
    <p:sldId id="261"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72"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92273B-EF73-456E-80E1-C5F9C7ADC42A}" type="datetimeFigureOut">
              <a:rPr lang="en-US" smtClean="0"/>
              <a:t>11/28/2016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ACDB1-83DC-4270-A977-CE3736CE7D90}" type="slidenum">
              <a:rPr lang="en-US" smtClean="0"/>
              <a:t>‹#›</a:t>
            </a:fld>
            <a:endParaRPr lang="en-US"/>
          </a:p>
        </p:txBody>
      </p:sp>
    </p:spTree>
    <p:extLst>
      <p:ext uri="{BB962C8B-B14F-4D97-AF65-F5344CB8AC3E}">
        <p14:creationId xmlns:p14="http://schemas.microsoft.com/office/powerpoint/2010/main" val="2890051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07ACDB1-83DC-4270-A977-CE3736CE7D90}" type="slidenum">
              <a:rPr lang="en-US" smtClean="0"/>
              <a:t>1</a:t>
            </a:fld>
            <a:endParaRPr lang="en-US"/>
          </a:p>
        </p:txBody>
      </p:sp>
    </p:spTree>
    <p:extLst>
      <p:ext uri="{BB962C8B-B14F-4D97-AF65-F5344CB8AC3E}">
        <p14:creationId xmlns:p14="http://schemas.microsoft.com/office/powerpoint/2010/main" val="323992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7ACDB1-83DC-4270-A977-CE3736CE7D90}" type="slidenum">
              <a:rPr lang="en-US" smtClean="0"/>
              <a:t>3</a:t>
            </a:fld>
            <a:endParaRPr lang="en-US"/>
          </a:p>
        </p:txBody>
      </p:sp>
    </p:spTree>
    <p:extLst>
      <p:ext uri="{BB962C8B-B14F-4D97-AF65-F5344CB8AC3E}">
        <p14:creationId xmlns:p14="http://schemas.microsoft.com/office/powerpoint/2010/main" val="4008700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7ACDB1-83DC-4270-A977-CE3736CE7D90}" type="slidenum">
              <a:rPr lang="en-US" smtClean="0"/>
              <a:t>5</a:t>
            </a:fld>
            <a:endParaRPr lang="en-US"/>
          </a:p>
        </p:txBody>
      </p:sp>
    </p:spTree>
    <p:extLst>
      <p:ext uri="{BB962C8B-B14F-4D97-AF65-F5344CB8AC3E}">
        <p14:creationId xmlns:p14="http://schemas.microsoft.com/office/powerpoint/2010/main" val="2502508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7871270-1CF5-42E6-B751-7D0596885C70}" type="datetimeFigureOut">
              <a:rPr lang="en-US" smtClean="0"/>
              <a:t>11/28/2016</a:t>
            </a:fld>
            <a:endParaRPr lang="en-US"/>
          </a:p>
        </p:txBody>
      </p:sp>
      <p:sp>
        <p:nvSpPr>
          <p:cNvPr id="8" name="Slide Number Placeholder 7"/>
          <p:cNvSpPr>
            <a:spLocks noGrp="1"/>
          </p:cNvSpPr>
          <p:nvPr>
            <p:ph type="sldNum" sz="quarter" idx="11"/>
          </p:nvPr>
        </p:nvSpPr>
        <p:spPr/>
        <p:txBody>
          <a:bodyPr/>
          <a:lstStyle/>
          <a:p>
            <a:fld id="{A1DAD533-B1A6-4152-95AC-3E06B9F091D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spd="slow">
    <p:circl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71270-1CF5-42E6-B751-7D0596885C70}"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71270-1CF5-42E6-B751-7D0596885C70}"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7871270-1CF5-42E6-B751-7D0596885C70}"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71270-1CF5-42E6-B751-7D0596885C70}"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DAD533-B1A6-4152-95AC-3E06B9F091D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ircl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71270-1CF5-42E6-B751-7D0596885C70}"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AD533-B1A6-4152-95AC-3E06B9F091D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circl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7871270-1CF5-42E6-B751-7D0596885C70}"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DAD533-B1A6-4152-95AC-3E06B9F091D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circl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871270-1CF5-42E6-B751-7D0596885C70}"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871270-1CF5-42E6-B751-7D0596885C70}"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71270-1CF5-42E6-B751-7D0596885C70}"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871270-1CF5-42E6-B751-7D0596885C70}"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DAD533-B1A6-4152-95AC-3E06B9F091D0}" type="slidenum">
              <a:rPr lang="en-US" smtClean="0"/>
              <a:t>‹#›</a:t>
            </a:fld>
            <a:endParaRPr lang="en-US"/>
          </a:p>
        </p:txBody>
      </p:sp>
    </p:spTree>
  </p:cSld>
  <p:clrMapOvr>
    <a:masterClrMapping/>
  </p:clrMapOvr>
  <p:transition spd="slow">
    <p:circl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7871270-1CF5-42E6-B751-7D0596885C70}" type="datetimeFigureOut">
              <a:rPr lang="en-US" smtClean="0"/>
              <a:t>11/28/2016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1DAD533-B1A6-4152-95AC-3E06B9F091D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ircle/>
  </p:transition>
  <p:timing>
    <p:tnLst>
      <p:par>
        <p:cTn id="1" dur="indefinite" restart="never" nodeType="tmRoot"/>
      </p:par>
    </p:tnLst>
  </p:timing>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AGSD – United States</a:t>
            </a:r>
            <a:endParaRPr lang="en-US" dirty="0">
              <a:solidFill>
                <a:schemeClr val="tx1"/>
              </a:solidFill>
            </a:endParaRPr>
          </a:p>
        </p:txBody>
      </p:sp>
      <p:pic>
        <p:nvPicPr>
          <p:cNvPr id="1026" name="Picture 2" descr="C:\Users\Thelen\AppData\Local\Microsoft\Windows\Temporary Internet Files\Content.IE5\KH50Q0HA\MC900439612[1].png"/>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389682" y="1600200"/>
            <a:ext cx="6364635"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4083965"/>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Completed project</a:t>
            </a:r>
            <a:endParaRPr lang="en-US" dirty="0">
              <a:solidFill>
                <a:schemeClr val="tx1"/>
              </a:solidFill>
            </a:endParaRPr>
          </a:p>
        </p:txBody>
      </p:sp>
      <p:sp>
        <p:nvSpPr>
          <p:cNvPr id="3" name="Content Placeholder 2"/>
          <p:cNvSpPr>
            <a:spLocks noGrp="1"/>
          </p:cNvSpPr>
          <p:nvPr>
            <p:ph idx="1"/>
          </p:nvPr>
        </p:nvSpPr>
        <p:spPr>
          <a:xfrm>
            <a:off x="457200" y="1752600"/>
            <a:ext cx="8534400" cy="5181600"/>
          </a:xfrm>
        </p:spPr>
        <p:txBody>
          <a:bodyPr>
            <a:normAutofit/>
          </a:bodyPr>
          <a:lstStyle/>
          <a:p>
            <a:pPr marL="0" indent="0">
              <a:buNone/>
            </a:pPr>
            <a:r>
              <a:rPr lang="en-US" sz="3200" dirty="0" smtClean="0">
                <a:solidFill>
                  <a:schemeClr val="tx1"/>
                </a:solidFill>
                <a:latin typeface="+mn-lt"/>
              </a:rPr>
              <a:t>We have recently updated our general brochure and patient–parent handbook for use in promoting understanding of the various types of GSD with an audience of both the families and affected individuals and promoting public awareness.</a:t>
            </a:r>
            <a:endParaRPr lang="en-US" sz="3200" dirty="0">
              <a:solidFill>
                <a:schemeClr val="tx1"/>
              </a:solidFill>
              <a:latin typeface="+mn-lt"/>
            </a:endParaRPr>
          </a:p>
        </p:txBody>
      </p:sp>
      <p:pic>
        <p:nvPicPr>
          <p:cNvPr id="6146" name="Picture 2" descr="C:\Users\Thelen\AppData\Local\Microsoft\Windows\Temporary Internet Files\Content.IE5\034RN6WD\MC9002918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64226" y="4953000"/>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405782"/>
      </p:ext>
    </p:extLst>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Supporting </a:t>
            </a:r>
            <a:r>
              <a:rPr lang="en-US" dirty="0">
                <a:solidFill>
                  <a:schemeClr val="tx1"/>
                </a:solidFill>
              </a:rPr>
              <a:t>E</a:t>
            </a:r>
            <a:r>
              <a:rPr lang="en-US" dirty="0" smtClean="0">
                <a:solidFill>
                  <a:schemeClr val="tx1"/>
                </a:solidFill>
              </a:rPr>
              <a:t>ach Other</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sz="3200" dirty="0" smtClean="0">
                <a:solidFill>
                  <a:schemeClr val="tx1"/>
                </a:solidFill>
                <a:latin typeface="+mn-lt"/>
              </a:rPr>
              <a:t>Our organization works together to support each other regardless of which type of GSD is involved</a:t>
            </a:r>
            <a:r>
              <a:rPr lang="en-US" dirty="0" smtClean="0">
                <a:solidFill>
                  <a:schemeClr val="tx1"/>
                </a:solidFill>
              </a:rPr>
              <a:t>.</a:t>
            </a:r>
          </a:p>
          <a:p>
            <a:pPr marL="0" indent="0">
              <a:buNone/>
            </a:pPr>
            <a:endParaRPr lang="en-US" dirty="0" smtClean="0">
              <a:solidFill>
                <a:schemeClr val="tx1"/>
              </a:solidFill>
            </a:endParaRPr>
          </a:p>
          <a:p>
            <a:pPr marL="0" indent="0">
              <a:buNone/>
            </a:pPr>
            <a:r>
              <a:rPr lang="en-US" sz="3200" dirty="0" smtClean="0">
                <a:solidFill>
                  <a:schemeClr val="tx1"/>
                </a:solidFill>
                <a:latin typeface="+mn-lt"/>
              </a:rPr>
              <a:t>We give our support to all the doctors and professionals treating and/or involved in research for the better care of our members</a:t>
            </a:r>
            <a:r>
              <a:rPr lang="en-US" dirty="0" smtClean="0">
                <a:solidFill>
                  <a:schemeClr val="tx1"/>
                </a:solidFill>
              </a:rPr>
              <a:t>.</a:t>
            </a:r>
            <a:endParaRPr lang="en-US" dirty="0">
              <a:solidFill>
                <a:schemeClr val="tx1"/>
              </a:solidFill>
            </a:endParaRPr>
          </a:p>
        </p:txBody>
      </p:sp>
      <p:pic>
        <p:nvPicPr>
          <p:cNvPr id="7172" name="Picture 4" descr="C:\Users\Thelen\AppData\Local\Microsoft\Windows\Temporary Internet Files\Content.IE5\UQC5EJ39\MC9004420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799" y="5105400"/>
            <a:ext cx="1851025" cy="1139825"/>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Thelen\AppData\Local\Microsoft\Windows\Temporary Internet Files\Content.IE5\YLQZ68BP\MC9004419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1000" y="2895599"/>
            <a:ext cx="1831975"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835807"/>
      </p:ext>
    </p:extLst>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History and Purpose</a:t>
            </a:r>
            <a:endParaRPr lang="en-US" dirty="0">
              <a:solidFill>
                <a:schemeClr val="tx1"/>
              </a:solidFill>
            </a:endParaRPr>
          </a:p>
        </p:txBody>
      </p:sp>
      <p:sp>
        <p:nvSpPr>
          <p:cNvPr id="3" name="Content Placeholder 2"/>
          <p:cNvSpPr>
            <a:spLocks noGrp="1"/>
          </p:cNvSpPr>
          <p:nvPr>
            <p:ph idx="1"/>
          </p:nvPr>
        </p:nvSpPr>
        <p:spPr>
          <a:xfrm>
            <a:off x="838200" y="1981200"/>
            <a:ext cx="7391400" cy="4114800"/>
          </a:xfrm>
        </p:spPr>
        <p:txBody>
          <a:bodyPr>
            <a:noAutofit/>
          </a:bodyPr>
          <a:lstStyle/>
          <a:p>
            <a:pPr marL="0" indent="0">
              <a:buNone/>
            </a:pPr>
            <a:r>
              <a:rPr lang="en-US" sz="3200" dirty="0" smtClean="0">
                <a:solidFill>
                  <a:schemeClr val="tx1"/>
                </a:solidFill>
                <a:latin typeface="+mn-lt"/>
              </a:rPr>
              <a:t>We were established in 1979 for the purpose of supporting parents of and individuals with any type of glycogen storage disease. </a:t>
            </a:r>
          </a:p>
          <a:p>
            <a:pPr marL="0" indent="0">
              <a:buNone/>
            </a:pPr>
            <a:r>
              <a:rPr lang="en-US" sz="3200" dirty="0" smtClean="0">
                <a:solidFill>
                  <a:schemeClr val="tx1"/>
                </a:solidFill>
                <a:latin typeface="+mn-lt"/>
              </a:rPr>
              <a:t> Our organization is now comprised of members mainly from the United States and Canada, although there are members from other parts of the world.  </a:t>
            </a:r>
            <a:endParaRPr lang="en-US" sz="3200" dirty="0">
              <a:solidFill>
                <a:schemeClr val="tx1"/>
              </a:solidFill>
              <a:latin typeface="+mn-lt"/>
            </a:endParaRPr>
          </a:p>
        </p:txBody>
      </p:sp>
    </p:spTree>
    <p:extLst>
      <p:ext uri="{BB962C8B-B14F-4D97-AF65-F5344CB8AC3E}">
        <p14:creationId xmlns:p14="http://schemas.microsoft.com/office/powerpoint/2010/main" val="2767235513"/>
      </p:ext>
    </p:extLst>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Contributing to Other AGSD Groups</a:t>
            </a:r>
            <a:endParaRPr lang="en-US" dirty="0">
              <a:solidFill>
                <a:schemeClr val="tx1"/>
              </a:solidFill>
            </a:endParaRPr>
          </a:p>
        </p:txBody>
      </p:sp>
      <p:sp>
        <p:nvSpPr>
          <p:cNvPr id="3" name="Content Placeholder 2"/>
          <p:cNvSpPr>
            <a:spLocks noGrp="1"/>
          </p:cNvSpPr>
          <p:nvPr>
            <p:ph idx="1"/>
          </p:nvPr>
        </p:nvSpPr>
        <p:spPr>
          <a:xfrm>
            <a:off x="457200" y="2209800"/>
            <a:ext cx="8229600" cy="3916363"/>
          </a:xfrm>
        </p:spPr>
        <p:txBody>
          <a:bodyPr/>
          <a:lstStyle/>
          <a:p>
            <a:pPr marL="0" indent="0">
              <a:spcBef>
                <a:spcPts val="0"/>
              </a:spcBef>
              <a:buNone/>
              <a:defRPr/>
            </a:pPr>
            <a:r>
              <a:rPr lang="en-US" sz="3200" dirty="0">
                <a:solidFill>
                  <a:schemeClr val="tx1"/>
                </a:solidFill>
                <a:latin typeface="+mn-lt"/>
              </a:rPr>
              <a:t>In the past, we have given seed money to England (United Kingdom) and France as they began their organizations and most recently </a:t>
            </a:r>
            <a:r>
              <a:rPr lang="en-US" sz="3200" dirty="0" smtClean="0">
                <a:solidFill>
                  <a:schemeClr val="tx1"/>
                </a:solidFill>
                <a:latin typeface="+mn-lt"/>
              </a:rPr>
              <a:t>contributed to </a:t>
            </a:r>
            <a:r>
              <a:rPr lang="en-US" sz="3200" dirty="0">
                <a:solidFill>
                  <a:schemeClr val="tx1"/>
                </a:solidFill>
                <a:latin typeface="+mn-lt"/>
              </a:rPr>
              <a:t>Argentina</a:t>
            </a:r>
            <a:r>
              <a:rPr lang="en-US" sz="3200" dirty="0">
                <a:latin typeface="+mn-lt"/>
              </a:rPr>
              <a:t>.</a:t>
            </a:r>
          </a:p>
          <a:p>
            <a:endParaRPr lang="en-US" dirty="0" smtClean="0"/>
          </a:p>
          <a:p>
            <a:endParaRPr lang="en-US" dirty="0"/>
          </a:p>
        </p:txBody>
      </p:sp>
      <p:pic>
        <p:nvPicPr>
          <p:cNvPr id="2051" name="Picture 3" descr="C:\Users\Thelen\AppData\Local\Microsoft\Windows\Temporary Internet Files\Content.IE5\UQC5EJ39\MC90044039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4038600"/>
            <a:ext cx="2194560" cy="2194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982081"/>
      </p:ext>
    </p:extLst>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762001"/>
            <a:ext cx="7391400" cy="990599"/>
          </a:xfrm>
        </p:spPr>
        <p:txBody>
          <a:bodyPr/>
          <a:lstStyle/>
          <a:p>
            <a:pPr algn="ctr"/>
            <a:r>
              <a:rPr lang="en-US" sz="5400" dirty="0" smtClean="0">
                <a:solidFill>
                  <a:schemeClr val="tx1"/>
                </a:solidFill>
              </a:rPr>
              <a:t>Our Focus</a:t>
            </a:r>
            <a:endParaRPr lang="en-US" sz="5400" dirty="0">
              <a:solidFill>
                <a:schemeClr val="tx1"/>
              </a:solidFill>
            </a:endParaRPr>
          </a:p>
        </p:txBody>
      </p:sp>
      <p:sp>
        <p:nvSpPr>
          <p:cNvPr id="3" name="Subtitle 2"/>
          <p:cNvSpPr>
            <a:spLocks noGrp="1"/>
          </p:cNvSpPr>
          <p:nvPr>
            <p:ph type="subTitle" idx="1"/>
          </p:nvPr>
        </p:nvSpPr>
        <p:spPr>
          <a:xfrm>
            <a:off x="1066800" y="2057400"/>
            <a:ext cx="7162800" cy="4495800"/>
          </a:xfrm>
        </p:spPr>
        <p:txBody>
          <a:bodyPr>
            <a:noAutofit/>
          </a:bodyPr>
          <a:lstStyle/>
          <a:p>
            <a:pPr marL="457200" indent="-457200" algn="l">
              <a:buFont typeface="Arial" panose="020B0604020202020204" pitchFamily="34" charset="0"/>
              <a:buChar char="•"/>
            </a:pPr>
            <a:r>
              <a:rPr lang="en-US" sz="3200" dirty="0" smtClean="0">
                <a:solidFill>
                  <a:schemeClr val="tx1"/>
                </a:solidFill>
                <a:latin typeface="+mn-lt"/>
              </a:rPr>
              <a:t>To share successes and concerns when dealing with every type of GSD </a:t>
            </a:r>
          </a:p>
          <a:p>
            <a:pPr marL="457200" indent="-457200" algn="l">
              <a:buFont typeface="Arial" panose="020B0604020202020204" pitchFamily="34" charset="0"/>
              <a:buChar char="•"/>
            </a:pPr>
            <a:r>
              <a:rPr lang="en-US" sz="3200" dirty="0" smtClean="0">
                <a:solidFill>
                  <a:schemeClr val="tx1"/>
                </a:solidFill>
                <a:latin typeface="+mn-lt"/>
              </a:rPr>
              <a:t>Sharing useful findings</a:t>
            </a:r>
          </a:p>
          <a:p>
            <a:pPr marL="457200" indent="-457200" algn="l">
              <a:buFont typeface="Arial" panose="020B0604020202020204" pitchFamily="34" charset="0"/>
              <a:buChar char="•"/>
            </a:pPr>
            <a:r>
              <a:rPr lang="en-US" sz="3200" dirty="0" smtClean="0">
                <a:solidFill>
                  <a:schemeClr val="tx1"/>
                </a:solidFill>
                <a:latin typeface="+mn-lt"/>
              </a:rPr>
              <a:t>Providing support</a:t>
            </a:r>
          </a:p>
          <a:p>
            <a:pPr marL="457200" indent="-457200" algn="l">
              <a:buFont typeface="Arial" panose="020B0604020202020204" pitchFamily="34" charset="0"/>
              <a:buChar char="•"/>
            </a:pPr>
            <a:r>
              <a:rPr lang="en-US" sz="3200" dirty="0" smtClean="0">
                <a:solidFill>
                  <a:schemeClr val="tx1"/>
                </a:solidFill>
                <a:latin typeface="+mn-lt"/>
              </a:rPr>
              <a:t>Creating an awareness of this condition to the public</a:t>
            </a:r>
            <a:endParaRPr lang="en-US" sz="3200" dirty="0">
              <a:solidFill>
                <a:schemeClr val="tx1"/>
              </a:solidFill>
              <a:latin typeface="+mn-lt"/>
            </a:endParaRPr>
          </a:p>
        </p:txBody>
      </p:sp>
    </p:spTree>
    <p:extLst>
      <p:ext uri="{BB962C8B-B14F-4D97-AF65-F5344CB8AC3E}">
        <p14:creationId xmlns:p14="http://schemas.microsoft.com/office/powerpoint/2010/main" val="1131425256"/>
      </p:ext>
    </p:extLst>
  </p:cSld>
  <p:clrMapOvr>
    <a:masterClrMapping/>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676400"/>
          </a:xfrm>
        </p:spPr>
        <p:txBody>
          <a:bodyPr/>
          <a:lstStyle/>
          <a:p>
            <a:pPr algn="ctr"/>
            <a:r>
              <a:rPr lang="en-US" dirty="0" smtClean="0">
                <a:solidFill>
                  <a:schemeClr val="tx1"/>
                </a:solidFill>
              </a:rPr>
              <a:t>Our</a:t>
            </a:r>
            <a:r>
              <a:rPr lang="en-US" dirty="0" smtClean="0"/>
              <a:t> </a:t>
            </a:r>
            <a:r>
              <a:rPr lang="en-US" dirty="0" smtClean="0">
                <a:solidFill>
                  <a:schemeClr val="tx1"/>
                </a:solidFill>
              </a:rPr>
              <a:t>Focus</a:t>
            </a:r>
            <a:r>
              <a:rPr lang="en-US" dirty="0" smtClean="0"/>
              <a:t> </a:t>
            </a:r>
            <a:endParaRPr lang="en-US" dirty="0"/>
          </a:p>
        </p:txBody>
      </p:sp>
      <p:sp>
        <p:nvSpPr>
          <p:cNvPr id="3" name="Content Placeholder 2"/>
          <p:cNvSpPr>
            <a:spLocks noGrp="1"/>
          </p:cNvSpPr>
          <p:nvPr>
            <p:ph idx="1"/>
          </p:nvPr>
        </p:nvSpPr>
        <p:spPr>
          <a:xfrm>
            <a:off x="1524000" y="2438400"/>
            <a:ext cx="6781800" cy="3733800"/>
          </a:xfrm>
        </p:spPr>
        <p:txBody>
          <a:bodyPr>
            <a:noAutofit/>
          </a:bodyPr>
          <a:lstStyle/>
          <a:p>
            <a:r>
              <a:rPr lang="en-US" sz="3200" dirty="0" smtClean="0">
                <a:solidFill>
                  <a:schemeClr val="tx1"/>
                </a:solidFill>
                <a:latin typeface="+mn-lt"/>
              </a:rPr>
              <a:t>Stimulating research in the various forms of  glycogen storage disease.</a:t>
            </a:r>
          </a:p>
          <a:p>
            <a:r>
              <a:rPr lang="en-US" sz="3200" dirty="0" smtClean="0">
                <a:solidFill>
                  <a:schemeClr val="tx1"/>
                </a:solidFill>
                <a:latin typeface="+mn-lt"/>
              </a:rPr>
              <a:t>Communicating the results to parents, affected individuals and the public as soon as possible.</a:t>
            </a:r>
          </a:p>
        </p:txBody>
      </p:sp>
    </p:spTree>
    <p:extLst>
      <p:ext uri="{BB962C8B-B14F-4D97-AF65-F5344CB8AC3E}">
        <p14:creationId xmlns:p14="http://schemas.microsoft.com/office/powerpoint/2010/main" val="758776965"/>
      </p:ext>
    </p:extLst>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0"/>
            <a:ext cx="4953000" cy="914400"/>
          </a:xfrm>
        </p:spPr>
        <p:txBody>
          <a:bodyPr/>
          <a:lstStyle/>
          <a:p>
            <a:pPr algn="ctr"/>
            <a:r>
              <a:rPr lang="en-US" i="1" dirty="0" smtClean="0">
                <a:solidFill>
                  <a:schemeClr val="tx1"/>
                </a:solidFill>
              </a:rPr>
              <a:t>The Ray</a:t>
            </a:r>
            <a:endParaRPr lang="en-US" i="1" dirty="0">
              <a:solidFill>
                <a:schemeClr val="tx1"/>
              </a:solidFill>
            </a:endParaRPr>
          </a:p>
        </p:txBody>
      </p:sp>
      <p:pic>
        <p:nvPicPr>
          <p:cNvPr id="3074" name="Picture 2" descr="C:\Users\Thelen\AppData\Local\Microsoft\Windows\Temporary Internet Files\Content.IE5\KH50Q0HA\MC900371064[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622395" y="3027877"/>
            <a:ext cx="1899209" cy="16706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 y="1066800"/>
            <a:ext cx="8348870" cy="6001643"/>
          </a:xfrm>
          <a:prstGeom prst="rect">
            <a:avLst/>
          </a:prstGeom>
          <a:noFill/>
        </p:spPr>
        <p:txBody>
          <a:bodyPr wrap="square" rtlCol="0">
            <a:spAutoFit/>
          </a:bodyPr>
          <a:lstStyle/>
          <a:p>
            <a:r>
              <a:rPr lang="en-US" sz="3200" dirty="0" smtClean="0"/>
              <a:t>Our newsletter is published 4 times per year.</a:t>
            </a:r>
          </a:p>
          <a:p>
            <a:pPr marL="457200" indent="-457200">
              <a:buFont typeface="Arial" panose="020B0604020202020204" pitchFamily="34" charset="0"/>
              <a:buChar char="•"/>
            </a:pPr>
            <a:r>
              <a:rPr lang="en-US" sz="3200" dirty="0"/>
              <a:t>I</a:t>
            </a:r>
            <a:r>
              <a:rPr lang="en-US" sz="3200" dirty="0" smtClean="0"/>
              <a:t>ncludes articles about families and individuals that wish to share.</a:t>
            </a:r>
          </a:p>
          <a:p>
            <a:pPr marL="457200" indent="-457200">
              <a:buFont typeface="Arial" panose="020B0604020202020204" pitchFamily="34" charset="0"/>
              <a:buChar char="•"/>
            </a:pPr>
            <a:r>
              <a:rPr lang="en-US" sz="3200" dirty="0" smtClean="0"/>
              <a:t> new research findings. </a:t>
            </a:r>
          </a:p>
          <a:p>
            <a:pPr marL="457200" indent="-457200">
              <a:buFont typeface="Arial" panose="020B0604020202020204" pitchFamily="34" charset="0"/>
              <a:buChar char="•"/>
            </a:pPr>
            <a:r>
              <a:rPr lang="en-US" sz="3200" dirty="0" smtClean="0"/>
              <a:t>articles written                    by or about individuals. </a:t>
            </a:r>
          </a:p>
          <a:p>
            <a:pPr marL="457200" indent="-457200">
              <a:buFont typeface="Arial" panose="020B0604020202020204" pitchFamily="34" charset="0"/>
              <a:buChar char="•"/>
            </a:pPr>
            <a:r>
              <a:rPr lang="en-US" sz="3200" dirty="0" smtClean="0"/>
              <a:t>articles by                             professionals           dealing with the various types of GSD through research and care.  </a:t>
            </a:r>
          </a:p>
          <a:p>
            <a:pPr marL="457200" indent="-457200">
              <a:buFont typeface="Arial" panose="020B0604020202020204" pitchFamily="34" charset="0"/>
              <a:buChar char="•"/>
            </a:pPr>
            <a:r>
              <a:rPr lang="en-US" sz="3200" dirty="0" smtClean="0"/>
              <a:t>Recently,  restarted the practice of printing synopses of the professionals that attend and  present at our annual conference.</a:t>
            </a:r>
          </a:p>
        </p:txBody>
      </p:sp>
    </p:spTree>
    <p:extLst>
      <p:ext uri="{BB962C8B-B14F-4D97-AF65-F5344CB8AC3E}">
        <p14:creationId xmlns:p14="http://schemas.microsoft.com/office/powerpoint/2010/main" val="1933406491"/>
      </p:ext>
    </p:extLst>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Our Medical Professionals</a:t>
            </a:r>
            <a:endParaRPr lang="en-US" dirty="0">
              <a:solidFill>
                <a:schemeClr val="tx1"/>
              </a:solidFill>
            </a:endParaRPr>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sz="3200" dirty="0" smtClean="0">
                <a:solidFill>
                  <a:schemeClr val="tx1"/>
                </a:solidFill>
                <a:latin typeface="+mn-lt"/>
              </a:rPr>
              <a:t>Our professionals take an active role in our organization.  At this time we have </a:t>
            </a:r>
            <a:r>
              <a:rPr lang="en-US" sz="3200" dirty="0" smtClean="0">
                <a:solidFill>
                  <a:schemeClr val="tx1"/>
                </a:solidFill>
                <a:latin typeface="+mn-lt"/>
              </a:rPr>
              <a:t>fourteen </a:t>
            </a:r>
            <a:r>
              <a:rPr lang="en-US" sz="3200" dirty="0" smtClean="0">
                <a:solidFill>
                  <a:schemeClr val="tx1"/>
                </a:solidFill>
                <a:latin typeface="+mn-lt"/>
              </a:rPr>
              <a:t>professionals on our Scientific Advisory Board plus others that are just involved personally with the organization</a:t>
            </a:r>
            <a:r>
              <a:rPr lang="en-US" sz="3200" dirty="0" smtClean="0">
                <a:latin typeface="+mn-lt"/>
              </a:rPr>
              <a:t>.  </a:t>
            </a:r>
          </a:p>
        </p:txBody>
      </p:sp>
      <p:pic>
        <p:nvPicPr>
          <p:cNvPr id="4098" name="Picture 2" descr="C:\Users\Thelen\AppData\Local\Microsoft\Windows\Temporary Internet Files\Content.IE5\KH50Q0HA\MP90043928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1110" y="4191000"/>
            <a:ext cx="32004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615885"/>
      </p:ext>
    </p:extLst>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Our Medical Professionals</a:t>
            </a:r>
            <a:endParaRPr lang="en-US" dirty="0">
              <a:solidFill>
                <a:schemeClr val="tx1"/>
              </a:solidFill>
            </a:endParaRPr>
          </a:p>
        </p:txBody>
      </p:sp>
      <p:sp>
        <p:nvSpPr>
          <p:cNvPr id="3" name="Content Placeholder 2"/>
          <p:cNvSpPr>
            <a:spLocks noGrp="1"/>
          </p:cNvSpPr>
          <p:nvPr>
            <p:ph idx="1"/>
          </p:nvPr>
        </p:nvSpPr>
        <p:spPr>
          <a:xfrm>
            <a:off x="381000" y="2590800"/>
            <a:ext cx="8229600" cy="3535363"/>
          </a:xfrm>
        </p:spPr>
        <p:txBody>
          <a:bodyPr>
            <a:noAutofit/>
          </a:bodyPr>
          <a:lstStyle/>
          <a:p>
            <a:r>
              <a:rPr lang="en-US" sz="3200" dirty="0" smtClean="0">
                <a:solidFill>
                  <a:schemeClr val="tx1"/>
                </a:solidFill>
                <a:latin typeface="+mn-lt"/>
              </a:rPr>
              <a:t>Each is willing to attend and present at our yearly conference.</a:t>
            </a:r>
          </a:p>
          <a:p>
            <a:r>
              <a:rPr lang="en-US" sz="3200" dirty="0" smtClean="0">
                <a:solidFill>
                  <a:schemeClr val="tx1"/>
                </a:solidFill>
                <a:latin typeface="+mn-lt"/>
              </a:rPr>
              <a:t>Are wonderful about giving of their time to mingle with parents and GSD affected individuals.</a:t>
            </a:r>
          </a:p>
          <a:p>
            <a:r>
              <a:rPr lang="en-US" sz="3200" dirty="0" smtClean="0">
                <a:solidFill>
                  <a:schemeClr val="tx1"/>
                </a:solidFill>
                <a:latin typeface="+mn-lt"/>
              </a:rPr>
              <a:t>Available to discuss individual issues, share research findings, or just lend encouragement and support.</a:t>
            </a:r>
            <a:endParaRPr lang="en-US" sz="3200" dirty="0">
              <a:solidFill>
                <a:schemeClr val="tx1"/>
              </a:solidFill>
              <a:latin typeface="+mn-lt"/>
            </a:endParaRPr>
          </a:p>
        </p:txBody>
      </p:sp>
      <p:pic>
        <p:nvPicPr>
          <p:cNvPr id="5122" name="Picture 2" descr="C:\Users\Thelen\AppData\Local\Microsoft\Windows\Temporary Internet Files\Content.IE5\034RN6WD\MC90035506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1676400"/>
            <a:ext cx="3662172"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2345985"/>
      </p:ext>
    </p:extLst>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Recent Research Project</a:t>
            </a:r>
            <a:endParaRPr lang="en-US" dirty="0">
              <a:solidFill>
                <a:schemeClr val="tx1"/>
              </a:solidFill>
            </a:endParaRPr>
          </a:p>
        </p:txBody>
      </p:sp>
      <p:sp>
        <p:nvSpPr>
          <p:cNvPr id="3" name="Content Placeholder 2"/>
          <p:cNvSpPr>
            <a:spLocks noGrp="1"/>
          </p:cNvSpPr>
          <p:nvPr>
            <p:ph idx="1"/>
          </p:nvPr>
        </p:nvSpPr>
        <p:spPr>
          <a:xfrm>
            <a:off x="838200" y="1905000"/>
            <a:ext cx="7696200" cy="4419600"/>
          </a:xfrm>
        </p:spPr>
        <p:txBody>
          <a:bodyPr>
            <a:noAutofit/>
          </a:bodyPr>
          <a:lstStyle/>
          <a:p>
            <a:pPr marL="0" indent="0">
              <a:buNone/>
            </a:pPr>
            <a:r>
              <a:rPr lang="en-US" sz="2800" dirty="0" smtClean="0">
                <a:solidFill>
                  <a:schemeClr val="tx1"/>
                </a:solidFill>
                <a:latin typeface="+mn-lt"/>
              </a:rPr>
              <a:t>For the last few years we have given monetary  support towards care guidelines for the various types of GSD with the outcome of publishing them for all professionals who are treating GSD individuals to see and learn.  This research has been led by the American College of Medical Genetics.  </a:t>
            </a:r>
          </a:p>
          <a:p>
            <a:pPr marL="0" indent="0">
              <a:buNone/>
            </a:pPr>
            <a:r>
              <a:rPr lang="en-US" sz="2800" dirty="0" smtClean="0">
                <a:solidFill>
                  <a:schemeClr val="tx1"/>
                </a:solidFill>
                <a:latin typeface="+mn-lt"/>
              </a:rPr>
              <a:t>Our hope is that care will become more similar in treatment, yet also individualized for each GSD affected person. </a:t>
            </a:r>
            <a:endParaRPr lang="en-US" sz="2800" dirty="0">
              <a:solidFill>
                <a:schemeClr val="tx1"/>
              </a:solidFill>
              <a:latin typeface="+mn-lt"/>
            </a:endParaRPr>
          </a:p>
        </p:txBody>
      </p:sp>
    </p:spTree>
    <p:extLst>
      <p:ext uri="{BB962C8B-B14F-4D97-AF65-F5344CB8AC3E}">
        <p14:creationId xmlns:p14="http://schemas.microsoft.com/office/powerpoint/2010/main" val="1133165122"/>
      </p:ext>
    </p:extLst>
  </p:cSld>
  <p:clrMapOvr>
    <a:masterClrMapping/>
  </p:clrMapOvr>
  <p:transition spd="slow">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199</TotalTime>
  <Words>459</Words>
  <Application>Microsoft Office PowerPoint</Application>
  <PresentationFormat>On-screen Show (4:3)</PresentationFormat>
  <Paragraphs>39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AGSD – United States</vt:lpstr>
      <vt:lpstr>History and Purpose</vt:lpstr>
      <vt:lpstr>Contributing to Other AGSD Groups</vt:lpstr>
      <vt:lpstr>Our Focus</vt:lpstr>
      <vt:lpstr>Our Focus </vt:lpstr>
      <vt:lpstr>The Ray</vt:lpstr>
      <vt:lpstr>Our Medical Professionals</vt:lpstr>
      <vt:lpstr>Our Medical Professionals</vt:lpstr>
      <vt:lpstr>Recent Research Project</vt:lpstr>
      <vt:lpstr>Completed project</vt:lpstr>
      <vt:lpstr>Supporting Each Other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AGSD US</dc:title>
  <dc:creator>Thelen</dc:creator>
  <cp:lastModifiedBy>Owner</cp:lastModifiedBy>
  <cp:revision>25</cp:revision>
  <dcterms:created xsi:type="dcterms:W3CDTF">2013-11-25T04:22:17Z</dcterms:created>
  <dcterms:modified xsi:type="dcterms:W3CDTF">2016-11-28T23:05:14Z</dcterms:modified>
</cp:coreProperties>
</file>