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23" r:id="rId3"/>
    <p:sldId id="261" r:id="rId4"/>
    <p:sldId id="324" r:id="rId5"/>
    <p:sldId id="282" r:id="rId6"/>
    <p:sldId id="288" r:id="rId7"/>
    <p:sldId id="285" r:id="rId8"/>
    <p:sldId id="306" r:id="rId9"/>
    <p:sldId id="307" r:id="rId10"/>
    <p:sldId id="345" r:id="rId11"/>
    <p:sldId id="346" r:id="rId12"/>
    <p:sldId id="308" r:id="rId13"/>
    <p:sldId id="309" r:id="rId14"/>
    <p:sldId id="310" r:id="rId15"/>
    <p:sldId id="311" r:id="rId16"/>
    <p:sldId id="286" r:id="rId17"/>
    <p:sldId id="339" r:id="rId18"/>
    <p:sldId id="312" r:id="rId19"/>
    <p:sldId id="313" r:id="rId20"/>
    <p:sldId id="314" r:id="rId21"/>
    <p:sldId id="338" r:id="rId22"/>
    <p:sldId id="315" r:id="rId23"/>
    <p:sldId id="340" r:id="rId24"/>
    <p:sldId id="341" r:id="rId25"/>
    <p:sldId id="342" r:id="rId26"/>
    <p:sldId id="343" r:id="rId27"/>
    <p:sldId id="344" r:id="rId28"/>
    <p:sldId id="316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74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4F3F1-B40C-401F-B4E4-40ABF6D58028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32CE6-8B08-46D9-88AB-EEA3B4E64B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0262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CD106-32C9-4702-B8B1-BDD676CEECF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38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58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208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589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5"/>
            <a:ext cx="16847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68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5"/>
            <a:ext cx="16847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1683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06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083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19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3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67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932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894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81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83E5F-E683-4912-B8C7-94D321EAF676}" type="datetimeFigureOut">
              <a:rPr lang="es-ES" smtClean="0"/>
              <a:t>03/12/2016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D2E15-0785-4C31-B495-35452194BF9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1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TGMs regulate the </a:t>
            </a:r>
            <a:r>
              <a:rPr lang="en-US" sz="2800" b="1" dirty="0"/>
              <a:t>interaction of wild type and Y329S GBE1 with membranes: implications for GBE1 activity, and for APBD pathophysiology and therapy</a:t>
            </a:r>
            <a:endParaRPr lang="es-ES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5157192"/>
            <a:ext cx="6895876" cy="576064"/>
          </a:xfrm>
        </p:spPr>
        <p:txBody>
          <a:bodyPr>
            <a:noAutofit/>
          </a:bodyPr>
          <a:lstStyle/>
          <a:p>
            <a:r>
              <a:rPr lang="es-ES" sz="1800" b="1" dirty="0"/>
              <a:t>Rafael </a:t>
            </a:r>
            <a:r>
              <a:rPr lang="es-ES" sz="1800" b="1" dirty="0" err="1" smtClean="0"/>
              <a:t>Alvarez</a:t>
            </a:r>
            <a:r>
              <a:rPr lang="es-ES" sz="1800" b="1" dirty="0" smtClean="0"/>
              <a:t>, </a:t>
            </a:r>
            <a:r>
              <a:rPr lang="es-ES" sz="1800" b="1" dirty="0"/>
              <a:t>Jesús </a:t>
            </a:r>
            <a:r>
              <a:rPr lang="es-ES" sz="1800" b="1" dirty="0" smtClean="0"/>
              <a:t>Casas, </a:t>
            </a:r>
            <a:r>
              <a:rPr lang="es-ES" sz="1800" b="1" dirty="0"/>
              <a:t>David J. </a:t>
            </a:r>
            <a:r>
              <a:rPr lang="es-ES" sz="1800" b="1" dirty="0" smtClean="0"/>
              <a:t>López, </a:t>
            </a:r>
            <a:r>
              <a:rPr lang="es-ES" sz="1800" b="1" dirty="0"/>
              <a:t>Maitane </a:t>
            </a:r>
            <a:r>
              <a:rPr lang="es-ES" sz="1800" b="1" dirty="0" err="1" smtClean="0"/>
              <a:t>Ibarguren</a:t>
            </a:r>
            <a:r>
              <a:rPr lang="es-ES" sz="1800" b="1" dirty="0" smtClean="0"/>
              <a:t>, </a:t>
            </a:r>
            <a:r>
              <a:rPr lang="es-ES" sz="1800" b="1" dirty="0"/>
              <a:t>Ariadna </a:t>
            </a:r>
            <a:r>
              <a:rPr lang="es-ES" sz="1800" b="1" dirty="0" err="1" smtClean="0"/>
              <a:t>Suari</a:t>
            </a:r>
            <a:r>
              <a:rPr lang="es-ES" sz="1800" b="1" dirty="0" smtClean="0"/>
              <a:t>-Rivera, </a:t>
            </a:r>
            <a:r>
              <a:rPr lang="es-ES" sz="1800" b="1" dirty="0"/>
              <a:t>Silvia </a:t>
            </a:r>
            <a:r>
              <a:rPr lang="es-ES" sz="1800" b="1" dirty="0" err="1"/>
              <a:t>Terés</a:t>
            </a:r>
            <a:r>
              <a:rPr lang="es-ES" sz="1800" b="1" baseline="30000" dirty="0" err="1"/>
              <a:t>a</a:t>
            </a:r>
            <a:r>
              <a:rPr lang="es-ES" sz="1800" b="1" dirty="0"/>
              <a:t>, Francisca </a:t>
            </a:r>
            <a:r>
              <a:rPr lang="es-ES" sz="1800" b="1" dirty="0" smtClean="0"/>
              <a:t>Guardiola-Serrano, </a:t>
            </a:r>
            <a:r>
              <a:rPr lang="es-ES" sz="1800" b="1" dirty="0"/>
              <a:t>Alexander </a:t>
            </a:r>
            <a:r>
              <a:rPr lang="es-ES" sz="1800" b="1" dirty="0" err="1" smtClean="0"/>
              <a:t>Lossos</a:t>
            </a:r>
            <a:r>
              <a:rPr lang="es-ES" sz="1800" b="1" dirty="0" smtClean="0"/>
              <a:t>, </a:t>
            </a:r>
            <a:r>
              <a:rPr lang="es-ES" sz="1800" b="1" dirty="0"/>
              <a:t>Xavier </a:t>
            </a:r>
            <a:r>
              <a:rPr lang="es-ES" sz="1800" b="1" dirty="0" smtClean="0"/>
              <a:t>Busquets, </a:t>
            </a:r>
            <a:r>
              <a:rPr lang="es-ES" sz="1800" b="1" dirty="0" err="1"/>
              <a:t>Or</a:t>
            </a:r>
            <a:r>
              <a:rPr lang="es-ES" sz="1800" b="1" dirty="0"/>
              <a:t> </a:t>
            </a:r>
            <a:r>
              <a:rPr lang="es-ES" sz="1800" b="1" dirty="0" err="1" smtClean="0"/>
              <a:t>Kakhlon</a:t>
            </a:r>
            <a:r>
              <a:rPr lang="es-ES" sz="1800" b="1" dirty="0" smtClean="0"/>
              <a:t> </a:t>
            </a:r>
            <a:r>
              <a:rPr lang="es-ES" sz="1800" b="1" dirty="0"/>
              <a:t>and Pablo V. </a:t>
            </a:r>
            <a:r>
              <a:rPr lang="es-ES" sz="1800" b="1" dirty="0" err="1" smtClean="0"/>
              <a:t>Escribá</a:t>
            </a:r>
            <a:endParaRPr lang="es-ES" sz="1800" dirty="0"/>
          </a:p>
        </p:txBody>
      </p:sp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397" y="2242365"/>
            <a:ext cx="2194747" cy="219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42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05286"/>
            <a:ext cx="3004334" cy="373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6 Título"/>
          <p:cNvSpPr txBox="1">
            <a:spLocks/>
          </p:cNvSpPr>
          <p:nvPr/>
        </p:nvSpPr>
        <p:spPr>
          <a:xfrm>
            <a:off x="827584" y="1"/>
            <a:ext cx="77724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C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err="1" smtClean="0"/>
              <a:t>Membrane</a:t>
            </a:r>
            <a:r>
              <a:rPr lang="es-ES" sz="4000" b="1" dirty="0" smtClean="0"/>
              <a:t> </a:t>
            </a:r>
            <a:r>
              <a:rPr lang="es-ES" sz="4000" b="1" dirty="0" err="1" smtClean="0"/>
              <a:t>structure</a:t>
            </a:r>
            <a:endParaRPr lang="es-ES" sz="4000" b="1" dirty="0"/>
          </a:p>
        </p:txBody>
      </p:sp>
      <p:pic>
        <p:nvPicPr>
          <p:cNvPr id="5" name="Picture 12" descr="http://www.cell.com/cms/attachment/582684/4392168/g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51171"/>
            <a:ext cx="5334744" cy="494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2.warwick.ac.uk/fac/sci/chemistry/research/arodger/arodgergroup/people/angeliki/lipids_shape.jpg?maxWidth=357&amp;maxHeight=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1260"/>
            <a:ext cx="3400425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samuelfurse.com/wp-content/uploads/2011/12/Lipid-shapes-e132341596797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921200"/>
            <a:ext cx="1540768" cy="6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5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hQQERQUEhQUFBUVFRYWFhcVFRwUFxQWFB4YFRUVFRYXHSYgFxokGhUVHy8gIycqLS4uGB49NTAqNSYrLCkBCQoKDgwOGg8PGiwkHiQpMSwvLCwsLSwsLywsLywsMCwsLCwsKSksKiwsLCwsLCwsLCwsKSwsLCwsLCwsLCwsLf/AABEIAOEA4QMBIgACEQEDEQH/xAAbAAEAAgMBAQAAAAAAAAAAAAAABQYCAwQBB//EAFAQAAIBAgMDBQoLBQQJBQEAAAECAwARBBIhBTFBBhMiUWEyNEJScXOBkbLwBxQVIzN0kqGxs8E1VHLC0mKC0eFDRGOTlLTD0/FTdYOixBb/xAAbAQEAAwEBAQEAAAAAAAAAAAAAAQIDBAUGB//EADkRAAIBAgIFCAkEAwEBAAAAAAABAgMRBBIhMUFxgQUTUaGxwdHwMjNCQ1JhcoKRI6LS8SKS4RQG/9oADAMBAAIRAxEAPwD7dDAqKFRQoF7ACw11Og7STWdKUApXBtraRgjBUBnd1jjBNgXc2Fz1DUm3AGuWHGzQzRxztG6zBgjopjKyKMxRlLG4Kg2a+8WI1FVcrFHNJ2JmlRe1cbIJI4YcoeQOxdwWCJHlzHKCMxu6AC4315szHyc7JBNlLoquroMqyI9wDlJOVgykEXPDrtU302IzrNl89JK0qGxGOmlneKAxxiJULu6mQlnuVRVDLYWFySeOgrp2JtFpkOdQskbtHIFN1zobEqTrlIsRfXWozK9gqibt50EhSoBcdiZhJLCYljRnVEdCWl5olGLOGGS7K1tDoATvtUlHtVThhiLHIYhNbjlK57eW1FJMRqJnbSq6dpYmKNMRKYjGxQvEqnNGkhABV83TYZhcWF9bcLye2tomCO6qGdnSNATYF5CFXMRwF7nsFMyCqKzb0HfSoWDFzxTRxzmORZswV0Qx5JFGbKQWa4KhrHfpuqaqU7loyzClKVJYUpSgFKUoBUZtzaTwiLm1VmkmWIZyQozBjckAnwak6g+U+/CfXIvwkoDZnx3iYX/eSf0Uz47xML/vJPR4FTApQENJPjVBJXCADUkySCwH9yuXA7ZxM9+b+KMRa4zyg68bGMaVp5d7UMaJEP8ASElv4V4esj1VXNg7T5qZGvpdQ2vBtD/jXRCjmhmOKrislRR2bS6Z8d4mF/3kn9Fc20tp4zDxPK8eGKoLkLI+Yjsulr1YAah+WPeOI82f0rnO0maUpQClKUBDcpf9W+tQ/wA1e7Y75wXnZPypKx5S/wCrfWof5q92x3zgvOyflPWb28Dmlre+PajLE9/QfV8R7cFYx/tF/qsfD/aScazxPf0H1fEe3h6wj/aL/VI/zJaPXx7iz9L7u4bM77xnlh9inJzfifrUn8vVTZffeM8sHD+wePGnJvfivrUvC3i0WtcSsda3y7Wecm+9T5zEfmyVyw/scfUf+lXVyb71bzmJ/Nkrkg/Y4+o/9LdVdnAr7C+l9xt23+zv7kPG3hJx4Vv5S7sP9ag9qtG2/wBnf3Id2vhJ11v5S7sP9ag9qpe3cu8meqW5d5ltj6bBefb8mapeojbH02D8+3H/AGM3rqXq61s1h6Ut/chSlKsailKUApSlAKg+U+/CfXIvwepyoTlNvwn1uL8JKAl5p1RSzkKoBJJNgANSSaqW2vhJhiBEIMra2Pcpe2nadSBuA7aqfKSGUOzyyl480hju7HnCrhMkaG+RtbDQAhTrpeq1PKVvmSzBmGp1sO6Vl3jfa5G+vHr4yq3lhG3zPqMFyRSklKbzfLUvEltp7ekxEheZrkaCwsFUjQKBfTeb63vvryLaIAueGUns7dO31VEvjRduiy27kdWmubs/SvRiwO4BHcWY65evKO2+4Valypi4RUEk9/8AfngTX/8AnsJVk5yzK/Q14cPOmzJy2xa2CykqpLXZVbMtwACTqVtwFjrv3VLptnEYjB4wzkFDEWjOUKCM2U5LAFl043PbqKpuzMO0jFgFfKha7myxgyxjnVW/zgBOqtbfxtar3NgDHgcQSyEtDJcAg3vM7B0A0RDm3Anh1axheddS8pO3Rs6COUadGlQtGKv0209O8vlKUr1z5cUpSgIXlL/q31qH+astsd84Lzsn5UlaeUOJVpMNGrAucSjFQbkKgZmYjgB1+Ss+UEgjkwsrHLGkrZ24JziOilr7hmYC/C9ZvbwOWTV5P5rtRsxPf0H1fEe3h6xj/aL/AFWP8ySsUxSTY5DGyuI4JA5U5gplaLILjS5EbG3V6KxnnWHH5pGCLJhwiM1gC0buzLmPGzggeXqNQ+n5ktq99mbuNmy++8Z5YOP9g8OFOTm/FfWpeN/F9VY7ClEk+KlQ5o2eNVYdyxjSzlTxAJtfdcHqrVsvHxwSYpJnWNueaUZyFvG4UhgTvFww7CtSnqe8iLSs9l33m7k33qfOYj82SuWD9jj6j/0q7OTKH4oDa2dpXUEW6Mjuy3B3aMKiI9qRjZhhLDnVgOH5u45znQvNBAm8ktb0G9VvoW4rdKCv8L7jv25+zv7kO/8AiTqrfyl3Yf61B7VebbwrfEWUAlljQ2XeebysQtt56Jrn2ptOLEHCrDIsjNPFIApuckZzszAdyALb+JAqXre5Ezdrp9C7WcO0sbiJcYqRmFRDiQiZ42c5mwzyFmIkXSzEWA6teFdaco5oop2kibEvDOIsuETVgVR82R3NrZ7HXhXNyk2KscyYjnp4ledTMVdQsd4mgWTVTl1yKSdNTU3sLCRxh+blMxd87uzq5LWVRcqAB0VUW7KunpZtFrNJedSIOH4UcGGCYjnsI53DFQtEPt2KffVsimV1DKQysAQQbgg7iCN4rDGYJJkKSosiNvV1DKfKDpVKxvJCfZrGfZJ6N7y4F2JhkHEwE6wv5NDYeQ2NS90qH5L8qItoQ87FcEEpJG2jwyL3UbjgR99TFAKUpQCoPlPvwn1yL8HqR2ttWPCwyTTMEjjUszHgB1DiTuA43qvYja3xuDATmJ4ucxUTBJLBgCJMpNr7xY+kUBHbciisGMhvIJkYlebEuWQFlve6sFVrWtcDttVN2hGgzkXVA8ozOuViLX5iWO973yoG62bXo1I8oNtF5WVVUHPKmdzmZwXuAV8CxXQjxVFraVWmgJBJsdStySddeB7o691/aY14FbEQu0vPln3OBoShFOT8/wBf1sXLiXUSXW+XeLjUadh3fpavYpAOHEG2+3aNOOmnGtz4Dut1lOupOW4FuGo7Oy16z+JZb5rAdDjra5F16iLEHfvNTHFx0JLT58fOi3TVoRabctD8+f7v24HHAZbgm6sB4IQlku50vKpu14+3id9rhxiSYbFqngQyDcQlmlZs0CnVEIy3U7rLvtesdifBtI4VpisSkagdKRgWzXPCNrDt7rdparHtrYMOFwGIES2Jj6TE3ZtRvNdWGhWdTPJWXz1ngcoYrDulzcXd/LV+fAtVKUr1D5wVAtfHSSLmZcNGxjYKSrTyDR1LDURrqpAtmN+A1ltoT83FI/iozfZBP6Vy8nMLzeFhXjzalu1mGZzr1szH01V6XYyms0lHYb8DsqGD6KKOO4AOVQpIG65AufTW3GTIkbtKVWNVJcuQFCgXYsToBbrrdUTyj2M2LjWIPkQyI0psGLInTCKGBU3dUvmBBXMLa1Y0SS0I7YVihjugSOMAv0QFUDui2mnbWyfDpKtnVXU62YBgeo2OlUCHkTig7IHXLHEkcU7OyvlRZkVAqCwBV4g501U2B0y9OK5EYhldA0JzyXeRmcvKrGRumrK0YKZ0AGVrhDqlxlgnKrW2F0wsqEFYytozkIW1kIAOQgdyQCNO0V7iMFHIQXRHK6rmUNlPZcabhVWw3I+X4sIpXRmOJw80urkOsQhWVSTYsW5tt+hvrxqLl+DmYRIiSoQFhzqWYCWREmjeRmZH1vJGw6N+hvXokSLLUfQ65oEilyTIEfMgKSAAkowuCr+KQb+mqivwfuDm5wGUc6RKWfNnaVJInOupVFZfSbaE1z7N5ATosYLwpzQjsqtI6PJDFMizuvQ6RkkiJUHdCut7WBpMv9aYcGiFmVFUtqxVQC3aSBrVFwHwfTqjCR49Ek5lQ7ERSOuGCuMqIBlaGU3C3+dvvveY5KcmJsLNM8svOB726Vy5Ls4kdQihWCsFtdt2hAsoCxZyL6GoHbGyUgT4xh0WOSEFrRgIJYxrJG4As11BtfcbGp+sXW4IO46euoauUnBSRjh5xIqupurAMD1gi4rZURyUe+EiHigoPJGzIPuUVL0i7pMmEs0U+kofK7CHZuJXakC9AkJj0Xw4jYLOF4uhtu1IPYavMModQykFWAII1BB1BFYYzCLNG8bjMjqVYdasLEeo1U/gvnZcNLhHJZ8DPJhrnwkU5omA4DIygeSpLFypShoCicpohtLacGBNzh8OnxrEjg73C4eJ+zVmsd/oqwcpRrhLfvcX4SVCfBl898exh1OJxkuU2t81AeaiHoCmrJtzZTYhY8jhGjlSVSyZwSlxYrcb83XQFc+EvZjHDrLEo6D5pLDUqQVueuxIve+hqi7PxoPAaA7wDpfd12r6wcHizoZ4P+Hb/u1X8R8G+di2aBCd+SF0H2RNYei1cdbD53dHn16FV1Ocpy3plC5ZYRpMOJIwfmSxdVBsImsGJA0sGyk+WorkHslsdjIk1KqVeQm/Rjj1t6TZR5a+0YPk/NCpWOTDBT3Q+Lsc3CzEzEkeWtWyeSsmEDDDnCQhzdsmFK5iN1/nfu8tejhKnMUOba06bPedsc2W0mWYVDcse8cR5s/pWfxXGf8Arwf8O3/drm2jsbFYiJonxEIVxZsuHN7X1teU20rIuT9K8pQHJtnvebzUnsmvNi97Qeaj9kU213tN5qT2TTYne0Hmo/ZFU9vgb5VzWa2m/cdtKUq5gKUpQClKUApSlAKUpQClKUBDcke9V85P+bJUzUNyR71Xzk/5slTNUp+gtxviElWml0vtFV/ZHJtsPj8ZiAy83ihCcmuZXiBVmPCxB+6vEiB1IBJJvcanUn3FZCBPFX1e/wDnXhy5cpxk45HodiVQfST9c20ZikMjDesbkeUAmosYdPFX1e/+VRm25E5uSJUVnaM6bgoYEAtoe2wtrbhvrSHLEJu2VjmHsM/gogybIwn9pGc+WR3f+arbXz7kDhWGzsNmjW6xZWQoUcFWZT3R1va+oW+mutWeOFGsQq2Ovc9Y6ve1dFTlGNOTTiUVO5NUqHGFTxF4eDXowqeIu4+DVVylB+yyeaZL0qL+Kp4i7/E7K9GETxF4eAK0WPi9hXm2SdKjDhE8RePgCtuBUCSQDQWQ2Gguc1zbrNhr2DqreliVUllsQ4WO6lKV1FDj2z3vN5qT2TXmxO9oPNR+yKba73m81J7JpsTvaDzUfsiqe3wOj3H3dx20pSrnOKUpQClKUApSlAKUpQClKUBDcke9V85P+bJUzUNyR71Xzk/5slTNUp+gtxvifXT+p9pX4t3pP4mtt/1rTEdPSfxPH9a2X97e/wDlX5pUn+rPe+07FqRsB971R+VOJeGScgkEx5kO/wAGwI8hBHlq739/f3NcG08JBMMk2U24XGYX3gW1109VdeHl/ktFy8J5Hf5WILYeLePEopmldXw8rkSFT0leBVK5VW2kjj09lWrAG4uNzMzDyMSQfTv9NQOC5P4SAkpGx6JXuSQVuDlJygEXANieFTTY/wDsSf8A1/Vq9ecKk4qMYv8AFjKVnK6Oxf8ACveHr41yrjh4sg3eAT96gislx8e7Nbf3XR3dV7VRU6kdcX+DM6wdfT19leRyAi4II03HqNqxdQwIOqtod1iCPv0rh5O7MOFw6Q9EZM1gmihS7MoHYFIHoraDVipJX/XjWWD+kk/hT+fjWPr3HqrLCfSyfwp/PXo4N/qcDOeo7aUpXsGBxba72m81J7JpsTvaDzUfsivdtd7zeak9k15sTvaDzUfsiqe3wOj3H3dx20pSrnOKUpQClKUApSlAKUpQClKUBDcke9V85P8AmyVM1Dcke9V85P8AmyVM1Sn6C3G+J9dP6n2lcjP4n8Tw/SteKxoSwAzMRcKDw8ZjwXt49R3Vmp09J8m8/dUZJq7335iOG4AZR6iT1amvzzk/DRxWNqQm9Cbe/Tq6zvirpG4yM3dMeuy3UD1G59J06q9hiCiwAG7coH3ddq1/4/pWQPk4dfvavuKdKFJZYKy+RplS1G8HT0Hh6ta2q1vX1dn4VzZv1/zv+v3VD8lNqPiOcZphKoKZSQkb5rNnbLGBkjPRyB7vYHMdRWljOWuxZFP6VmDp6P8AxXOjeTwff33VmD+v4+/lqtijRnzABupKEkk5dBe3FbZT6r1sw+KYELIBrlAcDQnqYeCfWDw10rwPr6Tx7PfyVhNYo191hfXcLb+z3NY1KMJ69fSZNEl/nwrLB/SSfwp/PwrnwzXjW+/Lr5Ta+7trowX0kn8Kfz8a5cC/1bGNTUd1KUr3DnOLbXe83mpPZNNid7Qeaj9kU213tN5qT2TTYne0Hmo/ZFU9vgdHuPu7jtpSoTaO3BDjYYpJESN4J36ZC3dHgVbMT1SNp/hVznJulfPW+Exy5yxIVRixysS0sfNYqVERSARIThgNRrm0Glb4fhHfIWeGNQiSu7c6SpCGFUCZFYklsQgN92U9YsJsXulUnZfLiSRcTKyLlgwpkyA3BlilxUT2cA9FhCnXlvx31px/whTQMyPh4ybsgKSkhXX4uSXLItky4pdetDuDCwWL5SqHF8Ic8gHN4eLWy3eZgMxhmxFxlRrplgYA31zDqrzDfCBKWYBIZM8saRpzuV4xKcOFM4CHKl8QBmFze2hzdELF9pVEi+EOWSfmI4omdnREYysqgNz4LMCmbQwbrC+fsuenk3y/bGTxpzBjSSNWBLgsCY0mvlsLoc+UEdV+NgFi5UpShBDcke9V85P2f6WSpmobkj3qvnJ/zZKmapT9BbjfE+un9T7StKfxPHtPveufF4TNYrYG1jcaMOAPVvNjwud4roX9T+J4fpWXv7++tfks8RUw+LlUpuzUn2noR9FESz5TZgVJOl+PkbcfX6K2o/6dl+0V2HEJcr3XWAM1rddtx+8VgMLGxtYq3ULxny5dA3qI0r67DcuScFKtSa+a1dfiTznSaA3l9fb7+Stgb338Pfy1s+Tep28hsd/bbXsr35ON/pOvwB/j/wCK9CPK+Fltf4f/AEOaPFby+DxFZX/m49vv5KyXZ5tq54blX1WrP4kgF2JIAN7tZbdtrAjfvvUvlOhsu+Bm5GBxADWvrc2UdJt1+5GvvrWyHDM56YyrpZbglv4z1cbceOmlaIcaCbRIqr4zLa9upRqR5SPIa7UeS17K407nosPICSGPpFZVMXUqK0Fbjp89ZlK+06r/AK8a2YL6ST+FP5654Zg63Go14du433HsrfgfpJP4U/nq3J3rrfIxqajvpSlfQnMce2u95vNSeya82J3tB5qP2RTbXe83mpPZNNid7Qeaj9kVT2+B0e4+7uO2sJIQ28A23XF/xrOlXOcwEK9Q693Hff10WIAWAAHUBpWdKAxVANwArzmhroNd+m+/XWdKAxCDqHvp+FeLEBewAva+m+269Z0oDARAbgPV6fxr1YwDcAX3buHVWVKAUpSgIbkl3qvnJ/zZKmahuSPeq+cn7P8ASyVM1Sn6C3HRifXT+p9pWhu7NfxP3VHbcxZjQAGxckX4geFa24+4qRX9Tx7Tx/Wo7buBMsYy6shzAfcQP8OyvyZ5VjJZtWZ99us9Klb/ABzatBr2di7WtYeTdU7EVlXKwuCB5QeBHUfwqj4HF2Nje4PpFt4sdxqw4LHZbX1OlgNSeOg/X119PQrdJtiqCSuSUJOobulLKe2x3+lSD6a3g61y4cEDpWzNcnsJO7yAWA6rVvv+vv7768KVSDqSyaru2440nbSZg/pUPypxZSJVHhsQe0DUg2PXa/XrUup/So3lDs8zQ2QAsvSUdfAr6R99q66UtJanZTWbVcr8u3lgylwxBOpUDojQXJJHFtFF2PAGxta8Hit3o9/wr59icIJug7uo6SuoI6QNrghgbNpvFiLm1qtWDxu4+Q3vp6/fdXo0qisunaduIou76NhPkgSaeGrN/eQqpJ8oZfVXXgPpJPIn89RuCcv84d2XKl99r3ZvITb7IqS2f9JJ5E/nr1sFK+J4Hi1FaJIUpSvoDmOLbXe03mpPZNNh97QeZj9kV7trvebzUnsmvNid7Qeaj9kVT2+B0e4+7uO2lKVc5xSlKAUpSgFKUoBSlKAUpSgIbkj3qvnJ/wA2Spmobkj3qvnJ/wA2SpmqU/QW46MT66f1PtI47DTxpPtdt+qvPkNPGk4+F1+ipKlc7wOFbu6Uf9V4GWeXSyIm5LwubsGJ6ydbdV7X7ayi5ORJ3OYbtQQCbejjYVK1875ccn8bNj1lwobm2wvxZ2Dhcond1d1F75kDI9wNy1b/AMmHtl5uNtyGeXSy5/Iq+PJx8Lr9Fe/I6+NJv8b0W3V82g2dtmKMJEZVCYNERRzRUFYYgRcm/PCcSam4I42rftPYm1W5xC+Ilj50lQXhDhYcVA8DRmyjOYRM3S00ANtBVVgcMtVKP+q8Bnl0n0IbGXx5OHhdXo4178jr48nHwuv0VQkwm18jsXxPRijESZoM7B55QTKQtjKuH5smxAzHQ17gsLtoiNneQOnxcZC0XNv89MmIMmhJtBzLaEX4XNWWEw693H8IZpdJb8VyPgkbM2fNe9w5UnS2uW2b017FyRhU3HOcN73Gn9k6fdUb8HyY8JL8oF8xKFQ+S4bL89lMZtkz9yDa2vCrbV1h6WvIvwiedna2Z23nAdkDx5OPhdfo4V0YbBiO5BYlrXLG+7cB6z6630qY0acHeMUtyKNtilKVqQcW2u95vNSeyabE72g81H7IrLa63w8w64nGnappslQIIgDcCNLHrGUWNRkd82zUac7HJze29+Go66UqE5ZQu+EYRhi3OQEhVLkoJYzJ0VILDIGuAQSLjjUmZN0r5vhsRj4MixRzZDOzA80crRNJECpifM8QVDKQpdd1wdco9m2xtQQ6RzGQOxzc0oD5VQ83kEd1UtntfTQ2kOlxNj6PSqbKMamFjWHnFcyYxmOVXbKDPJhwecvYMREB2G2m8cOKxm1UZFXMwzDpmJemzLhmCSBFIWMFsSM3R7nVgQMwWPoFK+e7R+VDE1jI+eMXQRxprL8ZRwGUBlyKmHYG97trobDbFjdoBOj8YMapKQXhRZWI+KqudchsFMmKICqSRF4WmYC+0qhYPG7UdMxDh4yqhGiRVmvPKhZyQDbmOZa65dTfrFTPIrFYySOQ4wEG6ZbpzZvkHOC1hdQ97G3pbfQFkpSlCCG5I96r5yf82SpmonkuoGHFtxeZl49FpHYb+w1LUyOH+L1rQWnVjWk6kdUndcdIpSlCorg2/tFsNhZ5kTnGiieRUF+mUUsF0BOtuFd9KA+VR/CZiIxMScPOBLIUZc4ilWKPDWw+GIF2kdpZCM17FWtmG7ub4Q8WGzGCLm+cbo/Oc6EXFDBG9gVz9IPpcWB330+jWpahJ8lPwr4h1Z1jX5piwEZOWRTh8VMI5AwLCz4dQe4bXULuPdtL4TsTACGhgLLKUYgyZWUxwzKEBFy3zxU2uejcK2tvpmWlqAA17SlCBSlKAUpSgPCL6VD7Pn+KkQSGy3Igc7mTeIyeDLu13gC3ECZrVicMsilXUMp0IIuDV4yS0PUzKpBu0o615t5/4baVFfIZXSLETRr4t1kA7F5wEgaddPkmb97l+xH/AEVbJH4l1+BXnJrXB8Gu9rsJWlRXyTN+9y/Yj/op8kzfvcv2I/6KZI/EuvwHOy+B/t/kStKivkmb97l+xH/RT5Jm/e5fsR8P7lMkfiXX4DnZfA/2/wAiVpUV8kTfvcv2I/6KfJM373L9iP8Aopkj8S6/Ac7L4H+3+RK0qK+SZv3uX7EfD+5T5Im/e5fsR/0UyR+JdfgOdl8D/b/Ilaidp48uTh4CDIRZ23iFTvZv7Vr2Xf6Ky+RGb6TETuOoFYwew82oP313YTBpEuWNQo6gN/aes9pqVkhp1vqIeeorWyrr6tC33PcLhliRUUWVVCgdg0rbSlZN30m6SSshSlKgkUpSgFKUoBSlKAUpSgFKUoBSlKAUpSgFKUoBXx2Dbu1FkjGXEuExk0hGUjnImeWOHD3y9yOYZrncJE7K+xVG8ottrgsM87IzhMvRSwZs7KgAzEDew3mgPnuG5fbUeItzEQKxzyX+LzEM0KRPzWXOCjZndb3a9t11Ne4nlZtJcXolyvOwiP4vKIsSyYhEQocx5lzEWOdmZbDda9puX4VI0aRWw8wMZKHVLc6rxRNGXzZV6cwAYtbotu0vrj+FANMEED3b5tYyY7mYTPhz88JSmW6Hh5Cb2oSceK5a7Ri5gmGN+dkYkDDSraITLCBm5w9Pm88hNrAW0tv5H5fbUSNWbDxnPHFIzDDyqIA7zoyupclz83HuItn3HSpvD/CrE7qogmys0KFs0ZyyTo8iJYPr9E6kjTQbwamuSHK1doxu6xtEUYKUcjMMyhxcA3XRhv8ARca0BI7FxUkuHhklTm5HjRnQXsrEAsBfW1+vWu2lKEClKUApSlAKUpQClKUApSlAKUpQClKUApSlAKUpQClKUApSlAK1YrCJKpSRQ6m11YXBsQRp5QD6K20oCI2nyVw+IEt4wjzKFeVAqyEAg2zEG/cqCCCCAAbitWzeReFgg5kRI6kEMZFVmfMxkOY2HhnMAAADawFqnKUBwrsLDi1oIRYoRaNdDGCsZGngqSB1A1ns7ZMOGUrBEkSk5iEUKCd17DsAHorrpQClKUApSlAKVx7WlKQyMLDKpbUldF6R1XUaCqritvSxkKUJfLCSA85UPO+VYzIEKxm1tWI3jSgLtSqY+3pBGJObkZWcBFDyqzJdnLqzKFciGOSSy3v0RfW9G5Qlg7xdKOMqLnEPeUvI8apFYEFiqKw4HnF3DWgLnSqtgtqFjOZc6LEhkIzyF8ozZWU9xKrKpIKHQ6Gt+H2mjZw3PLkjd2POHKeaYpIF6V7BgbEjWgLFSqXgOUpkaJSkgZo3MiickrOjrHzC3txLks1tE8ttn/8AVwg6mbLdbWkJYKQmZyL7gz20JvlY8NQLhSq2u2o9cwxKaK2r36MhRUJyucpOe9jrZW6q54OUSNlUrOZGRTlSYN0mKLkBLC1i+827h+rUC2UqpbW29zEkyBXbm4QyfPsDLN3RhAtoApRi39o6dZeU0RzhefdkVm6MhykR5hIQxYWAKN3Vr6W42AttKqUe3wYy1pdOixEpyrJcoEN2u15FYdEGwsfJlNymhS9/jG4MvzndxnOc62b/AGZsDYnMvXoBa6VwcwvjTfaelAd9KUoBSlKAUpSgFKUoBSlKAUpSgFKUoCP5Qd6z+ak9k1G7Q7qTz+F/GOlKlEoqvwbbx52P8nEVz8me+8L5iL2WrylSgjp5Cd6Yz+JamIvosV9Ub8zFUpSWtlVqITlB3liPOy/87PXfiP2hh/Ji/wADSlVJK5snuMD/AAzfildvJ/8AaI89L7cNKUBYdtd8v5ZfysHVX2l9C/8A7l+rUpUoHXN+0P8A4P8A9BrsxvdYfz+H/wCXWvaVL1FWfQ6UpVSx/9k="/>
          <p:cNvSpPr>
            <a:spLocks noChangeAspect="1" noChangeArrowheads="1"/>
          </p:cNvSpPr>
          <p:nvPr/>
        </p:nvSpPr>
        <p:spPr bwMode="auto">
          <a:xfrm>
            <a:off x="155575" y="-1363663"/>
            <a:ext cx="284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hQQERQUEhQUFBUVFRYWFhcVFRwUFxQWFB4YFRUVFRYXHSYgFxokGhUVHy8gIycqLS4uGB49NTAqNSYrLCkBCQoKDgwOGg8PGiwkHiQpMSwvLCwsLSwsLywsLywsMCwsLCwsKSksKiwsLCwsLCwsLCwsKSwsLCwsLCwsLCwsLf/AABEIAOEA4QMBIgACEQEDEQH/xAAbAAEAAgMBAQAAAAAAAAAAAAAABQYCAwQBB//EAFAQAAIBAgMDBQoLBQQJBQEAAAECAwARBBIhBTFBBhMiUWEyNEJScXOBkbLwBxQVIzN0kqGxs8E1VHLC0mKC0eFDRGOTlLTD0/FTdYOixBb/xAAbAQEAAwEBAQEAAAAAAAAAAAAAAQIDBAUGB//EADkRAAIBAgIFCAkEAwEBAAAAAAABAgMRBBIhMUFxgQUTUaGxwdHwMjNCQ1JhcoKRI6LS8SKS4RQG/9oADAMBAAIRAxEAPwD7dDAqKFRQoF7ACw11Og7STWdKUApXBtraRgjBUBnd1jjBNgXc2Fz1DUm3AGuWHGzQzRxztG6zBgjopjKyKMxRlLG4Kg2a+8WI1FVcrFHNJ2JmlRe1cbIJI4YcoeQOxdwWCJHlzHKCMxu6AC4315szHyc7JBNlLoquroMqyI9wDlJOVgykEXPDrtU302IzrNl89JK0qGxGOmlneKAxxiJULu6mQlnuVRVDLYWFySeOgrp2JtFpkOdQskbtHIFN1zobEqTrlIsRfXWozK9gqibt50EhSoBcdiZhJLCYljRnVEdCWl5olGLOGGS7K1tDoATvtUlHtVThhiLHIYhNbjlK57eW1FJMRqJnbSq6dpYmKNMRKYjGxQvEqnNGkhABV83TYZhcWF9bcLye2tomCO6qGdnSNATYF5CFXMRwF7nsFMyCqKzb0HfSoWDFzxTRxzmORZswV0Qx5JFGbKQWa4KhrHfpuqaqU7loyzClKVJYUpSgFKUoBUZtzaTwiLm1VmkmWIZyQozBjckAnwak6g+U+/CfXIvwkoDZnx3iYX/eSf0Uz47xML/vJPR4FTApQENJPjVBJXCADUkySCwH9yuXA7ZxM9+b+KMRa4zyg68bGMaVp5d7UMaJEP8ASElv4V4esj1VXNg7T5qZGvpdQ2vBtD/jXRCjmhmOKrislRR2bS6Z8d4mF/3kn9Fc20tp4zDxPK8eGKoLkLI+Yjsulr1YAah+WPeOI82f0rnO0maUpQClKUBDcpf9W+tQ/wA1e7Y75wXnZPypKx5S/wCrfWof5q92x3zgvOyflPWb28Dmlre+PajLE9/QfV8R7cFYx/tF/qsfD/aScazxPf0H1fEe3h6wj/aL/VI/zJaPXx7iz9L7u4bM77xnlh9inJzfifrUn8vVTZffeM8sHD+wePGnJvfivrUvC3i0WtcSsda3y7Wecm+9T5zEfmyVyw/scfUf+lXVyb71bzmJ/Nkrkg/Y4+o/9LdVdnAr7C+l9xt23+zv7kPG3hJx4Vv5S7sP9ag9qtG2/wBnf3Id2vhJ11v5S7sP9ag9qpe3cu8meqW5d5ltj6bBefb8mapeojbH02D8+3H/AGM3rqXq61s1h6Ut/chSlKsailKUApSlAKg+U+/CfXIvwepyoTlNvwn1uL8JKAl5p1RSzkKoBJJNgANSSaqW2vhJhiBEIMra2Pcpe2nadSBuA7aqfKSGUOzyyl480hju7HnCrhMkaG+RtbDQAhTrpeq1PKVvmSzBmGp1sO6Vl3jfa5G+vHr4yq3lhG3zPqMFyRSklKbzfLUvEltp7ekxEheZrkaCwsFUjQKBfTeb63vvryLaIAueGUns7dO31VEvjRduiy27kdWmubs/SvRiwO4BHcWY65evKO2+4Valypi4RUEk9/8AfngTX/8AnsJVk5yzK/Q14cPOmzJy2xa2CykqpLXZVbMtwACTqVtwFjrv3VLptnEYjB4wzkFDEWjOUKCM2U5LAFl043PbqKpuzMO0jFgFfKha7myxgyxjnVW/zgBOqtbfxtar3NgDHgcQSyEtDJcAg3vM7B0A0RDm3Anh1axheddS8pO3Rs6COUadGlQtGKv0209O8vlKUr1z5cUpSgIXlL/q31qH+astsd84Lzsn5UlaeUOJVpMNGrAucSjFQbkKgZmYjgB1+Ss+UEgjkwsrHLGkrZ24JziOilr7hmYC/C9ZvbwOWTV5P5rtRsxPf0H1fEe3h6xj/aL/AFWP8ySsUxSTY5DGyuI4JA5U5gplaLILjS5EbG3V6KxnnWHH5pGCLJhwiM1gC0buzLmPGzggeXqNQ+n5ktq99mbuNmy++8Z5YOP9g8OFOTm/FfWpeN/F9VY7ClEk+KlQ5o2eNVYdyxjSzlTxAJtfdcHqrVsvHxwSYpJnWNueaUZyFvG4UhgTvFww7CtSnqe8iLSs9l33m7k33qfOYj82SuWD9jj6j/0q7OTKH4oDa2dpXUEW6Mjuy3B3aMKiI9qRjZhhLDnVgOH5u45znQvNBAm8ktb0G9VvoW4rdKCv8L7jv25+zv7kO/8AiTqrfyl3Yf61B7VebbwrfEWUAlljQ2XeebysQtt56Jrn2ptOLEHCrDIsjNPFIApuckZzszAdyALb+JAqXre5Ezdrp9C7WcO0sbiJcYqRmFRDiQiZ42c5mwzyFmIkXSzEWA6teFdaco5oop2kibEvDOIsuETVgVR82R3NrZ7HXhXNyk2KscyYjnp4ledTMVdQsd4mgWTVTl1yKSdNTU3sLCRxh+blMxd87uzq5LWVRcqAB0VUW7KunpZtFrNJedSIOH4UcGGCYjnsI53DFQtEPt2KffVsimV1DKQysAQQbgg7iCN4rDGYJJkKSosiNvV1DKfKDpVKxvJCfZrGfZJ6N7y4F2JhkHEwE6wv5NDYeQ2NS90qH5L8qItoQ87FcEEpJG2jwyL3UbjgR99TFAKUpQCoPlPvwn1yL8HqR2ttWPCwyTTMEjjUszHgB1DiTuA43qvYja3xuDATmJ4ucxUTBJLBgCJMpNr7xY+kUBHbciisGMhvIJkYlebEuWQFlve6sFVrWtcDttVN2hGgzkXVA8ozOuViLX5iWO973yoG62bXo1I8oNtF5WVVUHPKmdzmZwXuAV8CxXQjxVFraVWmgJBJsdStySddeB7o691/aY14FbEQu0vPln3OBoShFOT8/wBf1sXLiXUSXW+XeLjUadh3fpavYpAOHEG2+3aNOOmnGtz4Dut1lOupOW4FuGo7Oy16z+JZb5rAdDjra5F16iLEHfvNTHFx0JLT58fOi3TVoRabctD8+f7v24HHAZbgm6sB4IQlku50vKpu14+3id9rhxiSYbFqngQyDcQlmlZs0CnVEIy3U7rLvtesdifBtI4VpisSkagdKRgWzXPCNrDt7rdparHtrYMOFwGIES2Jj6TE3ZtRvNdWGhWdTPJWXz1ngcoYrDulzcXd/LV+fAtVKUr1D5wVAtfHSSLmZcNGxjYKSrTyDR1LDURrqpAtmN+A1ltoT83FI/iozfZBP6Vy8nMLzeFhXjzalu1mGZzr1szH01V6XYyms0lHYb8DsqGD6KKOO4AOVQpIG65AufTW3GTIkbtKVWNVJcuQFCgXYsToBbrrdUTyj2M2LjWIPkQyI0psGLInTCKGBU3dUvmBBXMLa1Y0SS0I7YVihjugSOMAv0QFUDui2mnbWyfDpKtnVXU62YBgeo2OlUCHkTig7IHXLHEkcU7OyvlRZkVAqCwBV4g501U2B0y9OK5EYhldA0JzyXeRmcvKrGRumrK0YKZ0AGVrhDqlxlgnKrW2F0wsqEFYytozkIW1kIAOQgdyQCNO0V7iMFHIQXRHK6rmUNlPZcabhVWw3I+X4sIpXRmOJw80urkOsQhWVSTYsW5tt+hvrxqLl+DmYRIiSoQFhzqWYCWREmjeRmZH1vJGw6N+hvXokSLLUfQ65oEilyTIEfMgKSAAkowuCr+KQb+mqivwfuDm5wGUc6RKWfNnaVJInOupVFZfSbaE1z7N5ATosYLwpzQjsqtI6PJDFMizuvQ6RkkiJUHdCut7WBpMv9aYcGiFmVFUtqxVQC3aSBrVFwHwfTqjCR49Ek5lQ7ERSOuGCuMqIBlaGU3C3+dvvveY5KcmJsLNM8svOB726Vy5Ls4kdQihWCsFtdt2hAsoCxZyL6GoHbGyUgT4xh0WOSEFrRgIJYxrJG4As11BtfcbGp+sXW4IO46euoauUnBSRjh5xIqupurAMD1gi4rZURyUe+EiHigoPJGzIPuUVL0i7pMmEs0U+kofK7CHZuJXakC9AkJj0Xw4jYLOF4uhtu1IPYavMModQykFWAII1BB1BFYYzCLNG8bjMjqVYdasLEeo1U/gvnZcNLhHJZ8DPJhrnwkU5omA4DIygeSpLFypShoCicpohtLacGBNzh8OnxrEjg73C4eJ+zVmsd/oqwcpRrhLfvcX4SVCfBl898exh1OJxkuU2t81AeaiHoCmrJtzZTYhY8jhGjlSVSyZwSlxYrcb83XQFc+EvZjHDrLEo6D5pLDUqQVueuxIve+hqi7PxoPAaA7wDpfd12r6wcHizoZ4P+Hb/u1X8R8G+di2aBCd+SF0H2RNYei1cdbD53dHn16FV1Ocpy3plC5ZYRpMOJIwfmSxdVBsImsGJA0sGyk+WorkHslsdjIk1KqVeQm/Rjj1t6TZR5a+0YPk/NCpWOTDBT3Q+Lsc3CzEzEkeWtWyeSsmEDDDnCQhzdsmFK5iN1/nfu8tejhKnMUOba06bPedsc2W0mWYVDcse8cR5s/pWfxXGf8Arwf8O3/drm2jsbFYiJonxEIVxZsuHN7X1teU20rIuT9K8pQHJtnvebzUnsmvNi97Qeaj9kU213tN5qT2TTYne0Hmo/ZFU9vgb5VzWa2m/cdtKUq5gKUpQClKUApSlAKUpQClKUBDcke9V85P+bJUzUNyR71Xzk/5slTNUp+gtxviElWml0vtFV/ZHJtsPj8ZiAy83ihCcmuZXiBVmPCxB+6vEiB1IBJJvcanUn3FZCBPFX1e/wDnXhy5cpxk45HodiVQfST9c20ZikMjDesbkeUAmosYdPFX1e/+VRm25E5uSJUVnaM6bgoYEAtoe2wtrbhvrSHLEJu2VjmHsM/gogybIwn9pGc+WR3f+arbXz7kDhWGzsNmjW6xZWQoUcFWZT3R1va+oW+mutWeOFGsQq2Ovc9Y6ve1dFTlGNOTTiUVO5NUqHGFTxF4eDXowqeIu4+DVVylB+yyeaZL0qL+Kp4i7/E7K9GETxF4eAK0WPi9hXm2SdKjDhE8RePgCtuBUCSQDQWQ2Gguc1zbrNhr2DqreliVUllsQ4WO6lKV1FDj2z3vN5qT2TXmxO9oPNR+yKba73m81J7JpsTvaDzUfsiqe3wOj3H3dx20pSrnOKUpQClKUApSlAKUpQClKUBDcke9V85P+bJUzUNyR71Xzk/5slTNUp+gtxvifXT+p9pX4t3pP4mtt/1rTEdPSfxPH9a2X97e/wDlX5pUn+rPe+07FqRsB971R+VOJeGScgkEx5kO/wAGwI8hBHlq739/f3NcG08JBMMk2U24XGYX3gW1109VdeHl/ktFy8J5Hf5WILYeLePEopmldXw8rkSFT0leBVK5VW2kjj09lWrAG4uNzMzDyMSQfTv9NQOC5P4SAkpGx6JXuSQVuDlJygEXANieFTTY/wDsSf8A1/Vq9ecKk4qMYv8AFjKVnK6Oxf8ACveHr41yrjh4sg3eAT96gislx8e7Nbf3XR3dV7VRU6kdcX+DM6wdfT19leRyAi4II03HqNqxdQwIOqtod1iCPv0rh5O7MOFw6Q9EZM1gmihS7MoHYFIHoraDVipJX/XjWWD+kk/hT+fjWPr3HqrLCfSyfwp/PXo4N/qcDOeo7aUpXsGBxba72m81J7JpsTvaDzUfsivdtd7zeak9k15sTvaDzUfsiqe3wOj3H3dx20pSrnOKUpQClKUApSlAKUpQClKUBDcke9V85P8AmyVM1Dcke9V85P8AmyVM1Sn6C3G+J9dP6n2lcjP4n8Tw/SteKxoSwAzMRcKDw8ZjwXt49R3Vmp09J8m8/dUZJq7335iOG4AZR6iT1amvzzk/DRxWNqQm9Cbe/Tq6zvirpG4yM3dMeuy3UD1G59J06q9hiCiwAG7coH3ddq1/4/pWQPk4dfvavuKdKFJZYKy+RplS1G8HT0Hh6ta2q1vX1dn4VzZv1/zv+v3VD8lNqPiOcZphKoKZSQkb5rNnbLGBkjPRyB7vYHMdRWljOWuxZFP6VmDp6P8AxXOjeTwff33VmD+v4+/lqtijRnzABupKEkk5dBe3FbZT6r1sw+KYELIBrlAcDQnqYeCfWDw10rwPr6Tx7PfyVhNYo191hfXcLb+z3NY1KMJ69fSZNEl/nwrLB/SSfwp/PwrnwzXjW+/Lr5Ta+7trowX0kn8Kfz8a5cC/1bGNTUd1KUr3DnOLbXe83mpPZNNid7Qeaj9kU213tN5qT2TTYne0Hmo/ZFU9vgdHuPu7jtpSoTaO3BDjYYpJESN4J36ZC3dHgVbMT1SNp/hVznJulfPW+Exy5yxIVRixysS0sfNYqVERSARIThgNRrm0Glb4fhHfIWeGNQiSu7c6SpCGFUCZFYklsQgN92U9YsJsXulUnZfLiSRcTKyLlgwpkyA3BlilxUT2cA9FhCnXlvx31px/whTQMyPh4ybsgKSkhXX4uSXLItky4pdetDuDCwWL5SqHF8Ic8gHN4eLWy3eZgMxhmxFxlRrplgYA31zDqrzDfCBKWYBIZM8saRpzuV4xKcOFM4CHKl8QBmFze2hzdELF9pVEi+EOWSfmI4omdnREYysqgNz4LMCmbQwbrC+fsuenk3y/bGTxpzBjSSNWBLgsCY0mvlsLoc+UEdV+NgFi5UpShBDcke9V85P2f6WSpmobkj3qvnJ/zZKmapT9BbjfE+un9T7StKfxPHtPveufF4TNYrYG1jcaMOAPVvNjwud4roX9T+J4fpWXv7++tfks8RUw+LlUpuzUn2noR9FESz5TZgVJOl+PkbcfX6K2o/6dl+0V2HEJcr3XWAM1rddtx+8VgMLGxtYq3ULxny5dA3qI0r67DcuScFKtSa+a1dfiTznSaA3l9fb7+Stgb338Pfy1s+Tep28hsd/bbXsr35ON/pOvwB/j/wCK9CPK+Fltf4f/AEOaPFby+DxFZX/m49vv5KyXZ5tq54blX1WrP4kgF2JIAN7tZbdtrAjfvvUvlOhsu+Bm5GBxADWvrc2UdJt1+5GvvrWyHDM56YyrpZbglv4z1cbceOmlaIcaCbRIqr4zLa9upRqR5SPIa7UeS17K407nosPICSGPpFZVMXUqK0Fbjp89ZlK+06r/AK8a2YL6ST+FP5654Zg63Go14du433HsrfgfpJP4U/nq3J3rrfIxqajvpSlfQnMce2u95vNSeya82J3tB5qP2RTbXe83mpPZNNid7Qeaj9kVT2+B0e4+7uO2sJIQ28A23XF/xrOlXOcwEK9Q693Hff10WIAWAAHUBpWdKAxVANwArzmhroNd+m+/XWdKAxCDqHvp+FeLEBewAva+m+269Z0oDARAbgPV6fxr1YwDcAX3buHVWVKAUpSgIbkl3qvnJ/zZKmahuSPeq+cn7P8ASyVM1Sn6C3HRifXT+p9pWhu7NfxP3VHbcxZjQAGxckX4geFa24+4qRX9Tx7Tx/Wo7buBMsYy6shzAfcQP8OyvyZ5VjJZtWZ99us9Klb/ABzatBr2di7WtYeTdU7EVlXKwuCB5QeBHUfwqj4HF2Nje4PpFt4sdxqw4LHZbX1OlgNSeOg/X119PQrdJtiqCSuSUJOobulLKe2x3+lSD6a3g61y4cEDpWzNcnsJO7yAWA6rVvv+vv7768KVSDqSyaru2440nbSZg/pUPypxZSJVHhsQe0DUg2PXa/XrUup/So3lDs8zQ2QAsvSUdfAr6R99q66UtJanZTWbVcr8u3lgylwxBOpUDojQXJJHFtFF2PAGxta8Hit3o9/wr59icIJug7uo6SuoI6QNrghgbNpvFiLm1qtWDxu4+Q3vp6/fdXo0qisunaduIou76NhPkgSaeGrN/eQqpJ8oZfVXXgPpJPIn89RuCcv84d2XKl99r3ZvITb7IqS2f9JJ5E/nr1sFK+J4Hi1FaJIUpSvoDmOLbXe03mpPZNNh97QeZj9kV7trvebzUnsmvNid7Qeaj9kVT2+B0e4+7uO2lKVc5xSlKAUpSgFKUoBSlKAUpSgIbkj3qvnJ/wA2Spmobkj3qvnJ/wA2SpmqU/QW46MT66f1PtI47DTxpPtdt+qvPkNPGk4+F1+ipKlc7wOFbu6Uf9V4GWeXSyIm5LwubsGJ6ydbdV7X7ayi5ORJ3OYbtQQCbejjYVK1875ccn8bNj1lwobm2wvxZ2Dhcond1d1F75kDI9wNy1b/AMmHtl5uNtyGeXSy5/Iq+PJx8Lr9Fe/I6+NJv8b0W3V82g2dtmKMJEZVCYNERRzRUFYYgRcm/PCcSam4I42rftPYm1W5xC+Ilj50lQXhDhYcVA8DRmyjOYRM3S00ANtBVVgcMtVKP+q8Bnl0n0IbGXx5OHhdXo4178jr48nHwuv0VQkwm18jsXxPRijESZoM7B55QTKQtjKuH5smxAzHQ17gsLtoiNneQOnxcZC0XNv89MmIMmhJtBzLaEX4XNWWEw693H8IZpdJb8VyPgkbM2fNe9w5UnS2uW2b017FyRhU3HOcN73Gn9k6fdUb8HyY8JL8oF8xKFQ+S4bL89lMZtkz9yDa2vCrbV1h6WvIvwiedna2Z23nAdkDx5OPhdfo4V0YbBiO5BYlrXLG+7cB6z6630qY0acHeMUtyKNtilKVqQcW2u95vNSeyabE72g81H7IrLa63w8w64nGnappslQIIgDcCNLHrGUWNRkd82zUac7HJze29+Go66UqE5ZQu+EYRhi3OQEhVLkoJYzJ0VILDIGuAQSLjjUmZN0r5vhsRj4MixRzZDOzA80crRNJECpifM8QVDKQpdd1wdco9m2xtQQ6RzGQOxzc0oD5VQ83kEd1UtntfTQ2kOlxNj6PSqbKMamFjWHnFcyYxmOVXbKDPJhwecvYMREB2G2m8cOKxm1UZFXMwzDpmJemzLhmCSBFIWMFsSM3R7nVgQMwWPoFK+e7R+VDE1jI+eMXQRxprL8ZRwGUBlyKmHYG97trobDbFjdoBOj8YMapKQXhRZWI+KqudchsFMmKICqSRF4WmYC+0qhYPG7UdMxDh4yqhGiRVmvPKhZyQDbmOZa65dTfrFTPIrFYySOQ4wEG6ZbpzZvkHOC1hdQ97G3pbfQFkpSlCCG5I96r5yf82SpmonkuoGHFtxeZl49FpHYb+w1LUyOH+L1rQWnVjWk6kdUndcdIpSlCorg2/tFsNhZ5kTnGiieRUF+mUUsF0BOtuFd9KA+VR/CZiIxMScPOBLIUZc4ilWKPDWw+GIF2kdpZCM17FWtmG7ub4Q8WGzGCLm+cbo/Oc6EXFDBG9gVz9IPpcWB330+jWpahJ8lPwr4h1Z1jX5piwEZOWRTh8VMI5AwLCz4dQe4bXULuPdtL4TsTACGhgLLKUYgyZWUxwzKEBFy3zxU2uejcK2tvpmWlqAA17SlCBSlKAUpSgPCL6VD7Pn+KkQSGy3Igc7mTeIyeDLu13gC3ECZrVicMsilXUMp0IIuDV4yS0PUzKpBu0o615t5/4baVFfIZXSLETRr4t1kA7F5wEgaddPkmb97l+xH/AEVbJH4l1+BXnJrXB8Gu9rsJWlRXyTN+9y/Yj/op8kzfvcv2I/6KZI/EuvwHOy+B/t/kStKivkmb97l+xH/RT5Jm/e5fsR8P7lMkfiXX4DnZfA/2/wAiVpUV8kTfvcv2I/6KfJM373L9iP8Aopkj8S6/Ac7L4H+3+RK0qK+SZv3uX7EfD+5T5Im/e5fsR/0UyR+JdfgOdl8D/b/Ilaidp48uTh4CDIRZ23iFTvZv7Vr2Xf6Ky+RGb6TETuOoFYwew82oP313YTBpEuWNQo6gN/aes9pqVkhp1vqIeeorWyrr6tC33PcLhliRUUWVVCgdg0rbSlZN30m6SSshSlKgkUpSgFKUoBSlKAUpSgFKUoBSlKAUpSgFKUoBXx2Dbu1FkjGXEuExk0hGUjnImeWOHD3y9yOYZrncJE7K+xVG8ottrgsM87IzhMvRSwZs7KgAzEDew3mgPnuG5fbUeItzEQKxzyX+LzEM0KRPzWXOCjZndb3a9t11Ne4nlZtJcXolyvOwiP4vKIsSyYhEQocx5lzEWOdmZbDda9puX4VI0aRWw8wMZKHVLc6rxRNGXzZV6cwAYtbotu0vrj+FANMEED3b5tYyY7mYTPhz88JSmW6Hh5Cb2oSceK5a7Ri5gmGN+dkYkDDSraITLCBm5w9Pm88hNrAW0tv5H5fbUSNWbDxnPHFIzDDyqIA7zoyupclz83HuItn3HSpvD/CrE7qogmys0KFs0ZyyTo8iJYPr9E6kjTQbwamuSHK1doxu6xtEUYKUcjMMyhxcA3XRhv8ARca0BI7FxUkuHhklTm5HjRnQXsrEAsBfW1+vWu2lKEClKUApSlAKUpQClKUApSlAKUpQClKUApSlAKUpQClKUApSlAK1YrCJKpSRQ6m11YXBsQRp5QD6K20oCI2nyVw+IEt4wjzKFeVAqyEAg2zEG/cqCCCCAAbitWzeReFgg5kRI6kEMZFVmfMxkOY2HhnMAAADawFqnKUBwrsLDi1oIRYoRaNdDGCsZGngqSB1A1ns7ZMOGUrBEkSk5iEUKCd17DsAHorrpQClKUApSlAKVx7WlKQyMLDKpbUldF6R1XUaCqritvSxkKUJfLCSA85UPO+VYzIEKxm1tWI3jSgLtSqY+3pBGJObkZWcBFDyqzJdnLqzKFciGOSSy3v0RfW9G5Qlg7xdKOMqLnEPeUvI8apFYEFiqKw4HnF3DWgLnSqtgtqFjOZc6LEhkIzyF8ozZWU9xKrKpIKHQ6Gt+H2mjZw3PLkjd2POHKeaYpIF6V7BgbEjWgLFSqXgOUpkaJSkgZo3MiickrOjrHzC3txLks1tE8ttn/8AVwg6mbLdbWkJYKQmZyL7gz20JvlY8NQLhSq2u2o9cwxKaK2r36MhRUJyucpOe9jrZW6q54OUSNlUrOZGRTlSYN0mKLkBLC1i+827h+rUC2UqpbW29zEkyBXbm4QyfPsDLN3RhAtoApRi39o6dZeU0RzhefdkVm6MhykR5hIQxYWAKN3Vr6W42AttKqUe3wYy1pdOixEpyrJcoEN2u15FYdEGwsfJlNymhS9/jG4MvzndxnOc62b/AGZsDYnMvXoBa6VwcwvjTfaelAd9KUoBSlKAUpSgFKUoBSlKAUpSgFKUoCP5Qd6z+ak9k1G7Q7qTz+F/GOlKlEoqvwbbx52P8nEVz8me+8L5iL2WrylSgjp5Cd6Yz+JamIvosV9Ub8zFUpSWtlVqITlB3liPOy/87PXfiP2hh/Ji/wADSlVJK5snuMD/AAzfildvJ/8AaI89L7cNKUBYdtd8v5ZfysHVX2l9C/8A7l+rUpUoHXN+0P8A4P8A9BrsxvdYfz+H/wCXWvaVL1FWfQ6UpVSx/9k="/>
          <p:cNvSpPr>
            <a:spLocks noChangeAspect="1" noChangeArrowheads="1"/>
          </p:cNvSpPr>
          <p:nvPr/>
        </p:nvSpPr>
        <p:spPr bwMode="auto">
          <a:xfrm>
            <a:off x="307975" y="-1211263"/>
            <a:ext cx="284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" name="AutoShape 8" descr="data:image/jpeg;base64,/9j/4AAQSkZJRgABAQAAAQABAAD/2wCEAAkGBxQREhUUEhQWFhUVGR8ZGBgYFx0YFhgaGxsbGiAYFxoYHSggGBolIRgaITEhJikrLi4uGB8zODMsNygvLy0BCgoKDg0OGxAQGzQkICQvLC8sNCw3NDAuLS8sLCwsLDQsLSwsLC8sLCwsLCwsLCwsLCwsLCwsNDQsLCwsLCwsLP/AABEIASQArQMBEQACEQEDEQH/xAAbAAEAAgMBAQAAAAAAAAAAAAAABAUCAwYBB//EAEIQAAIBAwMCBAMFBAgFBAMAAAECEQADEgQhMQUiEzJBUQZhcSNCUpGhFDOBsjRicnOSscHRFSSCovBTwsPhB0Nj/8QAGwEBAAMBAQEBAAAAAAAAAAAAAAECAwQFBgf/xAA5EQACAQMBBQYFAwIGAwEAAAAAAQIDESExBBJBUWEFE3GBofAikbHB0QYy4TRSFCMzQnLxFSSyov/aAAwDAQACEQMRAD8A+rWOi3FvC6b7FQ7t4e+MMbpHrEjxAOOF+kAXdAKAUAoBQCgFAKAjdQ1PhIXCloKggSTBYAnYEmASePSgKdvicywGl1LBbmEi35v66gkErsd/p70BqT4qed9HqIIBWFkmVJM8KNwByfNO0UB0ooD2gFAKAUAoBQCgFAKAUBqvXsY2JLGABHsT6ke1Q2Wir8SMOpiAcHgmPu8lco83ttUbxp3PVev4Pf8AiAkjB+0qD5dsjA+9/lTeI7vqvX8BeoSYwecc47fL/ipvdCO76r1/AXqIMQj90geXeCF/F86bxPddV6/gyta4MYxYd2JJxgH/ABTTeIdOy1+v4JdWMyJqNcEylWIXYkRzGXqZ9ahuxpGnfj7+R42vgsCjyoJPl2AAM+b5/pUb3Qnuuq9fweDqE4jB+/dfLuIJ/F8qb3Qju+q9fweDqQhTg8MQB5eSJjzU3ie66r1/AbqQEyj9sT5dpYr+L3FN4d11Xr+CRYv5EjEgiDvHr9CfapTuUlG3G5uqSpqv3cY2JJMACPYn1I9qhuxaMbkb/iY5wfnH7vOOUeao3i/ddV6/gyOvEkYN2xPl2y4+9/lTeI7vqvX8HidQmBg8kBgO3gz/AFvlTe6E931Xr+DxepAgEI8Nx5d+4L+L3NN4d11Xr+DO1rwxjFh3YknGAf4NRSuQ6dlr9fwS6sZigI2rcA2ySAM/Xb7j1DLwTd0ioW8uC9w/eA8jjwufpWd8I6dyW9pw+5ta8ud3uG7Wo3G/d6e9WuiihKyxzPbd9cwcljwAJkRPtS5DhK9rcTCxeUC13DYtO42+0HPtUXWC25L4se7M26O6ssMhJvkjfnaiaIlGVr24FxWhzFP1O4At0SJy4nf92Ko3qdFOLbTt7ueX7653u5d0Ycj8KUuskxhL4ce8nlq8uVjuXZd9xt2NzRNYIcJWeDWl5fDtdw2uKeRxjzUXwW3JbzxwPL95Yu9w3KxuN/tW4o2hGEsY5/Qs9I4LtBB7V4M+9WRjOLWvUmVYzI2sYA2ySAM/Xb7rVDLwTd0ioN5cfMP3s8jjw+fpVLqxu4Svpw+5vuXlzvdw3NuNxvuOPepuiFCVlgWL65ocljwlEyPZtqJq5G5KzVuP4NOnvLhZ7hsTO42+1Xmoui8oSvLHuxv0t1ZYSJN8kbjff0omUnGVr24FxWhzigI+qJlACRLQY9sWP+YFQy0eLK1bz4g5tJcL6ceHPtzO9Uu7G9o3tbh9zYbjBrgzbsa2Bx95t523qSqtZY1uEdsgM2g2g/pOX5VIxfTieWrrHw+9u8sDx6OAI222qLk2jnGn4ZnpbjEmWJi6U9IiPXaiZEkracLlpVzAi3tciSDO3MKSJjKJiJjfmoui6pyauaz1Ddhg0pGXl2B/6t9t9qjeLd1jVev4MbWvZsRgAXAI7zwwY79vIx/WrRs9SlSKjpnNuX5B6gd+wQsZHL3dk27d919YpLDwKcVJZ6+hkvUl4KupxDREnEzv2E+1RvF+6fBr342N9nVo5hTJ3+UwYJE8gHalykoOOqN9SVNWpu4LMSdgBMSSQBv9TUMmKu7ET/iUEhkPaQCVIKjI48mDzztUXNO6XB+/X6mwdRT1lTEwVIge52iPnU7yI7qXA2tqkHqOYjkzGUQN5jel0UjFy0NR6km0SZMCFMEyBAJgHn3pcv3UuPv7ni9Qk7IRBCmSNiWKehM7ilyXSstSbUmQoDTqEJKlY7Wncx91h7H3qGWjbiQRoHgDt2YN5j6JjHl9/Wq2Zt3kL3z78zI6Ryznt7yh8x2xM/h3qbMrvQSWuPfMLpLgIMLtbwjI/n5aWZG9C+r+X8hNG4w8vYSfMd5YN+Haosyd+Odc++Zlp9I6kzjBuF+Tt8uN6mzDnHhyt7yWFWMSp6lbnxVHrg3+IlD/ANq1Vm1N2s/H8mi9dBdpIUXLMyTAyYQOfklRcvGLthXszKwxY2iqnsy2jgZhRJO3kJNXg82M60Wk31X8mnUmLbK3azsAZ2gY5zPEByd6rNq7L0Yuyfu9zbdcM18gggLgpH9eF5+TKfzNRfUlRaUU/diX09d1nlbQJ+twkt+qfrUozno/H6f9ljVjIi65vJMxmJgExALAmOBIG9Qy8Fe9imZw1tlkTdu8feAYSJHI7iKprg6d1pp8kSbvc9/5gWwf7cIfyIq3MzWFH5/I2Ls6N6M2X8O9AfyuWx/CqR1vz9/g56fHqvfoRD22ifS1d2+iriP+4VPA6tZeKNl+6qve3HoyieWSLkD3JZ+KlvUiMW1HHj54L2rnMKA16i5irNE4gmPeBMUBW2uvWyGJVwVmQQBBDhCDJ23PJ7ed9jAC58QWgCYcgRuADuQTjzyAGmeMT60BrHxLaxyxfYnaBMDhiJ2B9P1iDAGzUdfto5XFziJJAEeUP6kHg/oflIG/pvVFvziGHqCRAP0/Mfn60BJ1d/BCwUsREKIkkkCBO3rQFJd+INO27Ixj3Xn1EZESd9hzvPG9RYspyWEzPTdfsAdtt1BaBCDfeMtto3Hz7h6mKEOTerJbdbt5MoDFlbGAASYJBIE8CPruPcTJBpHxJZLRDx7wI9I9Z3y229PpIGu/1WwULtaJxY24KLlkoLQJMR855PtvUWRZTksJmWk6xazxRbksRM7kTEEksYEHj5HamglJy1LupKlbq+ri0+LI2MxkOJIBjePSeCTtEbiQIj/ENozlbcrjl5Q0iAYgT/4PWliU2tBc6hpkCHEqCFcAbDeWEoDuZHMET6zUWRZ1JPVmu71PTqcGW6Co9Se0BlHOfoQDI9tqruIpH4XdGVnqWmgkW2OKeJLLJK5kbFjJORPNW3UXdSfM2J1+0O0I4PoAF33C7QY9fWODUlW28st7F0OqsJhgCJ5gid6EGygFAKAUAoBQCgFAYNbBIJAJXgxuJ5g+lAZ0AoBQCgFAKAUAoBQCgFAKAUAoBQCgFAKAUAoBQCgNLapA2BdcoBxyGUHKDHMHFv8ACfagMvGWYyE+0ifX/Y/kaA8ualFEs6gH1JAH/mx/KgNisDwZoD2gFAKAUAoBQCgFAKAUAoBQEDU9YtW2KliSvnwRnFv53CgItjcHujaTwCQBMs3VdQykMrCQQZBB9QRyKAzoDXfvrbUs7BVUSWYgKB7knYCgIul6tauNgCVYyVDq1suByUDgZge44ke4oCdQFV1P4e0+ofO6ktAWciNlJIGxjkk0BGu/B+kYEG2YJkjNoJiN9/agC/B+kDlxbhiuOzMO32EHagJ3Rei2dIhSyuIY5GSWJJ9yd/4fM0BYUAoBQCgFAKAUAoBQCgNOs1K2ka404opYwJMATsPU0BQ9Q1V25krltOuIgKwDy0geJcntA9RbkiPMdxWtOnez9CkpWwRz1LTpFu2yIrt4eClYFxW7gSN7UqJy/rTs0T0R2apa+68K/k/rn3YylVje19ffkbLDLvc074M58QhSHtEMY70kZNyZtwTC7kc4zotOzxbGce/MvGaJv/GLpJtiwfGChj3fZBSYDAgZncEY4AypmBDVjbNjW5XNetEi5qrgaVE5sqJbNzYNbUEhOT3ElwDyZFdEaE27RV30T4GLqK2cI8/b7WplHZHOa22lgsPa72gLzBGzCPPAitJ7POCu44tfnh4XvoVjUUtH0+RO0mrup+7DXrcAhXI8YKZgrcnF+IxchtiSx2FcsobpspXLvTXxcRXXdXAYHjYiR/nVCxsoBQCgFAYu4UEkgACSSYAA9SfQUBXW+vWSR3EK2y3GUraczEK525IAPDT2zQFnQGvUX1tqWdgqruWYgAfUnigIWm61adgvchbyZqUFyeMMuTse3YwJiN6AsaAUAoBQFb8Rn/lb/wDdt8/un09aA5v4i1zpauOrM3aSDmLZK5CHVrgYJi0AKBkxEzxXp7JSjOrGL58r+Vla9/kjkrTai2vx9S46T0Gx4AyRbpuqC9xoZrhZYyLDkkMRI5n51z1tqq95h7tnhLRWelvHgaQpQ3c5v6lLorJs6i9ZGZtIV8M5pggIz8NQAXRttifNG8EgnqrSVSlGo7bzvfDu+r4NfT0MoJxk48OGnyJly6/7TySzWUKgHuuAvcMF1AVDiT78SDtNcEVHefu3lxOht2K/T2xqtYtm6xa0LRbHNcLwDQuVqMgQe6SSZFejd0dndSC+K9r2d444S0zpaxzWU6m7LS3z8tS2+K+j2xZe9aVbV60CyOmKMCYkSYWWHbJ33rn2LaJ94qc3eL1Tu10641sa1qS3d5YaPek3XKrClWxEozrICqNrmK7n2YbsDJiAKzrxim83XNX9M+nDgTTbsi26B/RbH90n8grkNyfQCgFAaNbf8O27xOClo4mATE+nFAcl1LWQwbU3EcDFhuFsowaYwZhJkKJYseYxmK6qFBzaik23f2tTKc91N3wabvWPKb9i5btXYANxVAGUs6kO0WwPD9ZDBuBE10SoRjdKabXXXS1sZbvotLGcHObxF28NPx49SZpNY6Iblh0w7Iss2SjOB9nBytgTMSVhSAq+auGpBR0N03ezI+u14tv4l11vXEM2uMGJQgJatlgAxJYDzNwCxiumhs/ePdXn066PQyqVN1b3y6mq/wBVCnDUWWVHEoLwUKyIMwGzYhe64qYb8bQdq0lRjb4ZpvilrywrZwr36kQc2/2u3vXl/Bb9M1LoUxuB7TvhgzZusgkFWkkAcYsWmRBUdtcM4paGyb0Z0lULCgFAUvxRrEFi7a3a49totojXHIIIkogJC+kkRO3JpxBX6y1buqWBs3EuFsYKshhSoyRiEMby3IYgRXZRqNWcb494az5GE4rR+/Ig6DV6vThbSFLtpcDlck3haMs7tiSBjIAWSYx2NdVSOzVrzd4yd8K27fglfOeLMourDCysa624/wAG/o/Tja+0uw927GdwIVZjmQJA7VuJMeu6+9ZbRXVT4YYitFfC59WmWpw3cyy3qzK4lk6l7dtkhra2wWEoX8Ry9pX48SIbAGQQDG1ccar3t5m7hiyI+v0j+IL1hlF1BcaQykXCIVVu3CwdrQj1HI+hHfSqR3e7qK8XbnjnZaJs55xd96Oqv7fGx5cbVawLbv8AhLbLISAjeHfTEEglxKS8BTsZ3jYEynQoNzpXbs+KvF3xprjXh9ofeVElK1seDX2zoWelSyloG8Qgt4Acr3BRiIO5uAkqFHIgRxXHVqSUm09bm8Iq1uRY/DWpV9PaUHut20V1IKujBB2up7kPyIFcxqWlAKAUBC61/R7392/8poDh+uWGZB25eGVLImUFQVLW1VBkQZUBTAyLGd4r1dnVOTtLRp62xdYd3pbms2OSU5wd4OzTWnTw+jwWvXuvaS5YNlCrsylFWP3bH7MByQfCMkiSI2rDZ9lq0q0HKLSWb8LLOMq+OCy0bVKqqUptS6Ncc8+l/Ui3NO/7MNi4OHc1wN3FkP2uOzk7A9vABIk7VryjvNrGeCt8r6fMrDeaV8kTqtgNctOyl0S4A4TKSO5e1UAIxOTDIgqqbTXTCEZwnTeG1i+OuuuVj4dW8lFVnTkpR4PP000+ehO+J+vabUW/DssLlw4lHUgYwczjdKsLbxb4IE7VnsmzVaVfeqRtZPVap40um1e17F6s1Oj8Mr3fB6NZzy428yZYssrWZBK+IIcPKk90ggNBJkkwAAcgB78tXdtjHT375l4Xvk6usDQUBz97qVy9jiHs2nXIMFDXnX3EyloEQd8mg8IavGF8+/yVcrYIaa6zp0JV1UjtusWVyzsoxdtyzEkgZH8O4gbdMNnnJ2UdcrXhr8kZOoktTM6RSzXLRZLuwBQ55NbEHxl8lz7oyPeJPcvAxlB+8allI9s64hz41m473VLW/CBNt8YBKhiDZbyE+JAEiHaquUl8PIsknkieI2AGoYrbthi1nMQyoTJuXB3u8gNEKpGc581sqbm/G2l/fvQpvqK8D3/iGmIOnDW2tomKpkothLkKmLQQ/bvjBiPXYnV7NVtvOLz05a3RRVY3sn7ehIwcApYYurcgsCQykDKy8syxEgXAR5IKiubdcXvehrdPBjf1jMV8Cy6NbYLcuXVYqrtPabaktfYG5PIXvMXCdjEZSlde/IlpLItC3bdrjuXvqS4uXCmQRQFdQojBR3HFQMgg3JE1pGk3ounHXh8/aKuaNqC3fK3MjIBYXbbQ0XGITDEElSVnBhj3bhiJEVKbi3FrOny1EZ3yTdP1O4kC6C6FlQXVXFgWbBRdtn3JUZITuTKoAaxlGxoncuqqSQepdUt2B3SWiQi7sQPXcgKvpkxCiRJFSk27IhuxTam898HxyBaJKm1auEZqRyb3bluYIUqAclJfadO64Fd8isHUJm3jWhAjtW7vBOHiKBcgkbmGAHLMTV1vQvur+PkVdpakVb1hPDuh1z8Te0oxukBpClDHh9xLYuAF8XciJq8qjqrcy8evvj08hFbj3tPfv5ki4jMjeIcLZO1pHaQVEWy14gZAm2IVI32lxtVXDfeffP5De3V78jZfZlM3m8VB2qQieKMeGNsqMlkMDjBJAUKeSi5RXwrx9oOz1I1prFs2mQq7MpD2rTbiVZAHaQqYiUBfCMCBvtSdV1MZdtPfvURjurx1JHhuwBu3Nsi1u3bcgJcy5d9muQHBEAAgmUbk1cLvIUrIstN1S5bjxR4qEnF0H2uIJAZ7QHeCADlbG+Q7AN6zlBoupJlzp9QtxQyMGU8EGQfT0qhY5C1eb9ntf/si2sLwDFrutrn2qwHdm220ACTXZRirpae9cZtwsjCbfv8Akk/CfSLV6wuovAX7l0btcxchQ0hNu04kcwDt6RA222vOnVdKHwpcFdcMvOc++ZShTjKKlLLfMg3+nDS6rwrat4DJkFxQ2rbsSpa4zktv6EiBI2YCBp33f0N+b+NO3G7VuCWPz0K7m5Oy09F9yw1OobxLbMxVfDu4tszDusiISB5hEyZneK8/dW8kvfzOi+Cr6o5uX9PZZmRblwhsbwBEAZWWVgWvKTAJJgmBA4r0aCUaU6iV2li6vx1TwotcMHNUd5xjfV8/TqdLr/h/Ttax8NEwEowUA2yoOLAn8Mkidq4ae1Voz3t5u+vW+q8zolRg42t4dCj+Gb9xrNvIuHOwY3lctkSM81UhlJEb7g7D0NdO2QhGrJRtbwat0s8pr/sxoybir/W5JuXmy1AJEeJ3LBKqfDtQz9vepJiBE/ODjy0kvf25e/PabZG+H+nLqrt59QpIs3Cluy+B8Ikd/wC7aCGnynYR6127TVlQpxhTf7ldtXznGvLmjClBVJNy4aJ2x8ufUx6/0RNNctXdPbYLccJdS1bFwsqr2wGPYox3CjeeanZ9plXhKFV5Sbi27Wd86at8LipSUJKUFrrZfLw8ifduMbagQUF2zOOGILX7bdoT0+R4JO7cjz6qXn5/f34HRBs6esTQ5vrF4rqLgBENZSRG5Aa/JGxgDk+sAxJrahG7uZ1HZFH0Dp37bcvDUAm3bm3ityJJALeJi5ZwZyEntII+ndVqz2WMIwWWr310eLJxVutrpmahCtvSb42tp6pu/oZLbuafVXLRza0BmrM+Z7mBIc5j8EKpG8AHczVZT72iqm6k72xxSWqVsdXfXkSoQhLd3m7q/RO+jd8/L5ku5fadSJCsziQAII8Cxi077AkDEGZaZgTXLCCd/f4+ZZyasRvhPpKavxbuoVXGZRMXAgI+WJFqFYggMHkkhomOezaq9XZ2qUMJJO+ctrOJK6xi17GcKdKpHfu27vGMW0ynn5Iw6Xauaa89nxMxZx7oWN1L4sMy2QJZu/bEMQVgGqVU6lONSWsr3VrdLrGF4N55l96ClKMFZLTN34Pn8kTtbeYXL47ciUYhTvlggByERlGI3WSAJABrnp000/P35cdccyznZpsi/DXSP2ywb11mBZptYXIVDbyRXxQn7QcEkmYG21dW07TOhN0oxStzze9m9Unbpgzp0ac4qbk3fytbHNq/UdG8W3ca07Zm0wRCwODFVCqVyu9790HiNv40rR3oqePiV2li3hhtLldu/MlSjdxSeHi+b+OVnwS8DqehH7Nto+1u7e32r+1eeboodHp1ewhi2Vwt22WO7Ltzt3bbQGYmAQxUiK6aVRq1m7++Oq9TKcSHpb+r0a4WFS6reIyI0IQwcDwrS22IxXc78777V3zWz13vVG4vCbWeGrvbLOePeU1aKus9PJWJFjSE3X1V4pcYllQ7oRajIWmAgEbbFt2DcRtWM6v+WqMLpYb43el+ngsItGHxOcsv7ciTrL1m1qFhySLTlyylxbLeGVa9CkWQQDJaNgx5k1wubbV+HI6VGywR+odOVwircggpjctMuUCY8NmMoSTJC7AH6z20a7jeVrpp4ennbXpfic84Xx4aEd9Zrr1trdy5ZthljxbaF4fOSpDbFPDkluIjczW27skJKUU3Z6N2xbpx3uBS9aSs2l1XvkW2i0Fm0rW3RbdtQxPKKFyJOTEiU4PsNprjrV5yfeOV3jU2hTS+GxG07o9y5gQCXLjMG27qtu2oZc1+0tyAdgVlR7icqc+DLyiQ7Nm9pLhfTrbCObatbZVtIFI/ekqxY3GIKj6nmvQc6VeCjVbur2au34ZSVlqc1p05XjbNunn4gre1j27upREFoK3hElblq54m7ZCCVKYkzsMlPImm9ToRlCk274vwatpbnf5i0qjUpq1uHFPx8Cz1S24tYs3iM9rG2CW7FvozMBEsi7nM7CeYMV51ST/a/f48DqilqdPWRc5/rdrG6bjhhbKIC4TMKbbXGhwDkqnNTkNhiZK+t6ct1lZRuii/ZryRc0t7A3oXeGR+3EHyjfNgTcBYkbjIA16Sq0px3asbpcsPXxfDRYS6HLuzi96Dt46e7jp1gW1/aLzF5fw87n7yJtgKGHefvYgSwasJVrQ7tYS01zrlri3x5o3nHenv8Xr08On0JGQRbjG3ct2Wc3bZ7SQBbS3lcUnK2AwLBvu/ewiDhCct674kyirYIt/Q3SCdPfKLqFLbDNXXFcWUAlgAAy9gmSpJ3rs72jUhu1YXSxhtPjfKt6vwMY95CalTdn1V/R++ZJ6bYSyqXbsv4zEMWh7zQbhwBQF7hUBQAszjGwisatdtbrxbRLT5aJvV9cmndpSus3968uXQx111UzuXVNmywBtkgMApRbYDtbJ8GYI7ptwyzv21nSnK/V/9++PUmaViO+nv2Ay2rxW05a6yQclGZY+EQEwBRDioUgnLKMq7KkqFeP8AmLKxdO3DF9b51d9MIypd5Smty1uTWPtw0wSumaW3YRDfGZvgsxC/aXXIOULbOVwkcwII335rnrbTKfRrRcvC+n1TLqlFNpZT4+/bOm6HZZLUMpQl3bEkFgGdmAYgkTBE7n61xM3HUOkW7xy3S5EZps0fhadnXc9rAjeed6lO2gsVmqutp2NzVITbRPPZRmU47gvbEshGTjbJY3LDYVZTe7Yruq9yG1u663LbNcsIdwg7rrZbKly8JW2u2JCsTERcEQNFeTUmVwrpEq3qLVsLbskIl1oVQRJcNDhCpgNALEnktM81aNKVr20y/DhfzKua56mNuwqZXLJNtn7sMC9ooxPnQdqGct0IJ5OR2qjg9Fw+v1LKS4mK3Dj4Pgub6gOSXlMZ2Y3AMmQ4Y44ZHHdAN6jvJOXuxO4rCEdlfUXGfJRGQFtLTMRi1pGPPPcS5ESCBzaNJ8Fdrz+n8FXNHt24mrBt3MXOS2yAQAlxJdxsZW4Aph1/EIjmrypOnZtdV4aJoqp72PI1NZdcVtZXrI3Klcb+DAggO0C4CPxYt2k5OdqzvKOX9S9k8Im6O3cvt4tomzZuKCpIDXSGJYtbVpFrKVMtJ23QHes3K6sWUbO5baDp9uwCLaxO7MSWdj7uxksfqaqWJVAKAo+rdNFpXv6ci3cRWcArlaZsTJa3IgmTLKVJ9SeKm7SsLFBq79qw3is4cmG8V1IdTO+EKQqlgoOCQfvb91ddGi5yUbZd+K+mPr5GM5Wi5cFb3x+hnd6hetRdv6drVpsSzZKcJOTZgTj3BcSoBOW8muhUKc/gpzTlng88reV730tyMXOSzKNl794N63AFbUWnW3cJWcVGDBygcspJGxaSRDZAZEjtrhqRtiOnzydKvf4iLq9YmmbJSHuGPCdlIuuWUhUkqQqkzsAid22Pp0UKG/LdeMZzwTy9Vpyy+hnUk1HeXPHvqZ3+oXdN33rBtW2IKmQwBALKjhJORuOVhYEKfSTWyoU6itCd2teHi1fFrK+TPflF/Ere+nXkStPYxKtp7gtm4+BCoCgRiTkqyVUyDiVOJMlgxmPPqLFlodK1zqdD03pduwOwdxABdt3IHoT6KN4UQonYCqNt6lrWJtQBQFZ8TGNJqP7l/wCU04g574i1jLbd93KgwyqrMsN23EyAGCnY7sSTHHdXpbLTjKoovHR3Xk7cX5fY5asmk2slh0/4U05s/aqLly6C1y5wWd1hmUAkISD9313qlTb6u/8AA7JYS5JO6XXzLR2eG78Su3r4/Yqenac6e/dskPhaK+ExsoqKgGeK3W81wRuWmYPHI3rzVWnGpi7vfLu3fiuC5WMqa3JOPBaYxbx4vxLG5fuftJJMMbKQBGTjxLmyjuA2J5ny8/eHnxjHefL6fT38jpbdir/ZP2rUrp7kiybZZ1CqLd9VaFKsCHDK25aBJXgCCfRjPuKPex/deyebx54tbPI5nHvJ7j049fuWPxN8N2ltPf06C3etBnUqgeSYym2Ti7ECN55nmstk2ybmqdR3i7J3dvDOqSfIvWoRUXKCs1704m3o15sVxVgSolGVLdyFG5uCZDyYngzwvmrGvFKTTd+qba8unr4l6bdi46B/RbH90n8grjNyfQCgFAQutf0e9/dv/KaA4rrmkZlWQHKOrEYmbhUrIADKBlIXeV+zJ2JJr1dmlDMXpJNdFfyemvB5sck95NSi8p396fgldZ+INPqLB09m3mWUKoKthabI2wXxghFIPcsxFY0tilSqxdVWis8M2zZLObaJnQ9ocoSlTl8Tw9b51bfK+p6dI37MCADPhjIszFTkmJ7xLNvBYjy4CTvWdeUd5vr4X+WF+SkN5pIidX0svbdkFwJclkK73AZVpBYKJ7n3BAGMGDB66W5OEqctJLyVsrg78uHUz3p05qpB2afDD+q8Tb8Q9ds6234VlPE3VldldUQwz90Q6EohgiZn2msqGySoVlKsrWvbR3emFlYvm/DTQ0lX3qT7qWuHqrLXPR/9lnZ0pVrLQCviiGJJYMMgfMAd47iQCWBPrty1XHhr6fjwsWjd2udVWBoKAUBXfEaFtLqAASTacAAEse07ADcn6UBSa3QLfQkLbuI5Ph4w9toU4wAe3fJpBiTuJ47aNdwacXlfPrnjyOedO+GiLoOq6rThLJtreRfDAuki23hsCTdNtZi2kY+nl5326KlHZ6rdRS3XnGuVor83qZRnVhaNrrGdMc7ckZdF0RQm5eg3r+LO1p2gsGYK624MkAiRECD71TaKqmlGH7Y4Sdsc7v6FqcGsy1fL8Gx7dv8AaXtI6s3hrbUs3D5uWRHHluKpDYiSojaIrijV+K79PeTdwxZGnXdPuJdF/TqBcTPYIpN2AMbReRCwNyBOx55rvpVoODpVHh24vHN2MJwalvx1+vS5jf1eo1yrZuW7SW3ZMu8sl+3iHbwnHqGxAIJ3I9jNoxo7NLvINtq9sWcXeyuuqIbnVW60rfVdCy0SWlsgu5ti2E3zJWQoAksNm3K4A+wg7VxVptSb539/ybQirFz0RCumsBgQRaQEHYghRsR6GuY2JtAKAUB46ggggEHYg7gj2NAUep6KykGyxZBt4NxjjjMxbfcpvBgyO1QMRVozcVZFXFMq7VolrZFq4dQrlmRlKhR6FrxGMTPlLA53MVMbayqp44e/fPTJEYtZLbT/AA+rSdQRcDEHwhtZWAABB3uRAguTBEqE4rKUnLUskka9T0q5bOVtmvKB+7e4fEEbqbdxtmgji5yW3aABUxm0rEOKZX6XTy1s2rTNcUMLgdGtW1yBEM7jJh8hmYCxCmavOrvX9Pf4IjGy+pddP6KEIe65uuCWE7IhbkoknfcjJizQSMo2rKUnJ5LJWLWoJFAKAUBVa/oVt2NxIt3DuWxDI5//AKodnGw32bbZhVoycdGQ0nqQRkjP49lyzbILKlkY7feEFCcEMXMVHAYwTVu8dkiu5k36XpVy4irqHhBv4aGGYzOV24IJJO+KwJkEuKrKV3cslZWLQ6G2bfheGnhxGGIwj2xiIqpJT6no72lfwIdWHlfe4vH7q4x7vLODmCfvAbVdVGmrlXFMw77hQWLbhlMu15WS3MkwVO9whnLDDtkecQKnvHnH8e9CNws9J0lVfxLhNy7+No7fT7NRsgjaRuREk1mXLCgFAKAUAoBQCgFAKAUAoBQCgFAKAUAoCLqeoJbYIxgtEbbbmNz6UBqv9YtI5RmIIEntaBx6xvMjj6c0BlperWbjYo4Le0H2n1Ht/rQE2gFAKAUAoDXqbwtoztwoLH6ASaAjL1S0Vyy2DFeDIKlgZA3A7GMn0E0BoX4g0+IY3IBjlWBEgnfbY7H/AMNAZ3ut2ViX3KhgACWKngxHHP5Ec0AXrVohDJi5xII+8q7zxuwoD291qypgv6xIBK8TyBHqPpkPegFvrVhiFV5JBIEGSAuXqPagMV67YJAz5BPlaAAJ3Me249xQG3TdWtXGwRpb2xYHjLeRttB/iPcUBNoBQCgFAKA13rCuCGAIPM0BgNHb37F7vNsN9gN/fYD8qA9taVF3VFB+Sgf5fQflQG6gFAKAUAoDxhOx3BoDQdFbJJKAkkNx6gEA/Xc/nQHp0ds820/wj/agMjp0/AvGPA4Hp9PlQB9OpGJUQRER6UBgmitiYRd4naZgBRM+wEUBkmktruEQfRQOdvb2oDw6O2ebae3lH+3yH5UBla0yLuqKp+QA/wAqA20BBt9Xss/hi4C4JXHeZEg/wkETxO3JoCdQCgFAKAUAoBQCgFAKAUAoBQCgPGYDkgVDaWpDaWWYpdB4IP0NQpJ6MiM4y0ZnViwoBQCgFAQLfR7Kv4gTuyLTJ5Ylj/CTP8F9hQE+gFAKAUAoBQCgFAKAUAoBQCgFAcR8d3T4qLPaFmPSSSJ/Svme3Jy7yMeFrnx/6kqS72EL4tfzuUnR7pW/aKmDmo/gSARXmbHOUK8HF8UeN2fUlDaYOLtlL5s+pV9yfpIoBQCgFAKAUAoCv691QaWw94oz4R2r5jJC/lvJ+QNVnLdjc6dk2d7RWjSTSvxehzVz/wDIK92OlvkqqsBjE5RK8GCs/wAYNYuvr8L4HqR7Dk3G9WKu2teX5N2p+OAvixprzeHjjt58omNton58VLrWv8LwZ0+x97cvVit69+lvye3/AI5VfG/5e8fCVGG3nzx2HtGW/wBDR1rXw8CHY0pbn+ZH4m1rpb82PL/x5bU3ALF4m3bS55R3Z4dvyIz3/st7bnXtfDwTDsSpLdbqRW9Jx10tf62x4rmTujfFS6m/4Is3U+zW5k4gbhTh9RlH1VvarRq70t2z0uc+09myoUe9c0/icbLXF8+Dt6o6GtTzRQCgKv4h6s2ltC4tl7xLBcLYlt5JOwOwAqk5OKulc6tj2aO0VNyU1DDd3oVGo+Lri+Jjo7zeHdFsbRmncDdXbyjA/LcbiqOo8/C9bfydkOzKb3d6tFXi34PhF51ftEfV/EutyIt6QBVdpZ25tcLcG45O/rxFRv1L/t4+hrT2DYt1OdbLSskv93FPX7FD1q3rbnheMEF0JDwRE5sRxt5SOK83bNgqbRKMmldL7nJtHZ3YO0VZSrRk1/tzJYt0a436kPSafUJcRjh2sDz7EGuen2TOE1K2jT15GP8A4b9OxzThLeWmZa8OPM6Kx1/qdra9pkuFVIbAiTcO6KMSdsSOAea9lTqrVX/J60tj7NqO9Oq43atdcOL059Scfi66A86K9KWkcY75u2GVte3crnvEntO3FWdSSv8AC8I5o9mUpONq8cyazwSvZvPG2PFZLPo/XjqLrWzYuWwqK4dxCtkASo25UtB3O4PFWjNuTVjm2jY1RpqaqKTbasuFuPg+BdVocIoBQCgFAatQhIEfiB/Ig0JRB02jcFCY7Xusd/RyxH+dQaymne3JelhpdEy+DMdmWW/4piKCc03K3Gx7pdG6+DP3Mp39+KCU07+Qs6RwLcx2tJ3+lCZVIve6mzS6ZlIn8THn0PFSUlJP0J1DMUAoCNrFnEe5I/7GoXg/fmVlruC/11cfT94f9ag1eL9LfY1XiCjEz+4PpOyNv680ZpBO6/5L1K/4i/fH6D/f/WpOVrQrRUPQR/cvH7nVXQPEbc/v09PXw1+fFDdX3F/xf1PLA7k/tN/7Kkh6P3zN3SuLf9h/80oVqcffMtKGIoBQCgFAQ+rapbVo3HbFVKlmPoMlmok0ldm1ClKrNQgrt3t8igT4g05ZQL6z4vibtA8MggMSdo3G3zFTSfeS3IZbXA32nZKtKm6k42irJvrjBt6d1xbhuLnuLy4y25UkGAPUCDxV6toQc3hRTu+VuLPOi7u3MtNTqgFJDRBD8x2qZP8ACAa4Nn2ujVqRhGSbllLmsms4tK/Iqr/WrWRXxlyZxcUZc27fJHpjCMf4Gu/Soqb/AHcuPyNY0KkqDrJfCtXw1N/Tus2rt420uqzG4XAUz9mLeIYEbESP1qs/hnuPElquJMaFTuO/t8Dxfhe50FQYCgFAV3X9FdvWiti74NyQVeMo99vmCRVJptWi7M6dkq0qVVSqw3o8tCl1Hw3qiLoXWFJZTaIT92BOQ53yn9PnVJQm72l4dDtp7ds0dxujeye9nXl8iLrekdRVn8O5ae27lFUgApYaS0mBvMe5qGqt9ePobUdo7PcFvxkmldtcZLTnj5FF1TqOslWv2EW4yyV9AAxUfePovvXBtPaE6DSkldrr9jKv/wCFp1HGptO7pa/H/wDPMi6fqF9nVfCXuIHPuY/FWEO13OajjLS4maq9hf7Nqu+C5vhwL6zY6tfBYrZsFxnuJxurCDYloBVR78n6V6n+dJcF+TulLsqi7Jymk7eMXl8tH4FifhzVw5Gsh2RAkJ2o4wzYfJsT6bZfKruE82l/ByrbtkvFOjdJyvnLTvZeV/QsujdJvWbrNcv+JbwVUTGMTAzaf6xE/wAavGMk228HLtG0UalOMYU92V3d315fIu6ucQoBQCgFAadZpUuo1u4oZGEMp4IqGk1Zl6dSdOSnB2a0OU+JdNo7Ax/Z7bXGQIBEAICCJj5qI9dua8/au0lsElKl++2OiPM7a7dnSpOjN7zk96z0vzZymnIS4tzEFkkifmIPBFfNf+S2vup0lUe7P93G/wA7+h8Xs/au0UaiqN71uEm2vqW1/wCIHZSuKbgqdp2IgiDt6muPZ6lWhUjVhN3jppj0PTq/qfaJwcVCKv4/ktfhTTaa/GVi2LllPDUwT9m2QI3PzYGfxH3r7HYO0ZbZJ1Kn+ouJ7vYvbFXadmlszdktUtH1/J0Gj6Hp7Lh7dpFcJgGA3xHp/wDfNelN783UlmT1Z7CrVFRVBP4Fm3C5Y1BmKAUAoBQCgOF+Ov36f2B/M1fLduf60fD7s+L/AFJ/UR/4/dlJ0399a/tr/MK8zZv9aHivqeNsf9RT/wCS+p9Vr7w/TRQCgFAKAUAoBQCgOC+NdMy38zOLgQfSQII/1/jXyvbVKSrb70a+h8T+oaE47Qqj0aXpwOfrx7nz4oDrPgPTNk9yO2MR8zM7fSP1r6DsOjJOVThofVfpuhNOdV6aLr/0djX0R9YKAUAoBQCgFAUnxB0AakqwbFlEcSCOf4V5u39nLampJ2aPH7T7KW2tSUrNfQgdO+EcLiu9zIKZgCJI3G88VybN2N3dRTnK9ji2T9Pd1VVSc72zZI6qvdPpRQCgFAKAUAoBQCgNWp0yXFKuoZT6H/zY1SpTjUjuzV0Z1aMKsXCorplBf+DbJMqzr8tiB+Yn9a8mp2JQbvFtevv5nh1P05s0neMmvX+fUy03whZUyxZ/kTA/QT+tWpdi0Iu8rv6ehaj+ntmg7ybl46en5L+1aCgKoAA2AGwH0r1YxUVZKyPchCMIqMVZIzqxYUAoBQCgFAKAUAoBQCgFAKAUAoBQCgFAKAUAoBQCgFAKAUAoBQCgKvqfXbOnbFyS0TCiSB8/SuLae0KOzvdm89Dzts7U2fZZbtR55IdM69ZvtihIaJhhE/T0qNm7Qo7RLdg89Rsnauz7VLcg88mWldx6IoBQCgFAKAUAoCj+LNDev20Sxfaw2eRdQSSFBOOxHrB/hWdSDkrJ2O7YK9KjUcqtPfVrWfXjoznU6Nq2OR11yCRqYg+X/wBLzcekcbcVn3U/7uN/4PTltuyx+FUFo4efPTX16mY6JqY/p1zzftPr5f8A0vPx+nyp3Uv7nrf+PfyKLbtm3rdwv27nn/dpr69Tx+jasqwGuuAs37SDB2Xf7LzeXcbcbcVLpTt+7jf+CFt+yppugsR3fF/3aa+vU91PR9Y/iAa518RxeWAexQH+zHcNt12G3ZxvR0pu/wAXG/8ABNPbdkju3oJ7q3XnVvjprr1zrgu/hzR3rd2892+11bxzRCNrQk9oknaCBtHlq8IuLbbvf0ODa69KpThGnTUXFWb/ALup0FaHAKAUAoBQCgPnHxX/AEu7/wBP8i18b2r/AFc/L6I/P+2/66fl/wDKPPhb+lWvqf5Wp2X/AFUPP6MjsX+th5/Rn0ivsj9BFAKAUAoBQCgFAar0Ss+pIH5H/QGhZJ2diFYNoi2Ap70KD5KvIO/60SLzlNO7fH1N7WbYYLG5QqNz5BAjn+sPnUcCm+7+pj4VsYiD3DwxzwATH5Kd6iMlJYDkzVae0xSAe7K2v0WZ9fkd6vYbzsb9KyduIPDAfRWg/qahqzGWrkuhUUAoCr6x1xNM1lXVybz4LisgcbtvsNxVJTUWlzOvZtjntEZyi0t1Xd/t1Kqx8cWXFsrbvRcutanDylce5t9l7h+R9qqqydsPLsdc+x60N5OUcRUtdb8F1Nuh+N9HcCzcNssGYLcUqYSZJIkehPPpRVovoVq9j7XBu0d6zSunfL06nJ/EmvtvqXZXUqwUgg7EFF3r5TtKEp7TKUVjH0R8T2n+mO1do2qdSlRbXiuCSer5o8+G9dbXU22Z1CrkxJOwARiSf4U7NhKO0xbWM/RkdnfpjtXZ9phUq0Wop809VZaPmzrdd8caO2pIuG4QguY21JJUkLIJhfXcE7V9W68F9T7el2PtdSSTju3bWXbKV/H0NWo+OLKC6TavRaZFkJ5853ST6RvPuPeodZK908W9S0Ox6s3BKUbyTeulufjwLTpHXrepuXraBwbDBWLLAMzuvuNj+nvV4zUm1yOTadinQhCcmvjV1b7lrVzkFAKAUAoCn+KX1K2g2jtrcuqw7W4xIIJ8w3396zqOaj8CyduwR2aVXd2mTjG2q5/J/Qo1u6607M+nRrdlx4eLAFkec2JLGcdtoH8a22Vb85RqvdVsPXJG3/4eNGEqDcpt/Enw4cvyWT9Zy1tyyEH2FsGcpLeKQR2gbDsbefQ1xdq7ZS2LZI1N5OcniLxp1OGnedXdthcT3qvUWt28kRWdCCilsM2OxUE7TBb8q4Oye1qG07T3VSSjG37r8Xws7ccE7XJUYbzfHF3a5Wq2vR3C6ZGSygaycwC7thksz7G56Dyj3r3qLUq7jUdoPj/B1140I7FCdKTdXjHgkutvuWHwyurFy4uptolu2ALTKZL5GWnuPED0HNY3k5yvpw8DTaI7MqFN0pNzf709E1yx92dHVjhFAKAgdR/+N/8ANKGtPTzX3K+/5G/sA/pbqDWOq8fyZauyrXHyAP2lsGVB2Kjb6GoJhKUYxtjDOb6tobRvP9mnMeUem0VR0KcndxTfgFtu0QxGpJLxZ50rQ2hdWLaDn7o9QRUxo04u6ivkP8ZtE8SqSa6tnS6awi3ExAEX3AhQNvDbt24FXInOUll3x9xpeLPyD/rl/tQiWsvImdLH8v8A73ojOrr75IsakyFAKAUAoBQHyX4068z6q2XYizafJUBgMbdxSSfxOVmB6SfrXm7HtirVql3bddl75498fH2LbltFarvO267Lwzd+OPxxIfVupJqeoG7YfIKgXMArkqqZ2O4Be4OefDrPtmrTls1sO7VjLtutCOy4ebq1nlEp3J5JP13r5KyWh8TOpKbvJ38S++FOrPburaJJRzEH7pPBHt9K9jsrbZwqqk3eL9PA9zsTtGpTrRoyd4yx4Pod9X1Z9uKAUAoCn67pdQ7Wf2dkVQ0XsxubZIkLse7t+VUlvXW75nXss6EYz75Nu3w2/u4X6FPb6N1ArbD37I+0IuQvmswgCjt83afbkb7VRKpxa19DtltGwJy3YS/arXekuL10+fgZWPhjVPB1GtYkhsxbRUloIR1aBiVEen3RRU52zIT7Q2WP+lQWqtvNu3NNcUzmOv6A277IL104hRJfc9iyT8yd6+c2/a6tKvKEW7K3F8kfPbX+s1slaVH/AAsJWevjnk9L2Q6BoTcvohvXRkGWQ+4lG3E+o5HzFNg2urVrxg27O/F8mRsv6yW11o0VssI3evhnktbWOnv/AAxqkH2GtYFVGHiIHIfhrjMZklchx96vo3Tml8Mj6KG37NJrvaC1d91tYzZJcLPOp5e6P1BRc8O9ZJDL4OSxihDBw3byctufXijjUzZ+AhtOwNx34S0e9Z6v/bbP4LboWj1Fu5eN90ZC0WQoghJY923PcPyNXipXd/I49qqbPKEO6TTt8V+L6FzVzjFAKAUAoBQHE/EXw24drlkZKxkqPMpO5geo+lfNdodlz33UpK6eWuP8nx/avYtRTdWgrp5a4rw5/U5q5bKmGBB9iIP614koOLtJWZ85OEoO0lZ9T21aZzCqWPsASf0pCnKbtFXfQmnSnUdoJt9MnV/DPw46uLt4Y47qvrPu3t9K+h7N7MnTmqtXFtF+T6nsfsedOar1sW0X3Z19e+fUigFAKAUAoBQHzj4rH/N3f+n+Ra+N7VX/ALcvL6I/P+20/wDGz8vojz4VH/NWvqf5Wp2Um9qh5/Rkdir/AN2Hn9GfSK+yP0EUAoBQCgFAKAUAoBQGLKDyKhpPUhpPU9CgcUStoEktD2pJFAKAUAoBQCgFAQdf0izfINxASNpkgx7SCJrmr7HRru9SN375HHtPZ+z7S06sbteK+g0PSLNkk20AJ9ZJP5kmKUNjo0HenGz+f1Gzdn7PszbpRs/N/UnV0nYKAUAoBQCgFAKAUAoBQCgFAKAUAoBQCgFAKAi9SQNbIPBK+sfeHtQHLtp8fEGTHA7SRJ42O3z9IowS9LZ2Bn75G4UyBgIMg/P8zUEkFUZRs7HH3VDOx5lP6v6n3qSDdoZuOwY7YNsFQcAgEdsjifrUA02wwjvJ7id1T2mNk47uPSBEVILnoVmc8mLbJEqm0gzwomfnQH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219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6746" name="Picture 10" descr="http://www.cell.com/cms/attachment/582684/4392170/g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89296"/>
            <a:ext cx="3587477" cy="605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17353"/>
            <a:ext cx="2518503" cy="199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2050388"/>
            <a:ext cx="2293620" cy="47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6 Título"/>
          <p:cNvSpPr txBox="1">
            <a:spLocks/>
          </p:cNvSpPr>
          <p:nvPr/>
        </p:nvSpPr>
        <p:spPr>
          <a:xfrm>
            <a:off x="1192088" y="116632"/>
            <a:ext cx="7772400" cy="764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C2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err="1" smtClean="0"/>
              <a:t>Membrane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structure</a:t>
            </a:r>
            <a:r>
              <a:rPr lang="es-ES" sz="2800" b="1" dirty="0" smtClean="0"/>
              <a:t> &amp; </a:t>
            </a:r>
            <a:r>
              <a:rPr lang="es-ES" sz="2800" b="1" dirty="0" err="1" smtClean="0"/>
              <a:t>protein-lipid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interactions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30142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" y="2276872"/>
            <a:ext cx="865451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GBE1-membrane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865090"/>
            <a:ext cx="76517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GBE1-membrane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1628800"/>
            <a:ext cx="63309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89" y="4005064"/>
            <a:ext cx="6337300" cy="248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511736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80" y="1486778"/>
            <a:ext cx="2431244" cy="511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2 Grupo"/>
          <p:cNvGrpSpPr>
            <a:grpSpLocks/>
          </p:cNvGrpSpPr>
          <p:nvPr/>
        </p:nvGrpSpPr>
        <p:grpSpPr bwMode="auto">
          <a:xfrm>
            <a:off x="2627784" y="764704"/>
            <a:ext cx="5780199" cy="6120680"/>
            <a:chOff x="827584" y="-27384"/>
            <a:chExt cx="6472808" cy="6743823"/>
          </a:xfrm>
        </p:grpSpPr>
        <p:pic>
          <p:nvPicPr>
            <p:cNvPr id="6149" name="7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9992" y="4445144"/>
              <a:ext cx="3200400" cy="2249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-27384"/>
              <a:ext cx="3200400" cy="224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4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204864"/>
              <a:ext cx="3200400" cy="224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2" name="5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204864"/>
              <a:ext cx="3200400" cy="224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3" name="6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476159"/>
              <a:ext cx="3200400" cy="224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4" name="9 CuadroTexto"/>
            <p:cNvSpPr txBox="1">
              <a:spLocks noChangeArrowheads="1"/>
            </p:cNvSpPr>
            <p:nvPr/>
          </p:nvSpPr>
          <p:spPr bwMode="auto">
            <a:xfrm>
              <a:off x="3347864" y="1484784"/>
              <a:ext cx="309391" cy="29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>
                  <a:solidFill>
                    <a:schemeClr val="tx1"/>
                  </a:solidFill>
                  <a:cs typeface="Arial" pitchFamily="34" charset="0"/>
                </a:rPr>
                <a:t>A</a:t>
              </a:r>
            </a:p>
          </p:txBody>
        </p:sp>
        <p:sp>
          <p:nvSpPr>
            <p:cNvPr id="6155" name="10 CuadroTexto"/>
            <p:cNvSpPr txBox="1">
              <a:spLocks noChangeArrowheads="1"/>
            </p:cNvSpPr>
            <p:nvPr/>
          </p:nvSpPr>
          <p:spPr bwMode="auto">
            <a:xfrm>
              <a:off x="3283114" y="3671799"/>
              <a:ext cx="309391" cy="29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>
                  <a:solidFill>
                    <a:schemeClr val="tx1"/>
                  </a:solidFill>
                  <a:cs typeface="Arial" pitchFamily="34" charset="0"/>
                </a:rPr>
                <a:t>B</a:t>
              </a:r>
            </a:p>
          </p:txBody>
        </p:sp>
        <p:sp>
          <p:nvSpPr>
            <p:cNvPr id="6156" name="11 CuadroTexto"/>
            <p:cNvSpPr txBox="1">
              <a:spLocks noChangeArrowheads="1"/>
            </p:cNvSpPr>
            <p:nvPr/>
          </p:nvSpPr>
          <p:spPr bwMode="auto">
            <a:xfrm>
              <a:off x="6529802" y="3667070"/>
              <a:ext cx="309391" cy="29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>
                  <a:solidFill>
                    <a:schemeClr val="tx1"/>
                  </a:solidFill>
                  <a:cs typeface="Arial" pitchFamily="34" charset="0"/>
                </a:rPr>
                <a:t>C</a:t>
              </a:r>
            </a:p>
          </p:txBody>
        </p:sp>
        <p:sp>
          <p:nvSpPr>
            <p:cNvPr id="6157" name="13 CuadroTexto"/>
            <p:cNvSpPr txBox="1">
              <a:spLocks noChangeArrowheads="1"/>
            </p:cNvSpPr>
            <p:nvPr/>
          </p:nvSpPr>
          <p:spPr bwMode="auto">
            <a:xfrm>
              <a:off x="3315019" y="5973931"/>
              <a:ext cx="309391" cy="29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>
                  <a:solidFill>
                    <a:schemeClr val="tx1"/>
                  </a:solidFill>
                  <a:cs typeface="Arial" pitchFamily="34" charset="0"/>
                </a:rPr>
                <a:t>D</a:t>
              </a:r>
            </a:p>
          </p:txBody>
        </p:sp>
        <p:sp>
          <p:nvSpPr>
            <p:cNvPr id="6158" name="12 CuadroTexto"/>
            <p:cNvSpPr txBox="1">
              <a:spLocks noChangeArrowheads="1"/>
            </p:cNvSpPr>
            <p:nvPr/>
          </p:nvSpPr>
          <p:spPr bwMode="auto">
            <a:xfrm>
              <a:off x="6525468" y="5945283"/>
              <a:ext cx="300992" cy="297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1pPr>
              <a:lvl2pPr eaLnBrk="0" hangingPunct="0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2pPr>
              <a:lvl3pPr eaLnBrk="0" hangingPunct="0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3pPr>
              <a:lvl4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4pPr>
              <a:lvl5pPr eaLnBrk="0" hangingPunct="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s-ES" altLang="es-ES" sz="1200" b="1">
                  <a:solidFill>
                    <a:schemeClr val="tx1"/>
                  </a:solidFill>
                  <a:cs typeface="Arial" pitchFamily="34" charset="0"/>
                </a:rPr>
                <a:t>E</a:t>
              </a:r>
            </a:p>
          </p:txBody>
        </p:sp>
      </p:grpSp>
      <p:sp>
        <p:nvSpPr>
          <p:cNvPr id="6147" name="1 Rectángulo"/>
          <p:cNvSpPr>
            <a:spLocks noChangeArrowheads="1"/>
          </p:cNvSpPr>
          <p:nvPr/>
        </p:nvSpPr>
        <p:spPr bwMode="auto">
          <a:xfrm>
            <a:off x="5487758" y="390282"/>
            <a:ext cx="3395567" cy="1980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5" rIns="91428" bIns="45715">
            <a:spAutoFit/>
          </a:bodyPr>
          <a:lstStyle>
            <a:lvl1pPr marL="390525" indent="-390525" eaLnBrk="0" hangingPunct="0"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1pPr>
            <a:lvl2pPr eaLnBrk="0" hangingPunct="0"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2pPr>
            <a:lvl3pPr eaLnBrk="0" hangingPunct="0"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3pPr>
            <a:lvl4pPr eaLnBrk="0" hangingPunct="0"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4pPr>
            <a:lvl5pPr eaLnBrk="0" hangingPunct="0"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/>
                </a:solidFill>
                <a:latin typeface="Arial Narrow" pitchFamily="34" charset="0"/>
                <a:ea typeface="Microsoft YaHei" pitchFamily="34" charset="-122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AutoNum type="alphaUcParenBoth"/>
            </a:pPr>
            <a:r>
              <a:rPr lang="de-DE" altLang="es-E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POPE </a:t>
            </a:r>
          </a:p>
          <a:p>
            <a:pPr algn="just" eaLnBrk="1" hangingPunct="1">
              <a:lnSpc>
                <a:spcPct val="150000"/>
              </a:lnSpc>
              <a:buFontTx/>
              <a:buAutoNum type="alphaUcParenBoth"/>
            </a:pPr>
            <a:r>
              <a:rPr lang="de-DE" altLang="es-E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POPE + 5 mol% TGM1 </a:t>
            </a:r>
          </a:p>
          <a:p>
            <a:pPr algn="just" eaLnBrk="1" hangingPunct="1">
              <a:lnSpc>
                <a:spcPct val="150000"/>
              </a:lnSpc>
              <a:buFontTx/>
              <a:buAutoNum type="alphaUcParenBoth"/>
            </a:pPr>
            <a:r>
              <a:rPr lang="de-DE" altLang="es-E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POPE + 5 mol% TGM2 </a:t>
            </a:r>
          </a:p>
          <a:p>
            <a:pPr algn="just" eaLnBrk="1" hangingPunct="1">
              <a:lnSpc>
                <a:spcPct val="150000"/>
              </a:lnSpc>
              <a:buFontTx/>
              <a:buAutoNum type="alphaUcParenBoth"/>
            </a:pPr>
            <a:r>
              <a:rPr lang="de-DE" altLang="es-E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POPE + 5 mol% TGM4  </a:t>
            </a:r>
          </a:p>
          <a:p>
            <a:pPr algn="just" eaLnBrk="1" hangingPunct="1">
              <a:lnSpc>
                <a:spcPct val="150000"/>
              </a:lnSpc>
              <a:buFontTx/>
              <a:buAutoNum type="alphaUcParenBoth"/>
            </a:pPr>
            <a:r>
              <a:rPr lang="de-DE" altLang="es-ES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POPE + 5 mol % TGM6  </a:t>
            </a:r>
            <a:endParaRPr lang="es-ES" altLang="es-ES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 Box 342"/>
          <p:cNvSpPr txBox="1">
            <a:spLocks noChangeArrowheads="1"/>
          </p:cNvSpPr>
          <p:nvPr/>
        </p:nvSpPr>
        <p:spPr bwMode="auto">
          <a:xfrm rot="-5400000">
            <a:off x="-199795" y="3746456"/>
            <a:ext cx="4664073" cy="46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>
            <a:spAutoFit/>
          </a:bodyPr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Arial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400" b="1" dirty="0">
                <a:solidFill>
                  <a:srgbClr val="FF0000"/>
                </a:solidFill>
                <a:cs typeface="Arial" pitchFamily="34" charset="0"/>
              </a:rPr>
              <a:t>X-</a:t>
            </a:r>
            <a:r>
              <a:rPr lang="es-ES_tradnl" altLang="es-ES" sz="2400" b="1" dirty="0" err="1">
                <a:solidFill>
                  <a:srgbClr val="FF0000"/>
                </a:solidFill>
                <a:cs typeface="Arial" pitchFamily="34" charset="0"/>
              </a:rPr>
              <a:t>ray</a:t>
            </a:r>
            <a:r>
              <a:rPr lang="es-ES_tradnl" altLang="es-ES" sz="2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s-ES_tradnl" altLang="es-ES" sz="2400" b="1" dirty="0" err="1">
                <a:solidFill>
                  <a:srgbClr val="FF0000"/>
                </a:solidFill>
                <a:cs typeface="Arial" pitchFamily="34" charset="0"/>
              </a:rPr>
              <a:t>diffraction</a:t>
            </a:r>
            <a:r>
              <a:rPr lang="es-ES_tradnl" altLang="es-ES" sz="2400" b="1" dirty="0">
                <a:solidFill>
                  <a:srgbClr val="FF0000"/>
                </a:solidFill>
                <a:cs typeface="Arial" pitchFamily="34" charset="0"/>
              </a:rPr>
              <a:t> (SAXS/WAXS)</a:t>
            </a:r>
          </a:p>
        </p:txBody>
      </p:sp>
      <p:sp>
        <p:nvSpPr>
          <p:cNvPr id="15" name="4 Título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18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7922"/>
            <a:ext cx="4278610" cy="407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97922"/>
            <a:ext cx="4248472" cy="409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23528" y="1997922"/>
            <a:ext cx="8568952" cy="407042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828051" y="6021288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TGM5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246541" y="6021288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TGM0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687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512428" cy="4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GBE1 Y329S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patient’s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7144"/>
            <a:ext cx="42100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43" y="3042642"/>
            <a:ext cx="4516865" cy="341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Título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Y329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GBE1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probability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1526857"/>
            <a:ext cx="5400040" cy="38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38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2183854"/>
            <a:ext cx="2933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652120" y="1990581"/>
            <a:ext cx="19376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Orange: Y329</a:t>
            </a:r>
          </a:p>
          <a:p>
            <a:r>
              <a:rPr lang="es-ES" dirty="0" err="1" smtClean="0"/>
              <a:t>Yellow</a:t>
            </a:r>
            <a:r>
              <a:rPr lang="es-ES" dirty="0" smtClean="0"/>
              <a:t>: C-</a:t>
            </a:r>
            <a:r>
              <a:rPr lang="es-ES" dirty="0" err="1" smtClean="0"/>
              <a:t>terminus</a:t>
            </a:r>
            <a:endParaRPr lang="es-ES" dirty="0" smtClean="0"/>
          </a:p>
        </p:txBody>
      </p:sp>
      <p:sp>
        <p:nvSpPr>
          <p:cNvPr id="6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  <a:r>
              <a:rPr lang="es-ES" sz="2400" b="1" baseline="300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2+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endParaRPr lang="es-E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67519"/>
            <a:ext cx="8448675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87824" y="6237312"/>
            <a:ext cx="2637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Anchor </a:t>
            </a:r>
            <a:r>
              <a:rPr lang="es-ES" sz="2000" b="1" dirty="0" err="1" smtClean="0"/>
              <a:t>IUPred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analysis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703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692994"/>
            <a:ext cx="52387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APBD </a:t>
            </a:r>
            <a:r>
              <a:rPr lang="es-ES" dirty="0" err="1" smtClean="0"/>
              <a:t>Phase</a:t>
            </a:r>
            <a:r>
              <a:rPr lang="es-ES" dirty="0" smtClean="0"/>
              <a:t> II </a:t>
            </a:r>
            <a:r>
              <a:rPr lang="es-ES" dirty="0" err="1" smtClean="0"/>
              <a:t>Clinical</a:t>
            </a:r>
            <a:r>
              <a:rPr lang="es-ES" dirty="0" smtClean="0"/>
              <a:t> Trial </a:t>
            </a:r>
            <a:r>
              <a:rPr lang="es-ES" dirty="0" err="1" smtClean="0"/>
              <a:t>with</a:t>
            </a:r>
            <a:r>
              <a:rPr lang="es-ES" dirty="0" smtClean="0"/>
              <a:t> TH</a:t>
            </a:r>
            <a:endParaRPr lang="es-E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66785" cy="46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063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0" y="1988840"/>
            <a:ext cx="851318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Glucose</a:t>
            </a:r>
            <a:r>
              <a:rPr lang="es-ES" dirty="0" smtClean="0"/>
              <a:t> </a:t>
            </a:r>
            <a:r>
              <a:rPr lang="es-ES" dirty="0" err="1" smtClean="0"/>
              <a:t>Tranporter</a:t>
            </a:r>
            <a:r>
              <a:rPr lang="es-ES" dirty="0" smtClean="0"/>
              <a:t> </a:t>
            </a:r>
            <a:r>
              <a:rPr lang="es-ES" dirty="0" err="1" smtClean="0"/>
              <a:t>Deficiency</a:t>
            </a:r>
            <a:r>
              <a:rPr lang="es-ES" dirty="0" smtClean="0"/>
              <a:t> </a:t>
            </a:r>
            <a:r>
              <a:rPr lang="es-ES" dirty="0" err="1" smtClean="0"/>
              <a:t>Type</a:t>
            </a:r>
            <a:r>
              <a:rPr lang="es-ES" dirty="0" smtClean="0"/>
              <a:t> I </a:t>
            </a:r>
            <a:r>
              <a:rPr lang="es-ES" dirty="0" err="1" smtClean="0"/>
              <a:t>Phase</a:t>
            </a:r>
            <a:r>
              <a:rPr lang="es-ES" dirty="0" smtClean="0"/>
              <a:t> II </a:t>
            </a:r>
            <a:r>
              <a:rPr lang="es-ES" dirty="0" err="1" smtClean="0"/>
              <a:t>Clinical</a:t>
            </a:r>
            <a:r>
              <a:rPr lang="es-ES" dirty="0" smtClean="0"/>
              <a:t> Trial </a:t>
            </a:r>
            <a:r>
              <a:rPr lang="es-ES" dirty="0" err="1" smtClean="0"/>
              <a:t>with</a:t>
            </a:r>
            <a:r>
              <a:rPr lang="es-ES" dirty="0" smtClean="0"/>
              <a:t> TH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1165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352425"/>
            <a:ext cx="7762875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0919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10883" cy="610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908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TGM5 as a </a:t>
            </a:r>
            <a:r>
              <a:rPr lang="es-E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endParaRPr lang="es-E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38494" y="2282096"/>
            <a:ext cx="7688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b="1" dirty="0" smtClean="0"/>
              <a:t>TGM5 has </a:t>
            </a:r>
            <a:r>
              <a:rPr lang="es-ES" sz="2000" b="1" dirty="0" err="1" smtClean="0"/>
              <a:t>been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registered</a:t>
            </a:r>
            <a:r>
              <a:rPr lang="es-ES" sz="2000" b="1" dirty="0" smtClean="0"/>
              <a:t> and </a:t>
            </a:r>
            <a:r>
              <a:rPr lang="es-ES" sz="2000" b="1" dirty="0" err="1" smtClean="0"/>
              <a:t>approved</a:t>
            </a:r>
            <a:r>
              <a:rPr lang="es-ES" sz="2000" b="1" dirty="0" smtClean="0"/>
              <a:t> in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European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Union</a:t>
            </a:r>
            <a:r>
              <a:rPr lang="es-ES" sz="2000" b="1" dirty="0" smtClean="0"/>
              <a:t> as a </a:t>
            </a:r>
            <a:r>
              <a:rPr lang="es-ES" sz="2000" b="1" dirty="0" err="1" smtClean="0"/>
              <a:t>food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supplement</a:t>
            </a:r>
            <a:r>
              <a:rPr lang="es-ES" sz="2000" b="1" dirty="0"/>
              <a:t> </a:t>
            </a:r>
            <a:r>
              <a:rPr lang="es-ES" sz="2000" b="1" dirty="0" smtClean="0"/>
              <a:t>and </a:t>
            </a:r>
            <a:r>
              <a:rPr lang="es-ES" sz="2000" b="1" dirty="0" err="1" smtClean="0"/>
              <a:t>notified</a:t>
            </a:r>
            <a:r>
              <a:rPr lang="es-ES" sz="2000" b="1" dirty="0" smtClean="0"/>
              <a:t> to </a:t>
            </a:r>
            <a:r>
              <a:rPr lang="es-ES" sz="2000" b="1" dirty="0" err="1" smtClean="0"/>
              <a:t>various</a:t>
            </a:r>
            <a:r>
              <a:rPr lang="es-ES" sz="2000" b="1" dirty="0" smtClean="0"/>
              <a:t> EU </a:t>
            </a:r>
            <a:r>
              <a:rPr lang="es-ES" sz="2000" b="1" dirty="0" err="1" smtClean="0"/>
              <a:t>countries</a:t>
            </a:r>
            <a:r>
              <a:rPr lang="es-ES" sz="2000" b="1" dirty="0" smtClean="0"/>
              <a:t>.</a:t>
            </a:r>
            <a:endParaRPr lang="es-ES" sz="2000" b="1" dirty="0" smtClean="0"/>
          </a:p>
          <a:p>
            <a:pPr>
              <a:lnSpc>
                <a:spcPct val="150000"/>
              </a:lnSpc>
            </a:pPr>
            <a:r>
              <a:rPr lang="es-ES" sz="2000" b="1" dirty="0" err="1" smtClean="0"/>
              <a:t>It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produced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by</a:t>
            </a:r>
            <a:r>
              <a:rPr lang="es-ES" sz="2000" b="1" dirty="0" smtClean="0"/>
              <a:t> BEGA </a:t>
            </a:r>
            <a:r>
              <a:rPr lang="es-ES" sz="2000" b="1" dirty="0" err="1" smtClean="0"/>
              <a:t>under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brand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name</a:t>
            </a:r>
            <a:r>
              <a:rPr lang="es-ES" sz="2000" b="1" dirty="0" smtClean="0"/>
              <a:t> of </a:t>
            </a:r>
            <a:r>
              <a:rPr lang="es-E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EPApother</a:t>
            </a:r>
            <a:r>
              <a:rPr lang="es-E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000" b="1" dirty="0" err="1" smtClean="0"/>
              <a:t>because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it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is</a:t>
            </a:r>
            <a:r>
              <a:rPr lang="es-ES" sz="2000" b="1" dirty="0" smtClean="0"/>
              <a:t> a </a:t>
            </a:r>
            <a:r>
              <a:rPr lang="es-ES" sz="2000" b="1" dirty="0" err="1" smtClean="0"/>
              <a:t>molecule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based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on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EPA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for</a:t>
            </a:r>
            <a:r>
              <a:rPr lang="es-ES" sz="2000" b="1" dirty="0" smtClean="0"/>
              <a:t> </a:t>
            </a:r>
            <a:r>
              <a:rPr lang="es-ES" sz="2000" b="1" u="sng" dirty="0" err="1" smtClean="0"/>
              <a:t>A</a:t>
            </a:r>
            <a:r>
              <a:rPr lang="es-ES" sz="2000" b="1" dirty="0" err="1" smtClean="0"/>
              <a:t>dult</a:t>
            </a:r>
            <a:r>
              <a:rPr lang="es-ES" sz="2000" b="1" dirty="0" smtClean="0"/>
              <a:t> </a:t>
            </a:r>
            <a:r>
              <a:rPr lang="es-ES" sz="2000" b="1" u="sng" dirty="0" err="1" smtClean="0"/>
              <a:t>po</a:t>
            </a:r>
            <a:r>
              <a:rPr lang="es-ES" sz="2000" b="1" dirty="0" err="1" smtClean="0"/>
              <a:t>lyglucosan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body</a:t>
            </a:r>
            <a:r>
              <a:rPr lang="es-ES" sz="2000" b="1" dirty="0" smtClean="0"/>
              <a:t> </a:t>
            </a:r>
            <a:r>
              <a:rPr lang="es-ES" sz="2000" b="1" u="sng" dirty="0" err="1" smtClean="0"/>
              <a:t>ther</a:t>
            </a:r>
            <a:r>
              <a:rPr lang="es-ES" sz="2000" b="1" dirty="0" err="1" smtClean="0"/>
              <a:t>apy</a:t>
            </a:r>
            <a:r>
              <a:rPr lang="es-ES" sz="2000" b="1" dirty="0" smtClean="0"/>
              <a:t>.</a:t>
            </a:r>
            <a:endParaRPr lang="es-ES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79" y="5013176"/>
            <a:ext cx="4065464" cy="103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909439" y="5530968"/>
            <a:ext cx="236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www.begapharma.com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6644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-99392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GBE1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affinity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chromatography</a:t>
            </a:r>
            <a:endParaRPr lang="es-E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Trapecio"/>
          <p:cNvSpPr/>
          <p:nvPr/>
        </p:nvSpPr>
        <p:spPr>
          <a:xfrm rot="10800000">
            <a:off x="3779913" y="2348879"/>
            <a:ext cx="2016224" cy="2160240"/>
          </a:xfrm>
          <a:prstGeom prst="trapezoid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"/>
          <p:cNvCxnSpPr/>
          <p:nvPr/>
        </p:nvCxnSpPr>
        <p:spPr>
          <a:xfrm>
            <a:off x="3923928" y="2852936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"/>
          <p:cNvCxnSpPr/>
          <p:nvPr/>
        </p:nvCxnSpPr>
        <p:spPr>
          <a:xfrm>
            <a:off x="3995936" y="3361184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5292080" y="3212976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148064" y="3789040"/>
            <a:ext cx="288032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>
          <a:xfrm>
            <a:off x="4175956" y="263691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4175956" y="2744924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4283968" y="3212976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932040" y="3068960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4788024" y="364502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4285073" y="1362254"/>
            <a:ext cx="1007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Imidazol</a:t>
            </a:r>
            <a:endParaRPr lang="es-ES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18 Conector recto de flecha"/>
          <p:cNvCxnSpPr/>
          <p:nvPr/>
        </p:nvCxnSpPr>
        <p:spPr>
          <a:xfrm>
            <a:off x="4788024" y="4005064"/>
            <a:ext cx="0" cy="86409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Elipse"/>
          <p:cNvSpPr/>
          <p:nvPr/>
        </p:nvSpPr>
        <p:spPr>
          <a:xfrm>
            <a:off x="4283968" y="3284984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112060" y="3140968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4968044" y="3681028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6" name="25 Conector recto de flecha"/>
          <p:cNvCxnSpPr/>
          <p:nvPr/>
        </p:nvCxnSpPr>
        <p:spPr>
          <a:xfrm>
            <a:off x="4788024" y="2744924"/>
            <a:ext cx="0" cy="97210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Elipse"/>
          <p:cNvSpPr/>
          <p:nvPr/>
        </p:nvSpPr>
        <p:spPr>
          <a:xfrm>
            <a:off x="2123728" y="1792272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2123728" y="1934834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CuadroTexto"/>
          <p:cNvSpPr txBox="1"/>
          <p:nvPr/>
        </p:nvSpPr>
        <p:spPr>
          <a:xfrm>
            <a:off x="1966729" y="1377528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GBE1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259632" y="2276872"/>
            <a:ext cx="1151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Hystidine</a:t>
            </a:r>
            <a:r>
              <a:rPr lang="es-E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endParaRPr lang="es-E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 flipV="1">
            <a:off x="1829594" y="2057219"/>
            <a:ext cx="335442" cy="2064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Elipse"/>
          <p:cNvSpPr/>
          <p:nvPr/>
        </p:nvSpPr>
        <p:spPr>
          <a:xfrm>
            <a:off x="4644008" y="5661248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lipse"/>
          <p:cNvSpPr/>
          <p:nvPr/>
        </p:nvSpPr>
        <p:spPr>
          <a:xfrm>
            <a:off x="4644008" y="5805264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52 Conector recto"/>
          <p:cNvCxnSpPr/>
          <p:nvPr/>
        </p:nvCxnSpPr>
        <p:spPr>
          <a:xfrm>
            <a:off x="5220072" y="2636912"/>
            <a:ext cx="28803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Elipse"/>
          <p:cNvSpPr/>
          <p:nvPr/>
        </p:nvSpPr>
        <p:spPr>
          <a:xfrm>
            <a:off x="4644008" y="5085184"/>
            <a:ext cx="360040" cy="3600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lipse"/>
          <p:cNvSpPr/>
          <p:nvPr/>
        </p:nvSpPr>
        <p:spPr>
          <a:xfrm>
            <a:off x="4644008" y="5229200"/>
            <a:ext cx="180020" cy="180020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0" name="89 Conector recto"/>
          <p:cNvCxnSpPr/>
          <p:nvPr/>
        </p:nvCxnSpPr>
        <p:spPr>
          <a:xfrm flipH="1" flipV="1">
            <a:off x="3707904" y="5003536"/>
            <a:ext cx="90010" cy="2256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/>
          <p:nvPr/>
        </p:nvCxnSpPr>
        <p:spPr>
          <a:xfrm flipH="1" flipV="1">
            <a:off x="3707904" y="5867632"/>
            <a:ext cx="90010" cy="2256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flipV="1">
            <a:off x="3863861" y="6021288"/>
            <a:ext cx="198022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/>
          <p:nvPr/>
        </p:nvCxnSpPr>
        <p:spPr>
          <a:xfrm>
            <a:off x="3869426" y="6165304"/>
            <a:ext cx="224408" cy="1080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 flipH="1" flipV="1">
            <a:off x="4409982" y="5013176"/>
            <a:ext cx="90010" cy="2256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117 Conector recto"/>
          <p:cNvCxnSpPr/>
          <p:nvPr/>
        </p:nvCxnSpPr>
        <p:spPr>
          <a:xfrm flipH="1" flipV="1">
            <a:off x="4409982" y="5877272"/>
            <a:ext cx="90010" cy="2256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118 Conector recto"/>
          <p:cNvCxnSpPr/>
          <p:nvPr/>
        </p:nvCxnSpPr>
        <p:spPr>
          <a:xfrm>
            <a:off x="4589125" y="6183526"/>
            <a:ext cx="224408" cy="1080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/>
          <p:nvPr/>
        </p:nvCxnSpPr>
        <p:spPr>
          <a:xfrm flipV="1">
            <a:off x="5319083" y="5980464"/>
            <a:ext cx="198022" cy="14401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127 CuadroTexto"/>
          <p:cNvSpPr txBox="1"/>
          <p:nvPr/>
        </p:nvSpPr>
        <p:spPr>
          <a:xfrm>
            <a:off x="3551838" y="568296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*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3953907" y="586071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*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2" name="131 CuadroTexto"/>
          <p:cNvSpPr txBox="1"/>
          <p:nvPr/>
        </p:nvSpPr>
        <p:spPr>
          <a:xfrm>
            <a:off x="4680012" y="61560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*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33" name="132 CuadroTexto"/>
          <p:cNvSpPr txBox="1"/>
          <p:nvPr/>
        </p:nvSpPr>
        <p:spPr>
          <a:xfrm>
            <a:off x="5292080" y="5867980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 *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71" name="170 CuadroTexto"/>
          <p:cNvSpPr txBox="1"/>
          <p:nvPr/>
        </p:nvSpPr>
        <p:spPr>
          <a:xfrm>
            <a:off x="3914965" y="930206"/>
            <a:ext cx="19191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GBE1 </a:t>
            </a:r>
            <a:r>
              <a:rPr lang="es-E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43808" y="3713402"/>
            <a:ext cx="1200970" cy="502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s-ES" sz="1600" b="1" baseline="30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2+ </a:t>
            </a:r>
            <a:r>
              <a:rPr lang="es-ES" sz="16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matrix</a:t>
            </a:r>
            <a:endParaRPr lang="es-ES" sz="1600" b="1" baseline="30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600" b="1" baseline="30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4" name="153 Conector recto de flecha"/>
          <p:cNvCxnSpPr/>
          <p:nvPr/>
        </p:nvCxnSpPr>
        <p:spPr>
          <a:xfrm>
            <a:off x="4788024" y="1772816"/>
            <a:ext cx="0" cy="86409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0" y="1415773"/>
            <a:ext cx="5479547" cy="507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7484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GBE1 </a:t>
            </a:r>
            <a:r>
              <a:rPr lang="es-E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es-E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purification</a:t>
            </a:r>
            <a:endParaRPr lang="es-ES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0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872345" y="1404810"/>
            <a:ext cx="7300055" cy="2168206"/>
            <a:chOff x="611560" y="469210"/>
            <a:chExt cx="7300055" cy="2168206"/>
          </a:xfrm>
        </p:grpSpPr>
        <p:grpSp>
          <p:nvGrpSpPr>
            <p:cNvPr id="6" name="5 Grupo"/>
            <p:cNvGrpSpPr>
              <a:grpSpLocks noChangeAspect="1"/>
            </p:cNvGrpSpPr>
            <p:nvPr/>
          </p:nvGrpSpPr>
          <p:grpSpPr>
            <a:xfrm>
              <a:off x="3131840" y="477416"/>
              <a:ext cx="2259495" cy="2160000"/>
              <a:chOff x="2286000" y="1143000"/>
              <a:chExt cx="4876800" cy="4662055"/>
            </a:xfrm>
          </p:grpSpPr>
          <p:pic>
            <p:nvPicPr>
              <p:cNvPr id="1028" name="Picture 4" descr="C:\Users\Administrador\Desktop\U118_GBE1_Hoe_10_z0_ch01.tif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03"/>
              <a:stretch/>
            </p:blipFill>
            <p:spPr bwMode="auto">
              <a:xfrm>
                <a:off x="2286000" y="1143000"/>
                <a:ext cx="4876800" cy="4662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" name="4 Conector recto"/>
              <p:cNvCxnSpPr/>
              <p:nvPr/>
            </p:nvCxnSpPr>
            <p:spPr>
              <a:xfrm>
                <a:off x="2430907" y="1412776"/>
                <a:ext cx="62981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6 Grupo"/>
            <p:cNvGrpSpPr>
              <a:grpSpLocks noChangeAspect="1"/>
            </p:cNvGrpSpPr>
            <p:nvPr/>
          </p:nvGrpSpPr>
          <p:grpSpPr>
            <a:xfrm>
              <a:off x="611560" y="476672"/>
              <a:ext cx="2259495" cy="2160000"/>
              <a:chOff x="4721843" y="1106488"/>
              <a:chExt cx="4876800" cy="4662055"/>
            </a:xfrm>
          </p:grpSpPr>
          <p:pic>
            <p:nvPicPr>
              <p:cNvPr id="1027" name="Picture 3" descr="C:\Users\Administrador\Desktop\U118_GBE1_Hoe_10_z0_ch00.t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03"/>
              <a:stretch/>
            </p:blipFill>
            <p:spPr bwMode="auto">
              <a:xfrm>
                <a:off x="4721843" y="1106488"/>
                <a:ext cx="4876800" cy="4662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9 Conector recto"/>
              <p:cNvCxnSpPr/>
              <p:nvPr/>
            </p:nvCxnSpPr>
            <p:spPr>
              <a:xfrm>
                <a:off x="5076056" y="1340768"/>
                <a:ext cx="62981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7 Grupo"/>
            <p:cNvGrpSpPr>
              <a:grpSpLocks noChangeAspect="1"/>
            </p:cNvGrpSpPr>
            <p:nvPr/>
          </p:nvGrpSpPr>
          <p:grpSpPr>
            <a:xfrm>
              <a:off x="5652120" y="469210"/>
              <a:ext cx="2259495" cy="2160000"/>
              <a:chOff x="3499012" y="1134773"/>
              <a:chExt cx="4876800" cy="4662055"/>
            </a:xfrm>
          </p:grpSpPr>
          <p:pic>
            <p:nvPicPr>
              <p:cNvPr id="1026" name="Picture 2" descr="C:\Users\Administrador\Desktop\U118_GBE1_Hoe_10_z0.t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03"/>
              <a:stretch/>
            </p:blipFill>
            <p:spPr bwMode="auto">
              <a:xfrm>
                <a:off x="3499012" y="1134773"/>
                <a:ext cx="4876800" cy="4662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11 Conector recto"/>
              <p:cNvCxnSpPr/>
              <p:nvPr/>
            </p:nvCxnSpPr>
            <p:spPr>
              <a:xfrm>
                <a:off x="3707904" y="1328326"/>
                <a:ext cx="629816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10 CuadroTexto"/>
          <p:cNvSpPr txBox="1"/>
          <p:nvPr/>
        </p:nvSpPr>
        <p:spPr>
          <a:xfrm>
            <a:off x="1215024" y="836712"/>
            <a:ext cx="626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Hoechst 33342                            GBE1                                        </a:t>
            </a:r>
            <a:r>
              <a:rPr lang="es-ES" b="1" dirty="0" err="1" smtClean="0"/>
              <a:t>Merge</a:t>
            </a:r>
            <a:endParaRPr lang="es-ES" b="1" dirty="0"/>
          </a:p>
        </p:txBody>
      </p:sp>
      <p:grpSp>
        <p:nvGrpSpPr>
          <p:cNvPr id="20" name="19 Grupo"/>
          <p:cNvGrpSpPr>
            <a:grpSpLocks noChangeAspect="1"/>
          </p:cNvGrpSpPr>
          <p:nvPr/>
        </p:nvGrpSpPr>
        <p:grpSpPr>
          <a:xfrm>
            <a:off x="879040" y="3853045"/>
            <a:ext cx="2252800" cy="2160000"/>
            <a:chOff x="2286000" y="1143000"/>
            <a:chExt cx="4876800" cy="4675909"/>
          </a:xfrm>
        </p:grpSpPr>
        <p:pic>
          <p:nvPicPr>
            <p:cNvPr id="1034" name="Picture 10" descr="C:\Users\Administrador\Desktop\130627\U118_GBE1_Hoe_17_z0_ch00.tif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9"/>
            <a:stretch/>
          </p:blipFill>
          <p:spPr bwMode="auto">
            <a:xfrm>
              <a:off x="2286000" y="1143000"/>
              <a:ext cx="4876800" cy="467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18 Conector recto"/>
            <p:cNvCxnSpPr/>
            <p:nvPr/>
          </p:nvCxnSpPr>
          <p:spPr>
            <a:xfrm>
              <a:off x="2484197" y="1340768"/>
              <a:ext cx="45929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20 Grupo"/>
          <p:cNvGrpSpPr>
            <a:grpSpLocks noChangeAspect="1"/>
          </p:cNvGrpSpPr>
          <p:nvPr/>
        </p:nvGrpSpPr>
        <p:grpSpPr>
          <a:xfrm>
            <a:off x="5991608" y="3933296"/>
            <a:ext cx="2252800" cy="2160000"/>
            <a:chOff x="2286000" y="1143000"/>
            <a:chExt cx="4876800" cy="4675909"/>
          </a:xfrm>
        </p:grpSpPr>
        <p:pic>
          <p:nvPicPr>
            <p:cNvPr id="1033" name="Picture 9" descr="C:\Users\Administrador\Desktop\130627\U118_GBE1_Hoe_17_z0.tif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9"/>
            <a:stretch/>
          </p:blipFill>
          <p:spPr bwMode="auto">
            <a:xfrm>
              <a:off x="2286000" y="1143000"/>
              <a:ext cx="4876800" cy="467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1" name="30 Conector recto"/>
            <p:cNvCxnSpPr/>
            <p:nvPr/>
          </p:nvCxnSpPr>
          <p:spPr>
            <a:xfrm>
              <a:off x="2563399" y="1412776"/>
              <a:ext cx="45929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24 Grupo"/>
          <p:cNvGrpSpPr>
            <a:grpSpLocks noChangeAspect="1"/>
          </p:cNvGrpSpPr>
          <p:nvPr/>
        </p:nvGrpSpPr>
        <p:grpSpPr>
          <a:xfrm>
            <a:off x="3416851" y="3853045"/>
            <a:ext cx="2252800" cy="2160000"/>
            <a:chOff x="2286000" y="1143000"/>
            <a:chExt cx="4876800" cy="4675909"/>
          </a:xfrm>
        </p:grpSpPr>
        <p:pic>
          <p:nvPicPr>
            <p:cNvPr id="1032" name="Picture 8" descr="C:\Users\Administrador\Desktop\130627\U118_GBE1_Hoe_17_z0_ch01.tif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19"/>
            <a:stretch/>
          </p:blipFill>
          <p:spPr bwMode="auto">
            <a:xfrm>
              <a:off x="2286000" y="1143000"/>
              <a:ext cx="4876800" cy="4675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2" name="31 Conector recto"/>
            <p:cNvCxnSpPr/>
            <p:nvPr/>
          </p:nvCxnSpPr>
          <p:spPr>
            <a:xfrm>
              <a:off x="2511512" y="1412776"/>
              <a:ext cx="45929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1 Título"/>
          <p:cNvSpPr txBox="1">
            <a:spLocks/>
          </p:cNvSpPr>
          <p:nvPr/>
        </p:nvSpPr>
        <p:spPr>
          <a:xfrm>
            <a:off x="457200" y="916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GBE1 in U118 </a:t>
            </a:r>
            <a:r>
              <a:rPr lang="es-ES" sz="24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3 Cuadro de texto"/>
          <p:cNvSpPr txBox="1"/>
          <p:nvPr/>
        </p:nvSpPr>
        <p:spPr>
          <a:xfrm>
            <a:off x="323528" y="6258798"/>
            <a:ext cx="8208912" cy="338554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100" b="1" dirty="0" smtClean="0">
                <a:effectLst/>
                <a:latin typeface="Times New Roman"/>
                <a:ea typeface="Times New Roman"/>
              </a:rPr>
              <a:t>Confocal </a:t>
            </a:r>
            <a:r>
              <a:rPr lang="en-US" sz="1100" b="1" dirty="0">
                <a:effectLst/>
                <a:latin typeface="Times New Roman"/>
                <a:ea typeface="Times New Roman"/>
              </a:rPr>
              <a:t>microscopy image of U118 cells.</a:t>
            </a:r>
            <a:r>
              <a:rPr lang="en-US" sz="1100" b="0" dirty="0">
                <a:effectLst/>
                <a:latin typeface="Times New Roman"/>
                <a:ea typeface="Times New Roman"/>
              </a:rPr>
              <a:t> Upper and lower panels represent two different representative cells stained with the nucleus-staining- probe Hoechst 33342 (blue) and anti-GBE1 antibody (red</a:t>
            </a:r>
            <a:r>
              <a:rPr lang="en-US" sz="1100" b="0" dirty="0" smtClean="0">
                <a:effectLst/>
                <a:latin typeface="Times New Roman"/>
                <a:ea typeface="Times New Roman"/>
              </a:rPr>
              <a:t>).</a:t>
            </a:r>
            <a:r>
              <a:rPr lang="es-ES" sz="1100" dirty="0" smtClean="0"/>
              <a:t> GBE1 </a:t>
            </a:r>
            <a:r>
              <a:rPr lang="es-ES" sz="1100" dirty="0" err="1" smtClean="0"/>
              <a:t>overexpression</a:t>
            </a:r>
            <a:r>
              <a:rPr lang="es-ES" sz="1100" dirty="0" smtClean="0"/>
              <a:t> </a:t>
            </a:r>
            <a:r>
              <a:rPr lang="es-ES" sz="1100" dirty="0" err="1" smtClean="0"/>
              <a:t>was</a:t>
            </a:r>
            <a:r>
              <a:rPr lang="es-ES" sz="1100" dirty="0" smtClean="0"/>
              <a:t> </a:t>
            </a:r>
            <a:r>
              <a:rPr lang="es-ES" sz="1100" dirty="0" err="1" smtClean="0"/>
              <a:t>not</a:t>
            </a:r>
            <a:r>
              <a:rPr lang="es-ES" sz="1100" dirty="0" smtClean="0"/>
              <a:t> </a:t>
            </a:r>
            <a:r>
              <a:rPr lang="es-ES" sz="1100" dirty="0" err="1" smtClean="0"/>
              <a:t>induced</a:t>
            </a:r>
            <a:r>
              <a:rPr lang="es-ES" sz="1100" dirty="0" smtClean="0"/>
              <a:t> in </a:t>
            </a:r>
            <a:r>
              <a:rPr lang="es-ES" sz="1100" dirty="0" err="1" smtClean="0"/>
              <a:t>these</a:t>
            </a:r>
            <a:r>
              <a:rPr lang="es-ES" sz="1100" dirty="0" smtClean="0"/>
              <a:t> </a:t>
            </a:r>
            <a:r>
              <a:rPr lang="es-ES" sz="1100" dirty="0" err="1" smtClean="0"/>
              <a:t>cells</a:t>
            </a:r>
            <a:r>
              <a:rPr lang="es-ES" sz="1100" dirty="0" smtClean="0"/>
              <a:t> . </a:t>
            </a:r>
            <a:r>
              <a:rPr lang="en-US" sz="1100" b="0" dirty="0" smtClean="0">
                <a:effectLst/>
                <a:latin typeface="Times New Roman"/>
                <a:ea typeface="Times New Roman"/>
              </a:rPr>
              <a:t>Bar=10 </a:t>
            </a:r>
            <a:r>
              <a:rPr lang="en-US" sz="1100" b="0" dirty="0" err="1">
                <a:effectLst/>
                <a:latin typeface="Times New Roman"/>
                <a:ea typeface="Times New Roman"/>
              </a:rPr>
              <a:t>μm</a:t>
            </a:r>
            <a:r>
              <a:rPr lang="en-US" sz="1100" b="0" dirty="0">
                <a:effectLst/>
                <a:latin typeface="Times New Roman"/>
                <a:ea typeface="Times New Roman"/>
              </a:rPr>
              <a:t>.</a:t>
            </a:r>
            <a:endParaRPr lang="es-ES" sz="900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442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Membranes</a:t>
            </a: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es-ES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2" name="Picture 6" descr="http://img.tfd.com/mgh/ceb/Artist39s-rendition-of-a-eukaryotic-animal-c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50" y="1618352"/>
            <a:ext cx="4072898" cy="44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4113"/>
            <a:ext cx="3528392" cy="529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4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Rectángulo"/>
          <p:cNvSpPr>
            <a:spLocks noChangeArrowheads="1"/>
          </p:cNvSpPr>
          <p:nvPr/>
        </p:nvSpPr>
        <p:spPr bwMode="auto">
          <a:xfrm>
            <a:off x="1615644" y="2056536"/>
            <a:ext cx="3209564" cy="343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65" tIns="40083" rIns="80165" bIns="40083">
            <a:spAutoFit/>
          </a:bodyPr>
          <a:lstStyle/>
          <a:p>
            <a:r>
              <a:rPr lang="es-ES" altLang="es-ES" sz="2100" b="1" dirty="0"/>
              <a:t> </a:t>
            </a:r>
          </a:p>
          <a:p>
            <a:r>
              <a:rPr lang="en-US" altLang="es-ES" sz="2100" b="1" dirty="0"/>
              <a:t>        CH</a:t>
            </a:r>
            <a:r>
              <a:rPr lang="en-US" altLang="es-ES" sz="2100" b="1" baseline="-25000" dirty="0"/>
              <a:t>2</a:t>
            </a:r>
            <a:r>
              <a:rPr lang="en-US" altLang="es-ES" sz="2100" b="1" dirty="0"/>
              <a:t> – CH – CH</a:t>
            </a:r>
            <a:r>
              <a:rPr lang="en-US" altLang="es-ES" sz="2100" b="1" baseline="-25000" dirty="0"/>
              <a:t>2</a:t>
            </a:r>
            <a:endParaRPr lang="es-ES" altLang="es-ES" sz="2100" b="1" dirty="0"/>
          </a:p>
          <a:p>
            <a:r>
              <a:rPr lang="en-US" altLang="es-ES" sz="2100" b="1" dirty="0"/>
              <a:t>         |          |         |</a:t>
            </a:r>
            <a:endParaRPr lang="es-ES" altLang="es-ES" sz="2100" b="1" dirty="0"/>
          </a:p>
          <a:p>
            <a:r>
              <a:rPr lang="en-US" altLang="es-ES" sz="2100" b="1" dirty="0"/>
              <a:t>        O        </a:t>
            </a:r>
            <a:r>
              <a:rPr lang="en-US" altLang="es-ES" sz="2100" b="1" dirty="0" err="1"/>
              <a:t>O</a:t>
            </a:r>
            <a:r>
              <a:rPr lang="en-US" altLang="es-ES" sz="2100" b="1" dirty="0"/>
              <a:t>       </a:t>
            </a:r>
            <a:r>
              <a:rPr lang="en-US" altLang="es-ES" sz="2100" b="1" dirty="0" err="1"/>
              <a:t>O</a:t>
            </a:r>
            <a:endParaRPr lang="es-ES" altLang="es-ES" sz="2100" b="1" dirty="0"/>
          </a:p>
          <a:p>
            <a:r>
              <a:rPr lang="en-US" altLang="es-ES" sz="2100" b="1" dirty="0"/>
              <a:t>         |          |         |</a:t>
            </a:r>
            <a:endParaRPr lang="es-ES" altLang="es-ES" sz="2100" b="1" dirty="0"/>
          </a:p>
          <a:p>
            <a:r>
              <a:rPr lang="en-US" altLang="es-ES" sz="2100" b="1" dirty="0"/>
              <a:t>        CO     </a:t>
            </a:r>
            <a:r>
              <a:rPr lang="en-US" altLang="es-ES" sz="2100" b="1" dirty="0" err="1"/>
              <a:t>CO</a:t>
            </a:r>
            <a:r>
              <a:rPr lang="en-US" altLang="es-ES" sz="2100" b="1" dirty="0"/>
              <a:t>    </a:t>
            </a:r>
            <a:r>
              <a:rPr lang="en-US" altLang="es-ES" sz="2100" b="1" dirty="0" err="1"/>
              <a:t>CO</a:t>
            </a:r>
            <a:endParaRPr lang="es-ES" altLang="es-ES" sz="2100" b="1" dirty="0"/>
          </a:p>
          <a:p>
            <a:r>
              <a:rPr lang="en-US" altLang="es-ES" sz="2100" b="1" dirty="0"/>
              <a:t>         |         |         |</a:t>
            </a:r>
            <a:endParaRPr lang="es-ES" altLang="es-ES" sz="2100" b="1" dirty="0"/>
          </a:p>
          <a:p>
            <a:r>
              <a:rPr lang="en-US" altLang="es-ES" sz="2100" b="1" dirty="0"/>
              <a:t> HOCH </a:t>
            </a:r>
            <a:r>
              <a:rPr lang="en-US" altLang="es-ES" sz="2100" b="1" dirty="0" err="1"/>
              <a:t>HOCH</a:t>
            </a:r>
            <a:r>
              <a:rPr lang="en-US" altLang="es-ES" sz="2100" b="1" dirty="0"/>
              <a:t>  HCOH</a:t>
            </a:r>
            <a:endParaRPr lang="es-ES" altLang="es-ES" sz="2100" b="1" dirty="0"/>
          </a:p>
          <a:p>
            <a:r>
              <a:rPr lang="en-US" altLang="es-ES" sz="2100" b="1" dirty="0"/>
              <a:t>         |         |         |</a:t>
            </a:r>
            <a:endParaRPr lang="es-ES" altLang="es-ES" sz="2100" b="1" dirty="0"/>
          </a:p>
          <a:p>
            <a:r>
              <a:rPr lang="en-US" altLang="es-ES" sz="2100" b="1" dirty="0"/>
              <a:t>       R1       R2    R3</a:t>
            </a:r>
            <a:endParaRPr lang="es-ES" altLang="es-ES" sz="2100" b="1" dirty="0"/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-178974"/>
            <a:ext cx="161960" cy="3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65" tIns="40083" rIns="80165" bIns="40083" anchor="ctr">
            <a:spAutoFit/>
          </a:bodyPr>
          <a:lstStyle/>
          <a:p>
            <a:endParaRPr lang="es-ES" altLang="es-ES"/>
          </a:p>
        </p:txBody>
      </p:sp>
      <p:pic>
        <p:nvPicPr>
          <p:cNvPr id="3077" name="Picture 1" descr="TO-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626" y="1860676"/>
            <a:ext cx="1748697" cy="417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250084" y="6076363"/>
            <a:ext cx="1205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TGM1</a:t>
            </a:r>
            <a:endParaRPr lang="es-E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0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81" y="1268908"/>
            <a:ext cx="6081963" cy="555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3982"/>
            <a:ext cx="4219367" cy="335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996" y="2348880"/>
            <a:ext cx="4174476" cy="347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4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TGMs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GBE1-membrane </a:t>
            </a:r>
            <a:r>
              <a:rPr lang="es-E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binding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2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35856</TotalTime>
  <Words>327</Words>
  <Application>Microsoft Office PowerPoint</Application>
  <PresentationFormat>Presentación en pantalla (4:3)</PresentationFormat>
  <Paragraphs>67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TGMs regulate the interaction of wild type and Y329S GBE1 with membranes: implications for GBE1 activity, and for APBD pathophysiology and therapy</vt:lpstr>
      <vt:lpstr>Presentación de PowerPoint</vt:lpstr>
      <vt:lpstr>GBE1 purification by affinity chromatography</vt:lpstr>
      <vt:lpstr>Presentación de PowerPoint</vt:lpstr>
      <vt:lpstr>Presentación de PowerPoint</vt:lpstr>
      <vt:lpstr>Membranes in the 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TGMs structure</vt:lpstr>
      <vt:lpstr>Presentación de PowerPoint</vt:lpstr>
      <vt:lpstr>Presentación de PowerPoint</vt:lpstr>
      <vt:lpstr>Presentación de PowerPoint</vt:lpstr>
      <vt:lpstr>No potential Ca2+ binding sites</vt:lpstr>
      <vt:lpstr>Presentación de PowerPoint</vt:lpstr>
      <vt:lpstr>APBD Phase II Clinical Trial with TH</vt:lpstr>
      <vt:lpstr>Glucose Tranporter Deficiency Type I Phase II Clinical Trial with TH</vt:lpstr>
      <vt:lpstr>Presentación de PowerPoint</vt:lpstr>
      <vt:lpstr>Presentación de PowerPoint</vt:lpstr>
      <vt:lpstr>TGM5 as a food supplement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GBE1 interactions with membranes Implications in APBD</dc:title>
  <dc:creator>Elizabet Cielo</dc:creator>
  <cp:lastModifiedBy>pablo Escribá Ruiz</cp:lastModifiedBy>
  <cp:revision>80</cp:revision>
  <dcterms:created xsi:type="dcterms:W3CDTF">2015-03-25T23:29:49Z</dcterms:created>
  <dcterms:modified xsi:type="dcterms:W3CDTF">2016-12-05T13:10:18Z</dcterms:modified>
</cp:coreProperties>
</file>