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28" r:id="rId2"/>
    <p:sldMasterId id="2147483740" r:id="rId3"/>
    <p:sldMasterId id="2147483752" r:id="rId4"/>
    <p:sldMasterId id="2147483754" r:id="rId5"/>
  </p:sldMasterIdLst>
  <p:notesMasterIdLst>
    <p:notesMasterId r:id="rId19"/>
  </p:notesMasterIdLst>
  <p:sldIdLst>
    <p:sldId id="289" r:id="rId6"/>
    <p:sldId id="297" r:id="rId7"/>
    <p:sldId id="272" r:id="rId8"/>
    <p:sldId id="274" r:id="rId9"/>
    <p:sldId id="275" r:id="rId10"/>
    <p:sldId id="276" r:id="rId11"/>
    <p:sldId id="298" r:id="rId12"/>
    <p:sldId id="277" r:id="rId13"/>
    <p:sldId id="278" r:id="rId14"/>
    <p:sldId id="299" r:id="rId15"/>
    <p:sldId id="296" r:id="rId16"/>
    <p:sldId id="300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stia.sgc.ox.ac.uk\igorf\2015-2016\Experiments\GBE1A%20DSF\02%2003%202016%20c226%20c201%20RAFA's\Macro\Analysis\Done\raw_data_DSF%20Analysis%20for%20SGC%20v3.002_03_2016_do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46313919966432"/>
          <c:y val="0.14765489356736103"/>
          <c:w val="0.88771820050039663"/>
          <c:h val="0.63630010231771872"/>
        </c:manualLayout>
      </c:layout>
      <c:scatterChart>
        <c:scatterStyle val="lineMarker"/>
        <c:varyColors val="0"/>
        <c:ser>
          <c:idx val="0"/>
          <c:order val="0"/>
          <c:tx>
            <c:strRef>
              <c:f>'Custom Normalized Graphs'!$E$69</c:f>
              <c:strCache>
                <c:ptCount val="1"/>
                <c:pt idx="0">
                  <c:v>D01 - fit invalid- μM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Graphs'!$E$70:$E$150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0.21315850514518186</c:v>
                </c:pt>
                <c:pt idx="27">
                  <c:v>0.20292473134466982</c:v>
                </c:pt>
                <c:pt idx="28">
                  <c:v>0.19160472563833042</c:v>
                </c:pt>
                <c:pt idx="29">
                  <c:v>0.182575368610286</c:v>
                </c:pt>
                <c:pt idx="30">
                  <c:v>0.17127787466018529</c:v>
                </c:pt>
                <c:pt idx="31">
                  <c:v>0.15924081146249325</c:v>
                </c:pt>
                <c:pt idx="32">
                  <c:v>0.14687484173390852</c:v>
                </c:pt>
                <c:pt idx="33">
                  <c:v>0.1337072215591999</c:v>
                </c:pt>
                <c:pt idx="34">
                  <c:v>0.12144222034194718</c:v>
                </c:pt>
                <c:pt idx="35">
                  <c:v>0.10908265373327786</c:v>
                </c:pt>
                <c:pt idx="36">
                  <c:v>9.741653552096885E-2</c:v>
                </c:pt>
                <c:pt idx="37">
                  <c:v>8.556965150948681E-2</c:v>
                </c:pt>
                <c:pt idx="38">
                  <c:v>7.2509153840470741E-2</c:v>
                </c:pt>
                <c:pt idx="39">
                  <c:v>6.1219023923139826E-2</c:v>
                </c:pt>
                <c:pt idx="40">
                  <c:v>5.1672375475143806E-2</c:v>
                </c:pt>
                <c:pt idx="41">
                  <c:v>4.1075708783075093E-2</c:v>
                </c:pt>
                <c:pt idx="42">
                  <c:v>3.1513065881301872E-2</c:v>
                </c:pt>
                <c:pt idx="43">
                  <c:v>2.3415503675544347E-2</c:v>
                </c:pt>
                <c:pt idx="44">
                  <c:v>1.5773348915602892E-2</c:v>
                </c:pt>
                <c:pt idx="45">
                  <c:v>1.0408473095846693E-2</c:v>
                </c:pt>
                <c:pt idx="46">
                  <c:v>4.7646671109671246E-3</c:v>
                </c:pt>
                <c:pt idx="47">
                  <c:v>0</c:v>
                </c:pt>
                <c:pt idx="48">
                  <c:v>9.8212115014573165E-4</c:v>
                </c:pt>
                <c:pt idx="49">
                  <c:v>8.8557580372436995E-3</c:v>
                </c:pt>
                <c:pt idx="50">
                  <c:v>2.472745668007259E-2</c:v>
                </c:pt>
                <c:pt idx="51">
                  <c:v>5.4897624603998052E-2</c:v>
                </c:pt>
                <c:pt idx="52">
                  <c:v>0.11451583295887757</c:v>
                </c:pt>
                <c:pt idx="53">
                  <c:v>0.21486007865436507</c:v>
                </c:pt>
                <c:pt idx="54">
                  <c:v>0.3597555970945725</c:v>
                </c:pt>
                <c:pt idx="55">
                  <c:v>0.52867898317014372</c:v>
                </c:pt>
                <c:pt idx="56">
                  <c:v>0.68145702545846243</c:v>
                </c:pt>
                <c:pt idx="57">
                  <c:v>0.78912830433036607</c:v>
                </c:pt>
                <c:pt idx="58">
                  <c:v>0.85342431653653383</c:v>
                </c:pt>
                <c:pt idx="59">
                  <c:v>0.894084464616556</c:v>
                </c:pt>
                <c:pt idx="60">
                  <c:v>0.92470756059387083</c:v>
                </c:pt>
                <c:pt idx="61">
                  <c:v>0.94707495895371063</c:v>
                </c:pt>
                <c:pt idx="62">
                  <c:v>0.96372467670431772</c:v>
                </c:pt>
                <c:pt idx="63">
                  <c:v>0.97863326781524029</c:v>
                </c:pt>
                <c:pt idx="64">
                  <c:v>0.98833157144474781</c:v>
                </c:pt>
                <c:pt idx="65">
                  <c:v>0.99321199444819563</c:v>
                </c:pt>
                <c:pt idx="66">
                  <c:v>0.99777162974463596</c:v>
                </c:pt>
                <c:pt idx="67">
                  <c:v>0.99999999999999978</c:v>
                </c:pt>
                <c:pt idx="68">
                  <c:v>0.99365786987575855</c:v>
                </c:pt>
                <c:pt idx="69">
                  <c:v>0.98780364770200912</c:v>
                </c:pt>
                <c:pt idx="70">
                  <c:v>0.98306770269146893</c:v>
                </c:pt>
                <c:pt idx="71">
                  <c:v>0.97216332293535168</c:v>
                </c:pt>
                <c:pt idx="72">
                  <c:v>0.96211914851097835</c:v>
                </c:pt>
                <c:pt idx="73">
                  <c:v>0.94860505400508965</c:v>
                </c:pt>
                <c:pt idx="74">
                  <c:v>0.93129807037918222</c:v>
                </c:pt>
                <c:pt idx="75">
                  <c:v>0.91628572588911839</c:v>
                </c:pt>
                <c:pt idx="76">
                  <c:v>0.89770492771192734</c:v>
                </c:pt>
                <c:pt idx="77">
                  <c:v>0.87519953603805734</c:v>
                </c:pt>
                <c:pt idx="78">
                  <c:v>0.85188024376205962</c:v>
                </c:pt>
                <c:pt idx="79">
                  <c:v>0.82957482279843875</c:v>
                </c:pt>
                <c:pt idx="80">
                  <c:v>0.80668467005112343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'Custom Normalized Graphs'!$F$69</c:f>
              <c:strCache>
                <c:ptCount val="1"/>
                <c:pt idx="0">
                  <c:v>D02 - fit invalid- μM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Graphs'!$F$70:$F$150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0.21392055732988924</c:v>
                </c:pt>
                <c:pt idx="27">
                  <c:v>0.20399572006870725</c:v>
                </c:pt>
                <c:pt idx="28">
                  <c:v>0.19267575727363018</c:v>
                </c:pt>
                <c:pt idx="29">
                  <c:v>0.18284318127510035</c:v>
                </c:pt>
                <c:pt idx="30">
                  <c:v>0.17167179143902422</c:v>
                </c:pt>
                <c:pt idx="31">
                  <c:v>0.1599868054245599</c:v>
                </c:pt>
                <c:pt idx="32">
                  <c:v>0.14986424100426832</c:v>
                </c:pt>
                <c:pt idx="33">
                  <c:v>0.1389496454703516</c:v>
                </c:pt>
                <c:pt idx="34">
                  <c:v>0.1268958143607295</c:v>
                </c:pt>
                <c:pt idx="35">
                  <c:v>0.1166503015753857</c:v>
                </c:pt>
                <c:pt idx="36">
                  <c:v>0.10715904347165695</c:v>
                </c:pt>
                <c:pt idx="37">
                  <c:v>9.5646982566365946E-2</c:v>
                </c:pt>
                <c:pt idx="38">
                  <c:v>8.2552431810775539E-2</c:v>
                </c:pt>
                <c:pt idx="39">
                  <c:v>7.0596680364453102E-2</c:v>
                </c:pt>
                <c:pt idx="40">
                  <c:v>6.210065052688285E-2</c:v>
                </c:pt>
                <c:pt idx="41">
                  <c:v>5.1862882985618697E-2</c:v>
                </c:pt>
                <c:pt idx="42">
                  <c:v>4.0606922597666184E-2</c:v>
                </c:pt>
                <c:pt idx="43">
                  <c:v>3.113230624075225E-2</c:v>
                </c:pt>
                <c:pt idx="44">
                  <c:v>2.0904968194010554E-2</c:v>
                </c:pt>
                <c:pt idx="45">
                  <c:v>1.2564294652618768E-2</c:v>
                </c:pt>
                <c:pt idx="46">
                  <c:v>6.5188036908976343E-3</c:v>
                </c:pt>
                <c:pt idx="47">
                  <c:v>1.2888689045198465E-3</c:v>
                </c:pt>
                <c:pt idx="48">
                  <c:v>0</c:v>
                </c:pt>
                <c:pt idx="49">
                  <c:v>6.4375354335828305E-3</c:v>
                </c:pt>
                <c:pt idx="50">
                  <c:v>2.3142425755851903E-2</c:v>
                </c:pt>
                <c:pt idx="51">
                  <c:v>5.4782355263315097E-2</c:v>
                </c:pt>
                <c:pt idx="52">
                  <c:v>0.11284366483403141</c:v>
                </c:pt>
                <c:pt idx="53">
                  <c:v>0.21219644600212284</c:v>
                </c:pt>
                <c:pt idx="54">
                  <c:v>0.35592912582691461</c:v>
                </c:pt>
                <c:pt idx="55">
                  <c:v>0.5205648545763546</c:v>
                </c:pt>
                <c:pt idx="56">
                  <c:v>0.66619762167352037</c:v>
                </c:pt>
                <c:pt idx="57">
                  <c:v>0.76902271255486321</c:v>
                </c:pt>
                <c:pt idx="58">
                  <c:v>0.83566426956336026</c:v>
                </c:pt>
                <c:pt idx="59">
                  <c:v>0.88085280169533609</c:v>
                </c:pt>
                <c:pt idx="60">
                  <c:v>0.91286473165555893</c:v>
                </c:pt>
                <c:pt idx="61">
                  <c:v>0.93575487422540093</c:v>
                </c:pt>
                <c:pt idx="62">
                  <c:v>0.95284409407173176</c:v>
                </c:pt>
                <c:pt idx="63">
                  <c:v>0.96884123601758865</c:v>
                </c:pt>
                <c:pt idx="64">
                  <c:v>0.98245459997104923</c:v>
                </c:pt>
                <c:pt idx="65">
                  <c:v>0.99007250878465647</c:v>
                </c:pt>
                <c:pt idx="66">
                  <c:v>0.99587707766551126</c:v>
                </c:pt>
                <c:pt idx="67">
                  <c:v>0.99999999999999978</c:v>
                </c:pt>
                <c:pt idx="68">
                  <c:v>0.9984456659978751</c:v>
                </c:pt>
                <c:pt idx="69">
                  <c:v>0.99481377062770338</c:v>
                </c:pt>
                <c:pt idx="70">
                  <c:v>0.99203783152276626</c:v>
                </c:pt>
                <c:pt idx="71">
                  <c:v>0.98559186160472501</c:v>
                </c:pt>
                <c:pt idx="72">
                  <c:v>0.97539786007010298</c:v>
                </c:pt>
                <c:pt idx="73">
                  <c:v>0.96474558336507354</c:v>
                </c:pt>
                <c:pt idx="74">
                  <c:v>0.95208910924975965</c:v>
                </c:pt>
                <c:pt idx="75">
                  <c:v>0.93804082401362421</c:v>
                </c:pt>
                <c:pt idx="76">
                  <c:v>0.91960691739579459</c:v>
                </c:pt>
                <c:pt idx="77">
                  <c:v>0.89903788647718952</c:v>
                </c:pt>
                <c:pt idx="78">
                  <c:v>0.87816109836837764</c:v>
                </c:pt>
                <c:pt idx="79">
                  <c:v>0.85726587951739464</c:v>
                </c:pt>
                <c:pt idx="80">
                  <c:v>0.83626352998934705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'Custom Normalized Graphs'!$G$69</c:f>
              <c:strCache>
                <c:ptCount val="1"/>
                <c:pt idx="0">
                  <c:v>D05 - fit invalid- μM 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Graphs'!$G$70:$G$150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1.2787899894993737E-2</c:v>
                </c:pt>
                <c:pt idx="27">
                  <c:v>5.4899975174740323E-3</c:v>
                </c:pt>
                <c:pt idx="28">
                  <c:v>5.2802821927189214E-4</c:v>
                </c:pt>
                <c:pt idx="29">
                  <c:v>0</c:v>
                </c:pt>
                <c:pt idx="30">
                  <c:v>1.9943245198188464E-3</c:v>
                </c:pt>
                <c:pt idx="31">
                  <c:v>6.6897169208808283E-3</c:v>
                </c:pt>
                <c:pt idx="32">
                  <c:v>1.5859170875971662E-2</c:v>
                </c:pt>
                <c:pt idx="33">
                  <c:v>2.5769336508928209E-2</c:v>
                </c:pt>
                <c:pt idx="34">
                  <c:v>3.6367001833010004E-2</c:v>
                </c:pt>
                <c:pt idx="35">
                  <c:v>4.9396800964148335E-2</c:v>
                </c:pt>
                <c:pt idx="36">
                  <c:v>6.4151137257516089E-2</c:v>
                </c:pt>
                <c:pt idx="37">
                  <c:v>8.027991484760344E-2</c:v>
                </c:pt>
                <c:pt idx="38">
                  <c:v>9.5512421761273503E-2</c:v>
                </c:pt>
                <c:pt idx="39">
                  <c:v>0.10874906941991402</c:v>
                </c:pt>
                <c:pt idx="40">
                  <c:v>0.12194052536835409</c:v>
                </c:pt>
                <c:pt idx="41">
                  <c:v>0.13616128783464676</c:v>
                </c:pt>
                <c:pt idx="42">
                  <c:v>0.14860377537665381</c:v>
                </c:pt>
                <c:pt idx="43">
                  <c:v>0.16286861044479228</c:v>
                </c:pt>
                <c:pt idx="44">
                  <c:v>0.18250583678525767</c:v>
                </c:pt>
                <c:pt idx="45">
                  <c:v>0.20688747012287267</c:v>
                </c:pt>
                <c:pt idx="46">
                  <c:v>0.23823560877508121</c:v>
                </c:pt>
                <c:pt idx="47">
                  <c:v>0.28285548838531116</c:v>
                </c:pt>
                <c:pt idx="48">
                  <c:v>0.34534555308600257</c:v>
                </c:pt>
                <c:pt idx="49">
                  <c:v>0.4282013954150321</c:v>
                </c:pt>
                <c:pt idx="50">
                  <c:v>0.53204274438765498</c:v>
                </c:pt>
                <c:pt idx="51">
                  <c:v>0.64921075874643197</c:v>
                </c:pt>
                <c:pt idx="52">
                  <c:v>0.76018146973484169</c:v>
                </c:pt>
                <c:pt idx="53">
                  <c:v>0.84611025877008794</c:v>
                </c:pt>
                <c:pt idx="54">
                  <c:v>0.90246164551680375</c:v>
                </c:pt>
                <c:pt idx="55">
                  <c:v>0.93929347091404702</c:v>
                </c:pt>
                <c:pt idx="56">
                  <c:v>0.96354837037078989</c:v>
                </c:pt>
                <c:pt idx="57">
                  <c:v>0.97647987007886305</c:v>
                </c:pt>
                <c:pt idx="58">
                  <c:v>0.98563690075630372</c:v>
                </c:pt>
                <c:pt idx="59">
                  <c:v>0.99289936470260143</c:v>
                </c:pt>
                <c:pt idx="60">
                  <c:v>0.99753947285722733</c:v>
                </c:pt>
                <c:pt idx="61">
                  <c:v>1</c:v>
                </c:pt>
                <c:pt idx="62">
                  <c:v>0.99966157693396651</c:v>
                </c:pt>
                <c:pt idx="63">
                  <c:v>0.99878180943416117</c:v>
                </c:pt>
                <c:pt idx="64">
                  <c:v>0.99263028816974019</c:v>
                </c:pt>
                <c:pt idx="65">
                  <c:v>0.98666339041086992</c:v>
                </c:pt>
                <c:pt idx="66">
                  <c:v>0.98243881952485435</c:v>
                </c:pt>
                <c:pt idx="67">
                  <c:v>0.97073378767223284</c:v>
                </c:pt>
                <c:pt idx="68">
                  <c:v>0.95824868883128334</c:v>
                </c:pt>
                <c:pt idx="69">
                  <c:v>0.9481308140441902</c:v>
                </c:pt>
                <c:pt idx="70">
                  <c:v>0.93566890071976383</c:v>
                </c:pt>
                <c:pt idx="71">
                  <c:v>0.92676630711051677</c:v>
                </c:pt>
                <c:pt idx="72">
                  <c:v>0.91820160344875701</c:v>
                </c:pt>
                <c:pt idx="73">
                  <c:v>0.89994223594456635</c:v>
                </c:pt>
                <c:pt idx="74">
                  <c:v>0.8754813838344635</c:v>
                </c:pt>
                <c:pt idx="75">
                  <c:v>0.85123793247433843</c:v>
                </c:pt>
                <c:pt idx="76">
                  <c:v>0.82585939535853337</c:v>
                </c:pt>
                <c:pt idx="77">
                  <c:v>0.79647983439076242</c:v>
                </c:pt>
                <c:pt idx="78">
                  <c:v>0.76658251250884457</c:v>
                </c:pt>
                <c:pt idx="79">
                  <c:v>0.73814443448873712</c:v>
                </c:pt>
                <c:pt idx="80">
                  <c:v>0.71273842340969651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'Custom Normalized Graphs'!$H$69</c:f>
              <c:strCache>
                <c:ptCount val="1"/>
                <c:pt idx="0">
                  <c:v>D06 - fit invalid- μM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Graphs'!$H$70:$H$150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1.0444552417711916E-2</c:v>
                </c:pt>
                <c:pt idx="27">
                  <c:v>5.4365007263197374E-3</c:v>
                </c:pt>
                <c:pt idx="28">
                  <c:v>7.1111817447966352E-4</c:v>
                </c:pt>
                <c:pt idx="29">
                  <c:v>0</c:v>
                </c:pt>
                <c:pt idx="30">
                  <c:v>1.5229783423464927E-3</c:v>
                </c:pt>
                <c:pt idx="31">
                  <c:v>5.4386737086096204E-3</c:v>
                </c:pt>
                <c:pt idx="32">
                  <c:v>1.4183981335876394E-2</c:v>
                </c:pt>
                <c:pt idx="33">
                  <c:v>2.5739172506254349E-2</c:v>
                </c:pt>
                <c:pt idx="34">
                  <c:v>3.9399002865515786E-2</c:v>
                </c:pt>
                <c:pt idx="35">
                  <c:v>5.4672389936254673E-2</c:v>
                </c:pt>
                <c:pt idx="36">
                  <c:v>7.1283637130441502E-2</c:v>
                </c:pt>
                <c:pt idx="37">
                  <c:v>8.5940813080234824E-2</c:v>
                </c:pt>
                <c:pt idx="38">
                  <c:v>9.8602618161992561E-2</c:v>
                </c:pt>
                <c:pt idx="39">
                  <c:v>0.11117530648961194</c:v>
                </c:pt>
                <c:pt idx="40">
                  <c:v>0.12431029322515341</c:v>
                </c:pt>
                <c:pt idx="41">
                  <c:v>0.13761671371922124</c:v>
                </c:pt>
                <c:pt idx="42">
                  <c:v>0.15240429452667636</c:v>
                </c:pt>
                <c:pt idx="43">
                  <c:v>0.17008561813745038</c:v>
                </c:pt>
                <c:pt idx="44">
                  <c:v>0.1862194975549134</c:v>
                </c:pt>
                <c:pt idx="45">
                  <c:v>0.2068776139409132</c:v>
                </c:pt>
                <c:pt idx="46">
                  <c:v>0.23894791219033573</c:v>
                </c:pt>
                <c:pt idx="47">
                  <c:v>0.28173433956323901</c:v>
                </c:pt>
                <c:pt idx="48">
                  <c:v>0.34001293401107402</c:v>
                </c:pt>
                <c:pt idx="49">
                  <c:v>0.41919974517037817</c:v>
                </c:pt>
                <c:pt idx="50">
                  <c:v>0.51823609434147921</c:v>
                </c:pt>
                <c:pt idx="51">
                  <c:v>0.62977701626148619</c:v>
                </c:pt>
                <c:pt idx="52">
                  <c:v>0.73708604293172786</c:v>
                </c:pt>
                <c:pt idx="53">
                  <c:v>0.82357623892740062</c:v>
                </c:pt>
                <c:pt idx="54">
                  <c:v>0.88528664057789008</c:v>
                </c:pt>
                <c:pt idx="55">
                  <c:v>0.92504097140827479</c:v>
                </c:pt>
                <c:pt idx="56">
                  <c:v>0.95085254497720184</c:v>
                </c:pt>
                <c:pt idx="57">
                  <c:v>0.96696047964853005</c:v>
                </c:pt>
                <c:pt idx="58">
                  <c:v>0.97991386900128896</c:v>
                </c:pt>
                <c:pt idx="59">
                  <c:v>0.98891971274107249</c:v>
                </c:pt>
                <c:pt idx="60">
                  <c:v>0.99249766704286912</c:v>
                </c:pt>
                <c:pt idx="61">
                  <c:v>0.9969383514743444</c:v>
                </c:pt>
                <c:pt idx="62">
                  <c:v>0.99933058897334259</c:v>
                </c:pt>
                <c:pt idx="63">
                  <c:v>1</c:v>
                </c:pt>
                <c:pt idx="64">
                  <c:v>0.99823911681728283</c:v>
                </c:pt>
                <c:pt idx="65">
                  <c:v>0.99746015378686748</c:v>
                </c:pt>
                <c:pt idx="66">
                  <c:v>0.99624049007584947</c:v>
                </c:pt>
                <c:pt idx="67">
                  <c:v>0.98944987001929885</c:v>
                </c:pt>
                <c:pt idx="68">
                  <c:v>0.98134626897450428</c:v>
                </c:pt>
                <c:pt idx="69">
                  <c:v>0.97403702183800123</c:v>
                </c:pt>
                <c:pt idx="70">
                  <c:v>0.96206450862683424</c:v>
                </c:pt>
                <c:pt idx="71">
                  <c:v>0.94482553451357498</c:v>
                </c:pt>
                <c:pt idx="72">
                  <c:v>0.92650308176625185</c:v>
                </c:pt>
                <c:pt idx="73">
                  <c:v>0.90945148525506747</c:v>
                </c:pt>
                <c:pt idx="74">
                  <c:v>0.90023158331952624</c:v>
                </c:pt>
                <c:pt idx="75">
                  <c:v>0.89261423494259473</c:v>
                </c:pt>
                <c:pt idx="76">
                  <c:v>0.87111492528783607</c:v>
                </c:pt>
                <c:pt idx="77">
                  <c:v>0.84113225389278901</c:v>
                </c:pt>
                <c:pt idx="78">
                  <c:v>0.8112978276984053</c:v>
                </c:pt>
                <c:pt idx="79">
                  <c:v>0.78407284075102313</c:v>
                </c:pt>
                <c:pt idx="80">
                  <c:v>0.75488563927571506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'Custom Normalized Graphs'!$I$69</c:f>
              <c:strCache>
                <c:ptCount val="1"/>
                <c:pt idx="0">
                  <c:v>#N/A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Graphs'!$I$70:$I$150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'Custom Normalized Graphs'!$J$69</c:f>
              <c:strCache>
                <c:ptCount val="1"/>
                <c:pt idx="0">
                  <c:v>#N/A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Graphs'!$J$70:$J$150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'Custom Normalized Graphs'!$K$69</c:f>
              <c:strCache>
                <c:ptCount val="1"/>
                <c:pt idx="0">
                  <c:v>#N/A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Graphs'!$K$70:$K$150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'Custom Normalized Graphs'!$L$69</c:f>
              <c:strCache>
                <c:ptCount val="1"/>
                <c:pt idx="0">
                  <c:v>#N/A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Graphs'!$L$70:$L$150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'Custom Normalized Graphs'!$M$69</c:f>
              <c:strCache>
                <c:ptCount val="1"/>
                <c:pt idx="0">
                  <c:v>#N/A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Graphs'!$M$70:$M$150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'Custom Normalized Graphs'!$N$69</c:f>
              <c:strCache>
                <c:ptCount val="1"/>
                <c:pt idx="0">
                  <c:v>#N/A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'Custom Normalized Graphs'!$D$70:$D$150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</c:numCache>
            </c:numRef>
          </c:xVal>
          <c:yVal>
            <c:numRef>
              <c:f>'Custom Normalized Graphs'!$N$70:$N$150</c:f>
              <c:numCache>
                <c:formatCode>General</c:formatCode>
                <c:ptCount val="81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102216"/>
        <c:axId val="285103000"/>
      </c:scatterChart>
      <c:valAx>
        <c:axId val="285102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[°C]</a:t>
                </a:r>
              </a:p>
            </c:rich>
          </c:tx>
          <c:layout>
            <c:manualLayout>
              <c:xMode val="edge"/>
              <c:yMode val="edge"/>
              <c:x val="0.33834330104140142"/>
              <c:y val="0.91577649912499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03000"/>
        <c:crosses val="autoZero"/>
        <c:crossBetween val="midCat"/>
      </c:valAx>
      <c:valAx>
        <c:axId val="285103000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102216"/>
        <c:crosses val="autoZero"/>
        <c:crossBetween val="midCat"/>
        <c:majorUnit val="0.2"/>
        <c:minorUnit val="0.0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E1A9E-6184-4CF5-A203-A2E3B4A1883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DAF85-C9DD-444C-9059-08EB0CA77C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7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29120-12C7-4725-B325-E7021987C6C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4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Structural</a:t>
            </a:r>
            <a:r>
              <a:rPr lang="en-GB"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biology sees inside</a:t>
            </a:r>
          </a:p>
          <a:p>
            <a:r>
              <a:rPr lang="en-GB"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shed lights/ blueprint to understand/opening a black box of </a:t>
            </a:r>
          </a:p>
          <a:p>
            <a:r>
              <a:rPr lang="en-GB"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is a </a:t>
            </a:r>
            <a:r>
              <a:rPr lang="en-GB" sz="120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blu</a:t>
            </a:r>
            <a:endParaRPr lang="en-GB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endParaRPr lang="en-GB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Government agencies, </a:t>
            </a:r>
            <a:r>
              <a:rPr lang="en-GB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Wellcome</a:t>
            </a:r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Trust, charities &amp; leading pharma companies</a:t>
            </a:r>
          </a:p>
          <a:p>
            <a:r>
              <a:rPr lang="en-GB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+300-strong team in six countries: Oxford, Toronto, Stockholm, Campinas (Brazil), Chapel Hill (US) &amp; Frankfurt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6C24E-DE97-48C1-9D8D-E8C37CB3783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3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collaboration with researchers from a patient foundation, we aim to stabilize mutant protein with a synthetic peptide designed to target this cavity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18B0-1C84-4B46-8FAF-6F1DA70F10C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7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C0504D"/>
                </a:solidFill>
              </a:rPr>
              <a:t>The catalytic core harbours almost all GSDIV and APBD</a:t>
            </a:r>
            <a:r>
              <a:rPr lang="en-GB" i="1" dirty="0" smtClean="0">
                <a:solidFill>
                  <a:srgbClr val="C0504D"/>
                </a:solidFill>
              </a:rPr>
              <a:t> </a:t>
            </a:r>
            <a:r>
              <a:rPr lang="en-GB" dirty="0" smtClean="0">
                <a:solidFill>
                  <a:srgbClr val="C0504D"/>
                </a:solidFill>
              </a:rPr>
              <a:t>mutations, some of which, such as Y329S, lead to lower expression in vitro and in vivo and reduced protein stability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5C10-4254-4DA4-98E8-473373E4459C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5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Meanwhile in our own lab, we would like to find screening methods to survey these different pockets.</a:t>
            </a:r>
          </a:p>
          <a:p>
            <a:r>
              <a:rPr lang="en-GB" baseline="0" dirty="0" smtClean="0"/>
              <a:t>Taking advantage of two emerging technologies: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Fragment screening (300 Da molecules, unlike the larger drug compounds, fragments sample chemical space using less molecules, and they can survey small/cryptic pockets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Because of weaker binding of fragment, a sensitive detection method is needed. Use of crystallography soak </a:t>
            </a:r>
            <a:r>
              <a:rPr lang="en-GB" baseline="0" dirty="0" err="1" smtClean="0"/>
              <a:t>uM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mM</a:t>
            </a:r>
            <a:r>
              <a:rPr lang="en-GB" baseline="0" dirty="0" smtClean="0"/>
              <a:t> fragments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now reach an exciting opportune stage, where we can apply our structural repertoire of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F18B0-1C84-4B46-8FAF-6F1DA70F10C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77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In the last few minutes </a:t>
            </a:r>
            <a:r>
              <a:rPr lang="en-US" dirty="0" err="1" smtClean="0"/>
              <a:t>i</a:t>
            </a:r>
            <a:r>
              <a:rPr lang="en-US" dirty="0" smtClean="0"/>
              <a:t> would like to use a</a:t>
            </a:r>
            <a:r>
              <a:rPr lang="en-US" baseline="0" dirty="0" smtClean="0"/>
              <a:t> final </a:t>
            </a:r>
            <a:r>
              <a:rPr lang="en-US" dirty="0" smtClean="0"/>
              <a:t>example,</a:t>
            </a:r>
            <a:r>
              <a:rPr lang="en-US" baseline="0" dirty="0" smtClean="0"/>
              <a:t> to present ongoing work on targeting two proteins on the glycogen synthesis pathway in the study of one disease.</a:t>
            </a:r>
          </a:p>
          <a:p>
            <a:r>
              <a:rPr lang="en-US" baseline="0" dirty="0" smtClean="0"/>
              <a:t>Normal glycogen synthesized by three enzymes: </a:t>
            </a:r>
          </a:p>
          <a:p>
            <a:r>
              <a:rPr lang="en-US" baseline="0" dirty="0" smtClean="0"/>
              <a:t>But in patients with a form of glycogen storage disorder, mutations of the branching enzyme lead to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CEE4-AD32-49C7-A485-61E7F165660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In the last few minutes </a:t>
            </a:r>
            <a:r>
              <a:rPr lang="en-US" dirty="0" err="1" smtClean="0"/>
              <a:t>i</a:t>
            </a:r>
            <a:r>
              <a:rPr lang="en-US" dirty="0" smtClean="0"/>
              <a:t> would like to use a</a:t>
            </a:r>
            <a:r>
              <a:rPr lang="en-US" baseline="0" dirty="0" smtClean="0"/>
              <a:t> final </a:t>
            </a:r>
            <a:r>
              <a:rPr lang="en-US" dirty="0" smtClean="0"/>
              <a:t>example,</a:t>
            </a:r>
            <a:r>
              <a:rPr lang="en-US" baseline="0" dirty="0" smtClean="0"/>
              <a:t> to present ongoing work on targeting two proteins on the glycogen synthesis pathway in the study of one disease.</a:t>
            </a:r>
          </a:p>
          <a:p>
            <a:r>
              <a:rPr lang="en-US" baseline="0" dirty="0" smtClean="0"/>
              <a:t>Normal glycogen synthesized by three enzymes: </a:t>
            </a:r>
          </a:p>
          <a:p>
            <a:r>
              <a:rPr lang="en-US" baseline="0" dirty="0" smtClean="0"/>
              <a:t>But in patients with a form of glycogen storage disorder, mutations of the branching enzyme lead to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1CEE4-AD32-49C7-A485-61E7F165660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2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0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5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41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5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4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165"/>
            <a:ext cx="12192000" cy="980728"/>
          </a:xfrm>
          <a:prstGeom prst="rect">
            <a:avLst/>
          </a:prstGeom>
          <a:gradFill>
            <a:gsLst>
              <a:gs pos="14000">
                <a:srgbClr val="0066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86409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85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63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8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2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7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8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85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59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16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2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08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86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165"/>
            <a:ext cx="12192000" cy="980728"/>
          </a:xfrm>
          <a:prstGeom prst="rect">
            <a:avLst/>
          </a:prstGeom>
          <a:gradFill>
            <a:gsLst>
              <a:gs pos="14000">
                <a:srgbClr val="0066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86409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7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5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6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79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13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95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02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94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-6351" y="0"/>
            <a:ext cx="12198352" cy="908051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6911" y="61187"/>
            <a:ext cx="2157396" cy="7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3"/>
          <p:cNvSpPr>
            <a:spLocks noChangeShapeType="1"/>
          </p:cNvSpPr>
          <p:nvPr userDrawn="1"/>
        </p:nvSpPr>
        <p:spPr bwMode="auto">
          <a:xfrm>
            <a:off x="-6348" y="908720"/>
            <a:ext cx="12198351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298" y="6463716"/>
            <a:ext cx="16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C55"/>
                </a:solidFill>
                <a:ea typeface="ＭＳ Ｐゴシック" pitchFamily="34" charset="-128"/>
              </a:rPr>
              <a:t>www.thesgc.org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696459" y="6463716"/>
            <a:ext cx="242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5C55"/>
                </a:solidFill>
                <a:ea typeface="ＭＳ Ｐゴシック" pitchFamily="34" charset="-128"/>
              </a:rPr>
              <a:t>wyatt.yue@sgc.ox.ac.uk</a:t>
            </a:r>
            <a:endParaRPr lang="en-GB" dirty="0">
              <a:solidFill>
                <a:srgbClr val="005C55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75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-6351" y="0"/>
            <a:ext cx="12198352" cy="908051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6911" y="61187"/>
            <a:ext cx="2157396" cy="7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-6348" y="908720"/>
            <a:ext cx="12198351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98" y="6463716"/>
            <a:ext cx="16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C55"/>
                </a:solidFill>
                <a:ea typeface="ＭＳ Ｐゴシック" pitchFamily="34" charset="-128"/>
              </a:rPr>
              <a:t>www.thesgc.org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880331" y="6463716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C55"/>
                </a:solidFill>
                <a:ea typeface="ＭＳ Ｐゴシック" pitchFamily="34" charset="-128"/>
              </a:rPr>
              <a:t>wenhwa.lee@thesgc.org</a:t>
            </a:r>
          </a:p>
        </p:txBody>
      </p:sp>
    </p:spTree>
    <p:extLst>
      <p:ext uri="{BB962C8B-B14F-4D97-AF65-F5344CB8AC3E}">
        <p14:creationId xmlns:p14="http://schemas.microsoft.com/office/powerpoint/2010/main" val="14462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-6351" y="0"/>
            <a:ext cx="12198352" cy="908051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6911" y="61187"/>
            <a:ext cx="2157396" cy="7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3"/>
          <p:cNvSpPr>
            <a:spLocks noChangeShapeType="1"/>
          </p:cNvSpPr>
          <p:nvPr userDrawn="1"/>
        </p:nvSpPr>
        <p:spPr bwMode="auto">
          <a:xfrm>
            <a:off x="-6348" y="908720"/>
            <a:ext cx="12198351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298" y="6463716"/>
            <a:ext cx="16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C55"/>
                </a:solidFill>
                <a:ea typeface="ＭＳ Ｐゴシック" pitchFamily="34" charset="-128"/>
              </a:rPr>
              <a:t>www.thesgc.org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880331" y="6463716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C55"/>
                </a:solidFill>
                <a:ea typeface="ＭＳ Ｐゴシック" pitchFamily="34" charset="-128"/>
              </a:rPr>
              <a:t>wenhwa.lee@thesgc.org</a:t>
            </a:r>
          </a:p>
        </p:txBody>
      </p:sp>
    </p:spTree>
    <p:extLst>
      <p:ext uri="{BB962C8B-B14F-4D97-AF65-F5344CB8AC3E}">
        <p14:creationId xmlns:p14="http://schemas.microsoft.com/office/powerpoint/2010/main" val="29590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-6351" y="0"/>
            <a:ext cx="12198352" cy="908051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190" y="61187"/>
            <a:ext cx="1594119" cy="7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-6348" y="908720"/>
            <a:ext cx="12198351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98" y="6463716"/>
            <a:ext cx="16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C55"/>
                </a:solidFill>
                <a:ea typeface="ＭＳ Ｐゴシック" pitchFamily="34" charset="-128"/>
              </a:rPr>
              <a:t>www.thesgc.org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880331" y="6463716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5C55"/>
                </a:solidFill>
                <a:ea typeface="ＭＳ Ｐゴシック" pitchFamily="34" charset="-128"/>
              </a:rPr>
              <a:t>wenhwa.lee@thesgc.org</a:t>
            </a:r>
          </a:p>
        </p:txBody>
      </p:sp>
    </p:spTree>
    <p:extLst>
      <p:ext uri="{BB962C8B-B14F-4D97-AF65-F5344CB8AC3E}">
        <p14:creationId xmlns:p14="http://schemas.microsoft.com/office/powerpoint/2010/main" val="28683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249721-EF74-4F58-A4AE-3344B0884F71}" type="datetimeFigureOut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12/5/2016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91EC66-8577-4886-ADEF-13BD1F0B5FC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6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07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6115C57-38B7-4CA8-9A5E-01C162F6F47C}" type="datetimeFigureOut">
              <a:rPr lang="en-GB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05/12/2016</a:t>
            </a:fld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82BB46A-8520-41A0-B1B5-A63AFF76D732}" type="slidenum">
              <a:rPr lang="en-GB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6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249721-EF74-4F58-A4AE-3344B0884F71}" type="datetimeFigureOut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12/5/2016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91EC66-8577-4886-ADEF-13BD1F0B5FC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249721-EF74-4F58-A4AE-3344B0884F7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12/5/2016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91EC66-8577-4886-ADEF-13BD1F0B5F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8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-6351" y="0"/>
            <a:ext cx="12198352" cy="908051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4039" y="61187"/>
            <a:ext cx="1710268" cy="7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3"/>
          <p:cNvSpPr>
            <a:spLocks noChangeShapeType="1"/>
          </p:cNvSpPr>
          <p:nvPr userDrawn="1"/>
        </p:nvSpPr>
        <p:spPr bwMode="auto">
          <a:xfrm>
            <a:off x="-6348" y="908720"/>
            <a:ext cx="12198351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154613" y="6463716"/>
            <a:ext cx="25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5C55"/>
                </a:solidFill>
              </a:rPr>
              <a:t>wenhwa.lee@thesgc.org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07" y="6463716"/>
            <a:ext cx="16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5C55"/>
                </a:solidFill>
              </a:rPr>
              <a:t>www.thesgc.org</a:t>
            </a:r>
          </a:p>
        </p:txBody>
      </p:sp>
    </p:spTree>
    <p:extLst>
      <p:ext uri="{BB962C8B-B14F-4D97-AF65-F5344CB8AC3E}">
        <p14:creationId xmlns:p14="http://schemas.microsoft.com/office/powerpoint/2010/main" val="61965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116635"/>
            <a:ext cx="11832424" cy="5324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573" y="6448254"/>
            <a:ext cx="1303040" cy="365125"/>
          </a:xfrm>
          <a:prstGeom prst="rect">
            <a:avLst/>
          </a:prstGeom>
        </p:spPr>
        <p:txBody>
          <a:bodyPr/>
          <a:lstStyle/>
          <a:p>
            <a:fld id="{81C9B6CC-844C-42D1-8AA8-01336A45727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992" y="64416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9929" y="6441656"/>
            <a:ext cx="541603" cy="365125"/>
          </a:xfrm>
          <a:prstGeom prst="rect">
            <a:avLst/>
          </a:prstGeom>
        </p:spPr>
        <p:txBody>
          <a:bodyPr/>
          <a:lstStyle/>
          <a:p>
            <a:fld id="{3B3BBC30-AF72-49DF-8BD7-B48A432C568D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9349" y="836712"/>
            <a:ext cx="11832424" cy="5904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87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40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249721-EF74-4F58-A4AE-3344B0884F71}" type="datetimeFigureOut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12/5/2016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0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40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91EC66-8577-4886-ADEF-13BD1F0B5FC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3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8249721-EF74-4F58-A4AE-3344B0884F71}" type="datetimeFigureOut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12/5/2016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91EC66-8577-4886-ADEF-13BD1F0B5FC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5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1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1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5963-DE62-4608-9F6B-B5B97B182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61A7-49D8-4B50-9B5D-9241EF382C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4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3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C2DD98-D168-144F-80EC-0E97738121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C1B1D8D-8296-4A40-ACF8-239E03F04F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Text Box 4"/>
          <p:cNvSpPr txBox="1">
            <a:spLocks noChangeArrowheads="1"/>
          </p:cNvSpPr>
          <p:nvPr userDrawn="1"/>
        </p:nvSpPr>
        <p:spPr bwMode="auto">
          <a:xfrm>
            <a:off x="1077384" y="41941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0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5C55"/>
          </a:solidFill>
          <a:latin typeface="Lucida Sans Unicode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-6351" y="0"/>
            <a:ext cx="12198352" cy="908051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9560" y="61187"/>
            <a:ext cx="1724747" cy="7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3"/>
          <p:cNvSpPr>
            <a:spLocks noChangeShapeType="1"/>
          </p:cNvSpPr>
          <p:nvPr userDrawn="1"/>
        </p:nvSpPr>
        <p:spPr bwMode="auto">
          <a:xfrm>
            <a:off x="-6348" y="908720"/>
            <a:ext cx="12198351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3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12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536" y="0"/>
            <a:ext cx="12322767" cy="6858000"/>
            <a:chOff x="1477094" y="0"/>
            <a:chExt cx="9237813" cy="6858000"/>
          </a:xfrm>
        </p:grpSpPr>
        <p:sp>
          <p:nvSpPr>
            <p:cNvPr id="10" name="Rectangle 9"/>
            <p:cNvSpPr/>
            <p:nvPr/>
          </p:nvSpPr>
          <p:spPr>
            <a:xfrm>
              <a:off x="1477094" y="0"/>
              <a:ext cx="9237813" cy="6309320"/>
            </a:xfrm>
            <a:prstGeom prst="rect">
              <a:avLst/>
            </a:prstGeom>
            <a:gradFill flip="none" rotWithShape="1">
              <a:gsLst>
                <a:gs pos="0">
                  <a:srgbClr val="006666"/>
                </a:gs>
                <a:gs pos="41000">
                  <a:srgbClr val="006666">
                    <a:lumMod val="100000"/>
                  </a:srgbClr>
                </a:gs>
                <a:gs pos="100000">
                  <a:schemeClr val="bg1">
                    <a:lumMod val="49000"/>
                    <a:lumOff val="51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216" tIns="13108" rIns="26216" bIns="13108"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34" name="Picture 10" descr="C:\Users\Lee\Desktop\rollout\Chemical-Formula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1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95" b="36475"/>
            <a:stretch/>
          </p:blipFill>
          <p:spPr bwMode="auto">
            <a:xfrm>
              <a:off x="1487488" y="3429000"/>
              <a:ext cx="9215152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4" descr="C:\Users\Lee\Desktop\rollout\cover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3608">
            <a:off x="4978148" y="-1367704"/>
            <a:ext cx="7724049" cy="99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Lee\Desktop\rollout\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0" y="93861"/>
            <a:ext cx="2567824" cy="12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018" y="1399029"/>
            <a:ext cx="7286683" cy="2642573"/>
          </a:xfrm>
          <a:prstGeom prst="rect">
            <a:avLst/>
          </a:prstGeom>
        </p:spPr>
        <p:txBody>
          <a:bodyPr wrap="square" lIns="26216" tIns="13108" rIns="26216" bIns="13108">
            <a:spAutoFit/>
          </a:bodyPr>
          <a:lstStyle/>
          <a:p>
            <a:r>
              <a:rPr lang="en-GB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Using recombinant glycogen </a:t>
            </a:r>
            <a:r>
              <a:rPr lang="en-GB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branching </a:t>
            </a:r>
            <a:r>
              <a:rPr lang="en-GB" sz="3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enzyme, in combination with structural biology techniques, to understand therapeutic opportunities</a:t>
            </a:r>
          </a:p>
        </p:txBody>
      </p:sp>
      <p:pic>
        <p:nvPicPr>
          <p:cNvPr id="18" name="Picture 17" descr="ox_brand_blue_p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869" y="5849451"/>
            <a:ext cx="694266" cy="70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u_of_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853" y="5797271"/>
            <a:ext cx="453328" cy="77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whlee\Desktop\UNICAMP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35" y="5829840"/>
            <a:ext cx="701598" cy="74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whlee\Desktop\frankfurt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62" y="5838397"/>
            <a:ext cx="1233376" cy="6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whlee\Desktop\UN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71" y="5806991"/>
            <a:ext cx="751379" cy="7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whlee\Desktop\karolinska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AFBFA"/>
              </a:clrFrom>
              <a:clrTo>
                <a:srgbClr val="FA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40" y="5813011"/>
            <a:ext cx="734682" cy="7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7869" y="4326040"/>
            <a:ext cx="4444756" cy="1226801"/>
          </a:xfrm>
          <a:prstGeom prst="rect">
            <a:avLst/>
          </a:prstGeom>
        </p:spPr>
        <p:txBody>
          <a:bodyPr wrap="square" lIns="26216" tIns="13108" rIns="26216" bIns="13108">
            <a:spAutoFit/>
          </a:bodyPr>
          <a:lstStyle/>
          <a:p>
            <a:r>
              <a:rPr lang="en-GB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Wyatt W. Yue</a:t>
            </a:r>
          </a:p>
          <a:p>
            <a:r>
              <a:rPr lang="en-GB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Structural Genomics Consortium</a:t>
            </a:r>
          </a:p>
          <a:p>
            <a:r>
              <a:rPr lang="en-GB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Nuffield Department of Medicine</a:t>
            </a:r>
          </a:p>
          <a:p>
            <a:r>
              <a:rPr lang="en-GB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University </a:t>
            </a:r>
            <a:r>
              <a:rPr lang="en-GB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of </a:t>
            </a:r>
            <a:r>
              <a:rPr lang="en-GB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Oxford</a:t>
            </a:r>
          </a:p>
        </p:txBody>
      </p:sp>
    </p:spTree>
    <p:extLst>
      <p:ext uri="{BB962C8B-B14F-4D97-AF65-F5344CB8AC3E}">
        <p14:creationId xmlns:p14="http://schemas.microsoft.com/office/powerpoint/2010/main" val="32034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4708100" y="2767654"/>
            <a:ext cx="1944000" cy="550959"/>
          </a:xfrm>
          <a:prstGeom prst="roundRect">
            <a:avLst>
              <a:gd name="adj" fmla="val 20130"/>
            </a:avLst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60424" y="2767654"/>
            <a:ext cx="1944000" cy="550959"/>
          </a:xfrm>
          <a:prstGeom prst="roundRect">
            <a:avLst>
              <a:gd name="adj" fmla="val 2013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9437" y="2843986"/>
            <a:ext cx="1475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EEECE1">
                    <a:lumMod val="10000"/>
                  </a:srgbClr>
                </a:solidFill>
              </a:rPr>
              <a:t>DSF Screen </a:t>
            </a:r>
            <a:endParaRPr lang="en-GB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37200" y="2824604"/>
            <a:ext cx="175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xtal</a:t>
            </a:r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soaking</a:t>
            </a: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632488">
            <a:off x="3662503" y="3454689"/>
            <a:ext cx="546900" cy="406929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937110" y="1727275"/>
            <a:ext cx="67598" cy="45028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51544" y="1174507"/>
            <a:ext cx="22458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b="1" i="1" dirty="0" smtClean="0">
                <a:solidFill>
                  <a:prstClr val="white">
                    <a:lumMod val="50000"/>
                  </a:prstClr>
                </a:solidFill>
              </a:rPr>
              <a:t>collaborations</a:t>
            </a:r>
            <a:endParaRPr lang="en-GB" sz="24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8530570">
            <a:off x="5273286" y="3428380"/>
            <a:ext cx="528880" cy="406929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00333" y="1739313"/>
            <a:ext cx="1888765" cy="399039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Mutant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protein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5400000">
            <a:off x="4479441" y="5019114"/>
            <a:ext cx="477123" cy="406929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122148" y="1739315"/>
            <a:ext cx="2979613" cy="3990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Wild-type</a:t>
            </a:r>
            <a:r>
              <a:rPr lang="en-GB" dirty="0" smtClean="0">
                <a:solidFill>
                  <a:prstClr val="black"/>
                </a:solidFill>
              </a:rPr>
              <a:t> protein, crystal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73641" y="3980592"/>
            <a:ext cx="3212469" cy="900000"/>
          </a:xfrm>
          <a:prstGeom prst="roundRect">
            <a:avLst>
              <a:gd name="adj" fmla="val 20130"/>
            </a:avLst>
          </a:prstGeom>
          <a:solidFill>
            <a:schemeClr val="accent3">
              <a:lumMod val="40000"/>
              <a:lumOff val="60000"/>
              <a:alpha val="4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65421" y="3943743"/>
            <a:ext cx="2704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Binding, Biochemistry</a:t>
            </a: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33390" y="4289696"/>
            <a:ext cx="1660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DSF, ITC, BLI, co-</a:t>
            </a:r>
            <a:r>
              <a:rPr lang="en-GB" sz="14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xtal</a:t>
            </a:r>
            <a:endParaRPr lang="en-GB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2500" y="4534899"/>
            <a:ext cx="2542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dose response, domain mapping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4115" y="2216585"/>
            <a:ext cx="108234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rgbClr val="C0504D"/>
                </a:solidFill>
              </a:rPr>
              <a:t>hit finding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40120" y="3764984"/>
            <a:ext cx="106112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rgbClr val="C0504D"/>
                </a:solidFill>
              </a:rPr>
              <a:t>Validation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37200" y="5548767"/>
            <a:ext cx="3968833" cy="900000"/>
          </a:xfrm>
          <a:prstGeom prst="roundRect">
            <a:avLst>
              <a:gd name="adj" fmla="val 20130"/>
            </a:avLst>
          </a:prstGeom>
          <a:solidFill>
            <a:schemeClr val="accent3">
              <a:lumMod val="40000"/>
              <a:lumOff val="60000"/>
              <a:alpha val="4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26140" y="5560181"/>
            <a:ext cx="387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Mode of </a:t>
            </a:r>
            <a:r>
              <a:rPr lang="en-GB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Action (WT vs mutant)</a:t>
            </a: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24356" y="5896751"/>
            <a:ext cx="2786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enzyme, folding, proteolysis assays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649220" y="6137728"/>
            <a:ext cx="2117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Effects on activity, stability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26675" y="2514799"/>
            <a:ext cx="2017797" cy="1272616"/>
          </a:xfrm>
          <a:prstGeom prst="roundRect">
            <a:avLst>
              <a:gd name="adj" fmla="val 201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45426" y="5461140"/>
            <a:ext cx="2017797" cy="1090670"/>
          </a:xfrm>
          <a:prstGeom prst="roundRect">
            <a:avLst>
              <a:gd name="adj" fmla="val 201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9231026">
            <a:off x="6444372" y="3708476"/>
            <a:ext cx="1831388" cy="169403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714917" y="6235824"/>
            <a:ext cx="1278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Rescue in vivo?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352481" y="5823520"/>
            <a:ext cx="2003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Human cells, animal model, </a:t>
            </a:r>
            <a:r>
              <a:rPr lang="en-GB" sz="14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iPS</a:t>
            </a:r>
            <a:endParaRPr lang="en-GB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194837" y="5473295"/>
            <a:ext cx="231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cellular assays</a:t>
            </a:r>
            <a:endParaRPr lang="en-GB" sz="20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9098" y="4679602"/>
            <a:ext cx="159203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rgbClr val="C0504D"/>
                </a:solidFill>
              </a:rPr>
              <a:t>C</a:t>
            </a:r>
            <a:r>
              <a:rPr lang="en-GB" sz="1600" b="1" i="1" dirty="0" smtClean="0">
                <a:solidFill>
                  <a:srgbClr val="C0504D"/>
                </a:solidFill>
              </a:rPr>
              <a:t>haracterization</a:t>
            </a:r>
            <a:endParaRPr lang="en-GB" sz="1600" b="1" i="1" dirty="0">
              <a:solidFill>
                <a:srgbClr val="C0504D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1841826">
            <a:off x="6506615" y="4996075"/>
            <a:ext cx="1882490" cy="183953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400257" y="2519363"/>
            <a:ext cx="1925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HTS, Virtual screening, Medicinal Chemistry</a:t>
            </a:r>
            <a:endParaRPr lang="en-GB" sz="14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4" name="Picture 73" descr="SGC_1500-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61" y="1112025"/>
            <a:ext cx="886273" cy="419813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>
          <a:xfrm>
            <a:off x="7533583" y="5807934"/>
            <a:ext cx="793091" cy="167812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Screening cascade for GBE1</a:t>
            </a:r>
            <a:endParaRPr lang="en-GB" dirty="0"/>
          </a:p>
        </p:txBody>
      </p:sp>
      <p:sp>
        <p:nvSpPr>
          <p:cNvPr id="53" name="Right Arrow 52"/>
          <p:cNvSpPr/>
          <p:nvPr/>
        </p:nvSpPr>
        <p:spPr>
          <a:xfrm rot="5400000">
            <a:off x="3359254" y="2287090"/>
            <a:ext cx="477123" cy="40692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73" name="Right Arrow 72"/>
          <p:cNvSpPr/>
          <p:nvPr/>
        </p:nvSpPr>
        <p:spPr>
          <a:xfrm rot="5400000">
            <a:off x="5627257" y="2260761"/>
            <a:ext cx="477123" cy="406929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6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Therapeutic Opportunity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118937" y="1055944"/>
            <a:ext cx="2342197" cy="2299335"/>
            <a:chOff x="432534" y="1843951"/>
            <a:chExt cx="3903662" cy="3832225"/>
          </a:xfrm>
        </p:grpSpPr>
        <p:grpSp>
          <p:nvGrpSpPr>
            <p:cNvPr id="828" name="Group 2"/>
            <p:cNvGrpSpPr>
              <a:grpSpLocks/>
            </p:cNvGrpSpPr>
            <p:nvPr/>
          </p:nvGrpSpPr>
          <p:grpSpPr bwMode="auto">
            <a:xfrm rot="2079250">
              <a:off x="1975584" y="4018826"/>
              <a:ext cx="344487" cy="344488"/>
              <a:chOff x="2844" y="2231"/>
              <a:chExt cx="217" cy="217"/>
            </a:xfrm>
          </p:grpSpPr>
          <p:sp>
            <p:nvSpPr>
              <p:cNvPr id="829" name="Rectangle 3"/>
              <p:cNvSpPr>
                <a:spLocks noChangeArrowheads="1"/>
              </p:cNvSpPr>
              <p:nvPr/>
            </p:nvSpPr>
            <p:spPr bwMode="auto">
              <a:xfrm rot="-1500000">
                <a:off x="2844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Rectangle 4"/>
              <p:cNvSpPr>
                <a:spLocks noChangeArrowheads="1"/>
              </p:cNvSpPr>
              <p:nvPr/>
            </p:nvSpPr>
            <p:spPr bwMode="auto">
              <a:xfrm rot="1500000">
                <a:off x="2970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Rectangle 5"/>
              <p:cNvSpPr>
                <a:spLocks noChangeArrowheads="1"/>
              </p:cNvSpPr>
              <p:nvPr/>
            </p:nvSpPr>
            <p:spPr bwMode="auto">
              <a:xfrm rot="1500000">
                <a:off x="2844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Rectangle 6"/>
              <p:cNvSpPr>
                <a:spLocks noChangeArrowheads="1"/>
              </p:cNvSpPr>
              <p:nvPr/>
            </p:nvSpPr>
            <p:spPr bwMode="auto">
              <a:xfrm rot="-1500000">
                <a:off x="2970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3" name="Oval 7"/>
            <p:cNvSpPr>
              <a:spLocks noChangeArrowheads="1"/>
            </p:cNvSpPr>
            <p:nvPr/>
          </p:nvSpPr>
          <p:spPr bwMode="auto">
            <a:xfrm>
              <a:off x="2088296" y="4099789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4" name="Oval 8"/>
            <p:cNvSpPr>
              <a:spLocks noChangeArrowheads="1"/>
            </p:cNvSpPr>
            <p:nvPr/>
          </p:nvSpPr>
          <p:spPr bwMode="auto">
            <a:xfrm>
              <a:off x="2170846" y="3956914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5" name="Oval 9"/>
            <p:cNvSpPr>
              <a:spLocks noChangeArrowheads="1"/>
            </p:cNvSpPr>
            <p:nvPr/>
          </p:nvSpPr>
          <p:spPr bwMode="auto">
            <a:xfrm>
              <a:off x="2185134" y="3796576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6" name="Oval 10"/>
            <p:cNvSpPr>
              <a:spLocks noChangeArrowheads="1"/>
            </p:cNvSpPr>
            <p:nvPr/>
          </p:nvSpPr>
          <p:spPr bwMode="auto">
            <a:xfrm>
              <a:off x="2113696" y="3652114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7" name="Oval 11"/>
            <p:cNvSpPr>
              <a:spLocks noChangeArrowheads="1"/>
            </p:cNvSpPr>
            <p:nvPr/>
          </p:nvSpPr>
          <p:spPr bwMode="auto">
            <a:xfrm>
              <a:off x="2018446" y="3517176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8" name="Oval 12"/>
            <p:cNvSpPr>
              <a:spLocks noChangeArrowheads="1"/>
            </p:cNvSpPr>
            <p:nvPr/>
          </p:nvSpPr>
          <p:spPr bwMode="auto">
            <a:xfrm>
              <a:off x="1923196" y="3396526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839" name="Group 13"/>
            <p:cNvGrpSpPr>
              <a:grpSpLocks/>
            </p:cNvGrpSpPr>
            <p:nvPr/>
          </p:nvGrpSpPr>
          <p:grpSpPr bwMode="auto">
            <a:xfrm rot="3942251">
              <a:off x="1532671" y="3553689"/>
              <a:ext cx="407987" cy="846138"/>
              <a:chOff x="1630" y="2080"/>
              <a:chExt cx="257" cy="534"/>
            </a:xfrm>
          </p:grpSpPr>
          <p:sp>
            <p:nvSpPr>
              <p:cNvPr id="840" name="Oval 1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Oval 1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Oval 1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Oval 1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Oval 1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Oval 1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6" name="Group 20"/>
            <p:cNvGrpSpPr>
              <a:grpSpLocks/>
            </p:cNvGrpSpPr>
            <p:nvPr/>
          </p:nvGrpSpPr>
          <p:grpSpPr bwMode="auto">
            <a:xfrm rot="7251211">
              <a:off x="1253271" y="2985364"/>
              <a:ext cx="407987" cy="846138"/>
              <a:chOff x="1630" y="2080"/>
              <a:chExt cx="257" cy="534"/>
            </a:xfrm>
          </p:grpSpPr>
          <p:sp>
            <p:nvSpPr>
              <p:cNvPr id="847" name="Oval 2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Oval 2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Oval 2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Oval 2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Oval 2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Oval 2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53" name="Group 27"/>
            <p:cNvGrpSpPr>
              <a:grpSpLocks/>
            </p:cNvGrpSpPr>
            <p:nvPr/>
          </p:nvGrpSpPr>
          <p:grpSpPr bwMode="auto">
            <a:xfrm rot="4131504">
              <a:off x="3101121" y="1816964"/>
              <a:ext cx="407987" cy="846138"/>
              <a:chOff x="1630" y="2080"/>
              <a:chExt cx="257" cy="534"/>
            </a:xfrm>
          </p:grpSpPr>
          <p:sp>
            <p:nvSpPr>
              <p:cNvPr id="854" name="Oval 2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Oval 2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Oval 3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Oval 3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Oval 3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Oval 3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0" name="Group 34"/>
            <p:cNvGrpSpPr>
              <a:grpSpLocks/>
            </p:cNvGrpSpPr>
            <p:nvPr/>
          </p:nvGrpSpPr>
          <p:grpSpPr bwMode="auto">
            <a:xfrm rot="10579827">
              <a:off x="2056546" y="2707551"/>
              <a:ext cx="407988" cy="847725"/>
              <a:chOff x="1630" y="2080"/>
              <a:chExt cx="257" cy="534"/>
            </a:xfrm>
          </p:grpSpPr>
          <p:sp>
            <p:nvSpPr>
              <p:cNvPr id="861" name="Oval 35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Oval 36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Oval 37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Oval 38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Oval 39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Oval 40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7" name="Group 41"/>
            <p:cNvGrpSpPr>
              <a:grpSpLocks/>
            </p:cNvGrpSpPr>
            <p:nvPr/>
          </p:nvGrpSpPr>
          <p:grpSpPr bwMode="auto">
            <a:xfrm rot="8970696">
              <a:off x="3315434" y="4112489"/>
              <a:ext cx="407987" cy="847725"/>
              <a:chOff x="1630" y="2080"/>
              <a:chExt cx="257" cy="534"/>
            </a:xfrm>
          </p:grpSpPr>
          <p:sp>
            <p:nvSpPr>
              <p:cNvPr id="868" name="Oval 4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Oval 4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Oval 4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Oval 4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Oval 4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Oval 4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74" name="Group 48"/>
            <p:cNvGrpSpPr>
              <a:grpSpLocks/>
            </p:cNvGrpSpPr>
            <p:nvPr/>
          </p:nvGrpSpPr>
          <p:grpSpPr bwMode="auto">
            <a:xfrm rot="1559421">
              <a:off x="2393096" y="4004539"/>
              <a:ext cx="407988" cy="847725"/>
              <a:chOff x="1630" y="2080"/>
              <a:chExt cx="257" cy="534"/>
            </a:xfrm>
          </p:grpSpPr>
          <p:sp>
            <p:nvSpPr>
              <p:cNvPr id="875" name="Oval 4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Oval 5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Oval 5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Oval 5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Oval 5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Oval 5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1" name="Group 55"/>
            <p:cNvGrpSpPr>
              <a:grpSpLocks/>
            </p:cNvGrpSpPr>
            <p:nvPr/>
          </p:nvGrpSpPr>
          <p:grpSpPr bwMode="auto">
            <a:xfrm rot="5246038">
              <a:off x="3205896" y="3239364"/>
              <a:ext cx="407988" cy="849312"/>
              <a:chOff x="1630" y="2080"/>
              <a:chExt cx="257" cy="534"/>
            </a:xfrm>
          </p:grpSpPr>
          <p:sp>
            <p:nvSpPr>
              <p:cNvPr id="882" name="Oval 5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Oval 5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Oval 5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Oval 5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Oval 6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Oval 6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8" name="Group 62"/>
            <p:cNvGrpSpPr>
              <a:grpSpLocks/>
            </p:cNvGrpSpPr>
            <p:nvPr/>
          </p:nvGrpSpPr>
          <p:grpSpPr bwMode="auto">
            <a:xfrm rot="6245544">
              <a:off x="2997140" y="3592582"/>
              <a:ext cx="407988" cy="847725"/>
              <a:chOff x="1630" y="2080"/>
              <a:chExt cx="257" cy="534"/>
            </a:xfrm>
          </p:grpSpPr>
          <p:sp>
            <p:nvSpPr>
              <p:cNvPr id="889" name="Oval 6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Oval 6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Oval 6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Oval 6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Oval 6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Oval 6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95" name="Group 69"/>
            <p:cNvGrpSpPr>
              <a:grpSpLocks/>
            </p:cNvGrpSpPr>
            <p:nvPr/>
          </p:nvGrpSpPr>
          <p:grpSpPr bwMode="auto">
            <a:xfrm rot="4184963">
              <a:off x="2524065" y="3303657"/>
              <a:ext cx="407988" cy="847725"/>
              <a:chOff x="1630" y="2080"/>
              <a:chExt cx="257" cy="534"/>
            </a:xfrm>
          </p:grpSpPr>
          <p:sp>
            <p:nvSpPr>
              <p:cNvPr id="896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7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8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9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0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1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2" name="Group 76"/>
            <p:cNvGrpSpPr>
              <a:grpSpLocks/>
            </p:cNvGrpSpPr>
            <p:nvPr/>
          </p:nvGrpSpPr>
          <p:grpSpPr bwMode="auto">
            <a:xfrm rot="2187832">
              <a:off x="2320071" y="2947264"/>
              <a:ext cx="409575" cy="847725"/>
              <a:chOff x="1630" y="2080"/>
              <a:chExt cx="257" cy="534"/>
            </a:xfrm>
          </p:grpSpPr>
          <p:sp>
            <p:nvSpPr>
              <p:cNvPr id="903" name="Oval 7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Oval 7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Oval 7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Oval 8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7" name="Oval 8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8" name="Oval 8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9" name="Group 83"/>
            <p:cNvGrpSpPr>
              <a:grpSpLocks/>
            </p:cNvGrpSpPr>
            <p:nvPr/>
          </p:nvGrpSpPr>
          <p:grpSpPr bwMode="auto">
            <a:xfrm rot="1747273">
              <a:off x="1359634" y="4268064"/>
              <a:ext cx="407987" cy="847725"/>
              <a:chOff x="1630" y="2080"/>
              <a:chExt cx="257" cy="534"/>
            </a:xfrm>
          </p:grpSpPr>
          <p:sp>
            <p:nvSpPr>
              <p:cNvPr id="910" name="Oval 8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1" name="Oval 8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2" name="Oval 8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Oval 8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Oval 8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Oval 8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16" name="Group 90"/>
            <p:cNvGrpSpPr>
              <a:grpSpLocks/>
            </p:cNvGrpSpPr>
            <p:nvPr/>
          </p:nvGrpSpPr>
          <p:grpSpPr bwMode="auto">
            <a:xfrm rot="9615154">
              <a:off x="432534" y="3044101"/>
              <a:ext cx="407987" cy="847725"/>
              <a:chOff x="1630" y="2080"/>
              <a:chExt cx="257" cy="534"/>
            </a:xfrm>
          </p:grpSpPr>
          <p:sp>
            <p:nvSpPr>
              <p:cNvPr id="917" name="Oval 9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Oval 9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Oval 9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Oval 9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Oval 9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Oval 9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23" name="Group 97"/>
            <p:cNvGrpSpPr>
              <a:grpSpLocks/>
            </p:cNvGrpSpPr>
            <p:nvPr/>
          </p:nvGrpSpPr>
          <p:grpSpPr bwMode="auto">
            <a:xfrm rot="3590281">
              <a:off x="692090" y="3400495"/>
              <a:ext cx="407987" cy="847725"/>
              <a:chOff x="1630" y="2080"/>
              <a:chExt cx="257" cy="534"/>
            </a:xfrm>
          </p:grpSpPr>
          <p:sp>
            <p:nvSpPr>
              <p:cNvPr id="924" name="Oval 9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Oval 9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Oval 10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Oval 10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Oval 10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Oval 10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0" name="Group 104"/>
            <p:cNvGrpSpPr>
              <a:grpSpLocks/>
            </p:cNvGrpSpPr>
            <p:nvPr/>
          </p:nvGrpSpPr>
          <p:grpSpPr bwMode="auto">
            <a:xfrm rot="6439863">
              <a:off x="926246" y="4247427"/>
              <a:ext cx="407987" cy="849312"/>
              <a:chOff x="1630" y="2080"/>
              <a:chExt cx="257" cy="534"/>
            </a:xfrm>
          </p:grpSpPr>
          <p:sp>
            <p:nvSpPr>
              <p:cNvPr id="931" name="Oval 105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Oval 106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Oval 107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Oval 108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Oval 109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Oval 110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7" name="Group 111"/>
            <p:cNvGrpSpPr>
              <a:grpSpLocks/>
            </p:cNvGrpSpPr>
            <p:nvPr/>
          </p:nvGrpSpPr>
          <p:grpSpPr bwMode="auto">
            <a:xfrm rot="-2093906">
              <a:off x="3834546" y="3747364"/>
              <a:ext cx="406400" cy="847725"/>
              <a:chOff x="1630" y="2080"/>
              <a:chExt cx="257" cy="534"/>
            </a:xfrm>
          </p:grpSpPr>
          <p:sp>
            <p:nvSpPr>
              <p:cNvPr id="938" name="Oval 11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Oval 11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Oval 11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Oval 11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Oval 11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Oval 11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44" name="Group 118"/>
            <p:cNvGrpSpPr>
              <a:grpSpLocks/>
            </p:cNvGrpSpPr>
            <p:nvPr/>
          </p:nvGrpSpPr>
          <p:grpSpPr bwMode="auto">
            <a:xfrm rot="810249">
              <a:off x="2539146" y="2091601"/>
              <a:ext cx="406400" cy="847725"/>
              <a:chOff x="1630" y="2080"/>
              <a:chExt cx="257" cy="534"/>
            </a:xfrm>
          </p:grpSpPr>
          <p:sp>
            <p:nvSpPr>
              <p:cNvPr id="945" name="Oval 11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Oval 12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Oval 12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Oval 12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Oval 12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Oval 12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1" name="Group 125"/>
            <p:cNvGrpSpPr>
              <a:grpSpLocks/>
            </p:cNvGrpSpPr>
            <p:nvPr/>
          </p:nvGrpSpPr>
          <p:grpSpPr bwMode="auto">
            <a:xfrm rot="2131802">
              <a:off x="3116996" y="2664689"/>
              <a:ext cx="406400" cy="847725"/>
              <a:chOff x="1630" y="2080"/>
              <a:chExt cx="257" cy="534"/>
            </a:xfrm>
          </p:grpSpPr>
          <p:sp>
            <p:nvSpPr>
              <p:cNvPr id="952" name="Oval 12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Oval 12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Oval 12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Oval 12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Oval 13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Oval 13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8" name="Group 132"/>
            <p:cNvGrpSpPr>
              <a:grpSpLocks/>
            </p:cNvGrpSpPr>
            <p:nvPr/>
          </p:nvGrpSpPr>
          <p:grpSpPr bwMode="auto">
            <a:xfrm rot="-2469521">
              <a:off x="1456471" y="2667864"/>
              <a:ext cx="409575" cy="847725"/>
              <a:chOff x="1630" y="2080"/>
              <a:chExt cx="257" cy="534"/>
            </a:xfrm>
          </p:grpSpPr>
          <p:sp>
            <p:nvSpPr>
              <p:cNvPr id="959" name="Oval 13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Oval 13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Oval 13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Oval 13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Oval 13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Oval 13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65" name="Group 139"/>
            <p:cNvGrpSpPr>
              <a:grpSpLocks/>
            </p:cNvGrpSpPr>
            <p:nvPr/>
          </p:nvGrpSpPr>
          <p:grpSpPr bwMode="auto">
            <a:xfrm rot="-1545535">
              <a:off x="1777146" y="4828451"/>
              <a:ext cx="407988" cy="847725"/>
              <a:chOff x="1630" y="2080"/>
              <a:chExt cx="257" cy="534"/>
            </a:xfrm>
          </p:grpSpPr>
          <p:sp>
            <p:nvSpPr>
              <p:cNvPr id="966" name="Oval 14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Oval 14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Oval 14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Oval 14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Oval 14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Oval 14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2" name="Group 146"/>
            <p:cNvGrpSpPr>
              <a:grpSpLocks/>
            </p:cNvGrpSpPr>
            <p:nvPr/>
          </p:nvGrpSpPr>
          <p:grpSpPr bwMode="auto">
            <a:xfrm rot="1588237">
              <a:off x="2561371" y="4585564"/>
              <a:ext cx="409575" cy="847725"/>
              <a:chOff x="1630" y="2080"/>
              <a:chExt cx="257" cy="534"/>
            </a:xfrm>
          </p:grpSpPr>
          <p:sp>
            <p:nvSpPr>
              <p:cNvPr id="973" name="Oval 14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Oval 14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Oval 14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Oval 15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Oval 15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Oval 15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9" name="Group 153"/>
            <p:cNvGrpSpPr>
              <a:grpSpLocks/>
            </p:cNvGrpSpPr>
            <p:nvPr/>
          </p:nvGrpSpPr>
          <p:grpSpPr bwMode="auto">
            <a:xfrm rot="7594270">
              <a:off x="1558071" y="1928089"/>
              <a:ext cx="407987" cy="846138"/>
              <a:chOff x="1630" y="2080"/>
              <a:chExt cx="257" cy="534"/>
            </a:xfrm>
          </p:grpSpPr>
          <p:sp>
            <p:nvSpPr>
              <p:cNvPr id="980" name="Oval 15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1" name="Oval 15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2" name="Oval 15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3" name="Oval 15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4" name="Oval 15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5" name="Oval 15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86" name="Group 160"/>
            <p:cNvGrpSpPr>
              <a:grpSpLocks/>
            </p:cNvGrpSpPr>
            <p:nvPr/>
          </p:nvGrpSpPr>
          <p:grpSpPr bwMode="auto">
            <a:xfrm>
              <a:off x="1961296" y="1843951"/>
              <a:ext cx="407988" cy="847725"/>
              <a:chOff x="1630" y="2080"/>
              <a:chExt cx="257" cy="534"/>
            </a:xfrm>
          </p:grpSpPr>
          <p:sp>
            <p:nvSpPr>
              <p:cNvPr id="987" name="Oval 16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Oval 16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Oval 16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Oval 16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1" name="Oval 16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2" name="Oval 16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93" name="Group 167"/>
            <p:cNvGrpSpPr>
              <a:grpSpLocks/>
            </p:cNvGrpSpPr>
            <p:nvPr/>
          </p:nvGrpSpPr>
          <p:grpSpPr bwMode="auto">
            <a:xfrm rot="4606765">
              <a:off x="3708340" y="2535307"/>
              <a:ext cx="407988" cy="847725"/>
              <a:chOff x="1630" y="2080"/>
              <a:chExt cx="257" cy="534"/>
            </a:xfrm>
          </p:grpSpPr>
          <p:sp>
            <p:nvSpPr>
              <p:cNvPr id="994" name="Oval 16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5" name="Oval 16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6" name="Oval 17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Oval 17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Oval 17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Oval 17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55311" y="4606923"/>
            <a:ext cx="2300400" cy="1937328"/>
            <a:chOff x="4819196" y="2245847"/>
            <a:chExt cx="3954788" cy="3330604"/>
          </a:xfrm>
        </p:grpSpPr>
        <p:grpSp>
          <p:nvGrpSpPr>
            <p:cNvPr id="1137" name="Group 2"/>
            <p:cNvGrpSpPr>
              <a:grpSpLocks/>
            </p:cNvGrpSpPr>
            <p:nvPr/>
          </p:nvGrpSpPr>
          <p:grpSpPr bwMode="auto">
            <a:xfrm rot="2079250">
              <a:off x="5821365" y="4727942"/>
              <a:ext cx="344487" cy="344488"/>
              <a:chOff x="2844" y="2231"/>
              <a:chExt cx="217" cy="217"/>
            </a:xfrm>
          </p:grpSpPr>
          <p:sp>
            <p:nvSpPr>
              <p:cNvPr id="1138" name="Rectangle 3"/>
              <p:cNvSpPr>
                <a:spLocks noChangeArrowheads="1"/>
              </p:cNvSpPr>
              <p:nvPr/>
            </p:nvSpPr>
            <p:spPr bwMode="auto">
              <a:xfrm rot="-1500000">
                <a:off x="2844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Rectangle 4"/>
              <p:cNvSpPr>
                <a:spLocks noChangeArrowheads="1"/>
              </p:cNvSpPr>
              <p:nvPr/>
            </p:nvSpPr>
            <p:spPr bwMode="auto">
              <a:xfrm rot="1500000">
                <a:off x="2970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0" name="Rectangle 5"/>
              <p:cNvSpPr>
                <a:spLocks noChangeArrowheads="1"/>
              </p:cNvSpPr>
              <p:nvPr/>
            </p:nvSpPr>
            <p:spPr bwMode="auto">
              <a:xfrm rot="1500000">
                <a:off x="2844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1" name="Rectangle 6"/>
              <p:cNvSpPr>
                <a:spLocks noChangeArrowheads="1"/>
              </p:cNvSpPr>
              <p:nvPr/>
            </p:nvSpPr>
            <p:spPr bwMode="auto">
              <a:xfrm rot="-1500000">
                <a:off x="2970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42" name="Oval 7"/>
            <p:cNvSpPr>
              <a:spLocks noChangeArrowheads="1"/>
            </p:cNvSpPr>
            <p:nvPr/>
          </p:nvSpPr>
          <p:spPr bwMode="auto">
            <a:xfrm>
              <a:off x="5934077" y="4808905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3" name="Oval 8"/>
            <p:cNvSpPr>
              <a:spLocks noChangeArrowheads="1"/>
            </p:cNvSpPr>
            <p:nvPr/>
          </p:nvSpPr>
          <p:spPr bwMode="auto">
            <a:xfrm>
              <a:off x="6016627" y="4666030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4" name="Oval 9"/>
            <p:cNvSpPr>
              <a:spLocks noChangeArrowheads="1"/>
            </p:cNvSpPr>
            <p:nvPr/>
          </p:nvSpPr>
          <p:spPr bwMode="auto">
            <a:xfrm>
              <a:off x="6030915" y="4505692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5" name="Oval 10"/>
            <p:cNvSpPr>
              <a:spLocks noChangeArrowheads="1"/>
            </p:cNvSpPr>
            <p:nvPr/>
          </p:nvSpPr>
          <p:spPr bwMode="auto">
            <a:xfrm>
              <a:off x="5959477" y="4361230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6" name="Oval 11"/>
            <p:cNvSpPr>
              <a:spLocks noChangeArrowheads="1"/>
            </p:cNvSpPr>
            <p:nvPr/>
          </p:nvSpPr>
          <p:spPr bwMode="auto">
            <a:xfrm>
              <a:off x="5864227" y="4226292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7" name="Oval 12"/>
            <p:cNvSpPr>
              <a:spLocks noChangeArrowheads="1"/>
            </p:cNvSpPr>
            <p:nvPr/>
          </p:nvSpPr>
          <p:spPr bwMode="auto">
            <a:xfrm>
              <a:off x="5768977" y="4105642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148" name="Group 20"/>
            <p:cNvGrpSpPr>
              <a:grpSpLocks/>
            </p:cNvGrpSpPr>
            <p:nvPr/>
          </p:nvGrpSpPr>
          <p:grpSpPr bwMode="auto">
            <a:xfrm rot="7251211">
              <a:off x="5099052" y="3694480"/>
              <a:ext cx="407987" cy="846138"/>
              <a:chOff x="1630" y="2080"/>
              <a:chExt cx="257" cy="534"/>
            </a:xfrm>
          </p:grpSpPr>
          <p:sp>
            <p:nvSpPr>
              <p:cNvPr id="1149" name="Oval 2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0" name="Oval 2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1" name="Oval 2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2" name="Oval 2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3" name="Oval 2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4" name="Oval 2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5" name="Group 27"/>
            <p:cNvGrpSpPr>
              <a:grpSpLocks/>
            </p:cNvGrpSpPr>
            <p:nvPr/>
          </p:nvGrpSpPr>
          <p:grpSpPr bwMode="auto">
            <a:xfrm rot="17348506">
              <a:off x="7167229" y="2442187"/>
              <a:ext cx="407987" cy="846138"/>
              <a:chOff x="1630" y="2080"/>
              <a:chExt cx="257" cy="534"/>
            </a:xfrm>
          </p:grpSpPr>
          <p:sp>
            <p:nvSpPr>
              <p:cNvPr id="1156" name="Oval 2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7" name="Oval 2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8" name="Oval 3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9" name="Oval 3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0" name="Oval 3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1" name="Oval 3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2" name="Group 34"/>
            <p:cNvGrpSpPr>
              <a:grpSpLocks/>
            </p:cNvGrpSpPr>
            <p:nvPr/>
          </p:nvGrpSpPr>
          <p:grpSpPr bwMode="auto">
            <a:xfrm rot="10579827">
              <a:off x="5902327" y="3416667"/>
              <a:ext cx="407988" cy="847725"/>
              <a:chOff x="1630" y="2080"/>
              <a:chExt cx="257" cy="534"/>
            </a:xfrm>
          </p:grpSpPr>
          <p:sp>
            <p:nvSpPr>
              <p:cNvPr id="1163" name="Oval 35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4" name="Oval 36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5" name="Oval 37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6" name="Oval 38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7" name="Oval 39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8" name="Oval 40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9" name="Group 41"/>
            <p:cNvGrpSpPr>
              <a:grpSpLocks/>
            </p:cNvGrpSpPr>
            <p:nvPr/>
          </p:nvGrpSpPr>
          <p:grpSpPr bwMode="auto">
            <a:xfrm rot="6577876">
              <a:off x="7311948" y="4948595"/>
              <a:ext cx="407987" cy="847725"/>
              <a:chOff x="1630" y="2080"/>
              <a:chExt cx="257" cy="534"/>
            </a:xfrm>
          </p:grpSpPr>
          <p:sp>
            <p:nvSpPr>
              <p:cNvPr id="1170" name="Oval 4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1" name="Oval 4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2" name="Oval 4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3" name="Oval 4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4" name="Oval 4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5" name="Oval 4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6" name="Group 48"/>
            <p:cNvGrpSpPr>
              <a:grpSpLocks/>
            </p:cNvGrpSpPr>
            <p:nvPr/>
          </p:nvGrpSpPr>
          <p:grpSpPr bwMode="auto">
            <a:xfrm rot="8605492">
              <a:off x="6467722" y="4643674"/>
              <a:ext cx="407988" cy="847725"/>
              <a:chOff x="1630" y="2080"/>
              <a:chExt cx="257" cy="534"/>
            </a:xfrm>
          </p:grpSpPr>
          <p:sp>
            <p:nvSpPr>
              <p:cNvPr id="1177" name="Oval 4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8" name="Oval 5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9" name="Oval 5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0" name="Oval 5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1" name="Oval 5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2" name="Oval 5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83" name="Group 55"/>
            <p:cNvGrpSpPr>
              <a:grpSpLocks/>
            </p:cNvGrpSpPr>
            <p:nvPr/>
          </p:nvGrpSpPr>
          <p:grpSpPr bwMode="auto">
            <a:xfrm rot="5246038">
              <a:off x="7051677" y="3948480"/>
              <a:ext cx="407988" cy="849312"/>
              <a:chOff x="1630" y="2080"/>
              <a:chExt cx="257" cy="534"/>
            </a:xfrm>
          </p:grpSpPr>
          <p:sp>
            <p:nvSpPr>
              <p:cNvPr id="1184" name="Oval 5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5" name="Oval 5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6" name="Oval 5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7" name="Oval 5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8" name="Oval 6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9" name="Oval 6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90" name="Group 62"/>
            <p:cNvGrpSpPr>
              <a:grpSpLocks/>
            </p:cNvGrpSpPr>
            <p:nvPr/>
          </p:nvGrpSpPr>
          <p:grpSpPr bwMode="auto">
            <a:xfrm rot="17128547">
              <a:off x="7909241" y="3672506"/>
              <a:ext cx="407988" cy="847725"/>
              <a:chOff x="1630" y="2080"/>
              <a:chExt cx="257" cy="534"/>
            </a:xfrm>
          </p:grpSpPr>
          <p:sp>
            <p:nvSpPr>
              <p:cNvPr id="1191" name="Oval 6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Oval 6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Oval 6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Oval 6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Oval 6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Oval 6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97" name="Group 69"/>
            <p:cNvGrpSpPr>
              <a:grpSpLocks/>
            </p:cNvGrpSpPr>
            <p:nvPr/>
          </p:nvGrpSpPr>
          <p:grpSpPr bwMode="auto">
            <a:xfrm rot="4184963">
              <a:off x="6369846" y="4012773"/>
              <a:ext cx="407988" cy="847725"/>
              <a:chOff x="1630" y="2080"/>
              <a:chExt cx="257" cy="534"/>
            </a:xfrm>
          </p:grpSpPr>
          <p:sp>
            <p:nvSpPr>
              <p:cNvPr id="1198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04" name="Group 76"/>
            <p:cNvGrpSpPr>
              <a:grpSpLocks/>
            </p:cNvGrpSpPr>
            <p:nvPr/>
          </p:nvGrpSpPr>
          <p:grpSpPr bwMode="auto">
            <a:xfrm rot="2187832">
              <a:off x="6165852" y="3656380"/>
              <a:ext cx="409575" cy="847725"/>
              <a:chOff x="1630" y="2080"/>
              <a:chExt cx="257" cy="534"/>
            </a:xfrm>
          </p:grpSpPr>
          <p:sp>
            <p:nvSpPr>
              <p:cNvPr id="1205" name="Oval 7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Oval 7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Oval 7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Oval 8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Oval 8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Oval 8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1" name="Group 83"/>
            <p:cNvGrpSpPr>
              <a:grpSpLocks/>
            </p:cNvGrpSpPr>
            <p:nvPr/>
          </p:nvGrpSpPr>
          <p:grpSpPr bwMode="auto">
            <a:xfrm rot="4419498">
              <a:off x="7743947" y="4338461"/>
              <a:ext cx="407987" cy="847725"/>
              <a:chOff x="1630" y="2080"/>
              <a:chExt cx="257" cy="534"/>
            </a:xfrm>
          </p:grpSpPr>
          <p:sp>
            <p:nvSpPr>
              <p:cNvPr id="1212" name="Oval 8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3" name="Oval 8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4" name="Oval 8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5" name="Oval 8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6" name="Oval 8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Oval 8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8" name="Group 97"/>
            <p:cNvGrpSpPr>
              <a:grpSpLocks/>
            </p:cNvGrpSpPr>
            <p:nvPr/>
          </p:nvGrpSpPr>
          <p:grpSpPr bwMode="auto">
            <a:xfrm rot="12811900">
              <a:off x="4819196" y="2992093"/>
              <a:ext cx="407987" cy="847725"/>
              <a:chOff x="1630" y="2080"/>
              <a:chExt cx="257" cy="534"/>
            </a:xfrm>
          </p:grpSpPr>
          <p:sp>
            <p:nvSpPr>
              <p:cNvPr id="1219" name="Oval 9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Oval 9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Oval 10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Oval 10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Oval 10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Oval 10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25" name="Group 111"/>
            <p:cNvGrpSpPr>
              <a:grpSpLocks/>
            </p:cNvGrpSpPr>
            <p:nvPr/>
          </p:nvGrpSpPr>
          <p:grpSpPr bwMode="auto">
            <a:xfrm rot="16042714">
              <a:off x="6913969" y="4465000"/>
              <a:ext cx="406400" cy="847725"/>
              <a:chOff x="1630" y="2080"/>
              <a:chExt cx="257" cy="534"/>
            </a:xfrm>
          </p:grpSpPr>
          <p:sp>
            <p:nvSpPr>
              <p:cNvPr id="1226" name="Oval 11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Oval 11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Oval 11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9" name="Oval 11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" name="Oval 11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1" name="Oval 11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32" name="Group 118"/>
            <p:cNvGrpSpPr>
              <a:grpSpLocks/>
            </p:cNvGrpSpPr>
            <p:nvPr/>
          </p:nvGrpSpPr>
          <p:grpSpPr bwMode="auto">
            <a:xfrm rot="13279332">
              <a:off x="6417723" y="2788452"/>
              <a:ext cx="406400" cy="847725"/>
              <a:chOff x="1630" y="2080"/>
              <a:chExt cx="257" cy="534"/>
            </a:xfrm>
          </p:grpSpPr>
          <p:sp>
            <p:nvSpPr>
              <p:cNvPr id="1233" name="Oval 11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4" name="Oval 12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5" name="Oval 12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6" name="Oval 12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" name="Oval 12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8" name="Oval 12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39" name="Group 125"/>
            <p:cNvGrpSpPr>
              <a:grpSpLocks/>
            </p:cNvGrpSpPr>
            <p:nvPr/>
          </p:nvGrpSpPr>
          <p:grpSpPr bwMode="auto">
            <a:xfrm rot="13739040">
              <a:off x="6820991" y="3273056"/>
              <a:ext cx="406400" cy="847725"/>
              <a:chOff x="1630" y="2080"/>
              <a:chExt cx="257" cy="534"/>
            </a:xfrm>
          </p:grpSpPr>
          <p:sp>
            <p:nvSpPr>
              <p:cNvPr id="1240" name="Oval 12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Oval 12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Oval 12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3" name="Oval 12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4" name="Oval 13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5" name="Oval 13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46" name="Group 146"/>
            <p:cNvGrpSpPr>
              <a:grpSpLocks/>
            </p:cNvGrpSpPr>
            <p:nvPr/>
          </p:nvGrpSpPr>
          <p:grpSpPr bwMode="auto">
            <a:xfrm rot="3712656">
              <a:off x="8145334" y="4715767"/>
              <a:ext cx="409575" cy="847725"/>
              <a:chOff x="1630" y="2080"/>
              <a:chExt cx="257" cy="534"/>
            </a:xfrm>
          </p:grpSpPr>
          <p:sp>
            <p:nvSpPr>
              <p:cNvPr id="1247" name="Oval 14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8" name="Oval 14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9" name="Oval 14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0" name="Oval 15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1" name="Oval 15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Oval 15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3" name="Group 153"/>
            <p:cNvGrpSpPr>
              <a:grpSpLocks/>
            </p:cNvGrpSpPr>
            <p:nvPr/>
          </p:nvGrpSpPr>
          <p:grpSpPr bwMode="auto">
            <a:xfrm rot="16377176">
              <a:off x="6584732" y="2026772"/>
              <a:ext cx="407987" cy="846138"/>
              <a:chOff x="1630" y="2080"/>
              <a:chExt cx="257" cy="534"/>
            </a:xfrm>
          </p:grpSpPr>
          <p:sp>
            <p:nvSpPr>
              <p:cNvPr id="1254" name="Oval 15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5" name="Oval 15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6" name="Oval 15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7" name="Oval 15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8" name="Oval 15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9" name="Oval 15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0" name="Group 160"/>
            <p:cNvGrpSpPr>
              <a:grpSpLocks/>
            </p:cNvGrpSpPr>
            <p:nvPr/>
          </p:nvGrpSpPr>
          <p:grpSpPr bwMode="auto">
            <a:xfrm rot="12634925">
              <a:off x="5928754" y="2532394"/>
              <a:ext cx="407988" cy="847725"/>
              <a:chOff x="1630" y="2080"/>
              <a:chExt cx="257" cy="534"/>
            </a:xfrm>
          </p:grpSpPr>
          <p:sp>
            <p:nvSpPr>
              <p:cNvPr id="1261" name="Oval 16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2" name="Oval 16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3" name="Oval 16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4" name="Oval 16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5" name="Oval 16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6" name="Oval 16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7" name="Group 167"/>
            <p:cNvGrpSpPr>
              <a:grpSpLocks/>
            </p:cNvGrpSpPr>
            <p:nvPr/>
          </p:nvGrpSpPr>
          <p:grpSpPr bwMode="auto">
            <a:xfrm rot="17402500">
              <a:off x="7603132" y="2999553"/>
              <a:ext cx="407988" cy="847725"/>
              <a:chOff x="1630" y="2080"/>
              <a:chExt cx="257" cy="534"/>
            </a:xfrm>
          </p:grpSpPr>
          <p:sp>
            <p:nvSpPr>
              <p:cNvPr id="1268" name="Oval 16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9" name="Oval 16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0" name="Oval 17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1" name="Oval 17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2" name="Oval 17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3" name="Oval 17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>
            <a:off x="7062581" y="2743997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9" name="Straight Arrow Connector 1318"/>
          <p:cNvCxnSpPr/>
          <p:nvPr/>
        </p:nvCxnSpPr>
        <p:spPr>
          <a:xfrm>
            <a:off x="4878521" y="2744648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1" name="Straight Arrow Connector 1320"/>
          <p:cNvCxnSpPr/>
          <p:nvPr/>
        </p:nvCxnSpPr>
        <p:spPr>
          <a:xfrm>
            <a:off x="2684490" y="2737199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" name="Rectangle 419"/>
          <p:cNvSpPr/>
          <p:nvPr/>
        </p:nvSpPr>
        <p:spPr>
          <a:xfrm>
            <a:off x="1936695" y="952124"/>
            <a:ext cx="279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Normal glycogen formation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1930896" y="3616446"/>
            <a:ext cx="5464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Adult </a:t>
            </a:r>
            <a:r>
              <a:rPr lang="en-GB" b="1" dirty="0" err="1">
                <a:solidFill>
                  <a:prstClr val="black"/>
                </a:solidFill>
              </a:rPr>
              <a:t>Polyglucosan</a:t>
            </a:r>
            <a:r>
              <a:rPr lang="en-GB" b="1" dirty="0">
                <a:solidFill>
                  <a:prstClr val="black"/>
                </a:solidFill>
              </a:rPr>
              <a:t> Body Disease, APBD (</a:t>
            </a:r>
            <a:r>
              <a:rPr lang="en-GB" b="1" i="1" dirty="0" err="1">
                <a:solidFill>
                  <a:prstClr val="black"/>
                </a:solidFill>
              </a:rPr>
              <a:t>gbe</a:t>
            </a:r>
            <a:r>
              <a:rPr lang="en-GB" b="1" i="1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mutation)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69380" y="3024591"/>
            <a:ext cx="1455976" cy="307777"/>
            <a:chOff x="4114785" y="997506"/>
            <a:chExt cx="1455976" cy="307777"/>
          </a:xfrm>
        </p:grpSpPr>
        <p:sp>
          <p:nvSpPr>
            <p:cNvPr id="421" name="Oval 9"/>
            <p:cNvSpPr>
              <a:spLocks noChangeArrowheads="1"/>
            </p:cNvSpPr>
            <p:nvPr/>
          </p:nvSpPr>
          <p:spPr bwMode="auto">
            <a:xfrm>
              <a:off x="4268863" y="1079590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14785" y="997506"/>
              <a:ext cx="1455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</a:rPr>
                <a:t>(      glucose unit)</a:t>
              </a:r>
            </a:p>
          </p:txBody>
        </p:sp>
      </p:grpSp>
      <p:grpSp>
        <p:nvGrpSpPr>
          <p:cNvPr id="493" name="Group 492"/>
          <p:cNvGrpSpPr/>
          <p:nvPr/>
        </p:nvGrpSpPr>
        <p:grpSpPr>
          <a:xfrm>
            <a:off x="3482151" y="1517330"/>
            <a:ext cx="1039151" cy="1593997"/>
            <a:chOff x="3277669" y="3686142"/>
            <a:chExt cx="1071183" cy="1643132"/>
          </a:xfrm>
        </p:grpSpPr>
        <p:grpSp>
          <p:nvGrpSpPr>
            <p:cNvPr id="494" name="Group 132"/>
            <p:cNvGrpSpPr>
              <a:grpSpLocks/>
            </p:cNvGrpSpPr>
            <p:nvPr/>
          </p:nvGrpSpPr>
          <p:grpSpPr bwMode="auto">
            <a:xfrm rot="19130479">
              <a:off x="3277669" y="3686142"/>
              <a:ext cx="409575" cy="847725"/>
              <a:chOff x="1630" y="2080"/>
              <a:chExt cx="257" cy="534"/>
            </a:xfrm>
          </p:grpSpPr>
          <p:sp>
            <p:nvSpPr>
              <p:cNvPr id="505" name="Oval 13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Oval 13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Oval 13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Oval 13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13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13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5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6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7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8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9" name="Oval 11"/>
            <p:cNvSpPr>
              <a:spLocks noChangeArrowheads="1"/>
            </p:cNvSpPr>
            <p:nvPr/>
          </p:nvSpPr>
          <p:spPr bwMode="auto">
            <a:xfrm>
              <a:off x="3839643" y="4535454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0" name="Oval 12"/>
            <p:cNvSpPr>
              <a:spLocks noChangeArrowheads="1"/>
            </p:cNvSpPr>
            <p:nvPr/>
          </p:nvSpPr>
          <p:spPr bwMode="auto">
            <a:xfrm>
              <a:off x="3744394" y="4414804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1" name="Pie 500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2" name="Pie 501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3" name="Chord 502"/>
            <p:cNvSpPr/>
            <p:nvPr/>
          </p:nvSpPr>
          <p:spPr>
            <a:xfrm>
              <a:off x="3736038" y="462187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Chord 503"/>
            <p:cNvSpPr/>
            <p:nvPr/>
          </p:nvSpPr>
          <p:spPr>
            <a:xfrm rot="10800000">
              <a:off x="4012521" y="457012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437032" y="1498739"/>
            <a:ext cx="1712874" cy="1593997"/>
            <a:chOff x="9508446" y="1674177"/>
            <a:chExt cx="1765674" cy="1643132"/>
          </a:xfrm>
        </p:grpSpPr>
        <p:sp>
          <p:nvSpPr>
            <p:cNvPr id="512" name="Flowchart: Terminator 511"/>
            <p:cNvSpPr/>
            <p:nvPr/>
          </p:nvSpPr>
          <p:spPr>
            <a:xfrm rot="2436640">
              <a:off x="10215246" y="1949023"/>
              <a:ext cx="515112" cy="221454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3" name="Group 512"/>
            <p:cNvGrpSpPr/>
            <p:nvPr/>
          </p:nvGrpSpPr>
          <p:grpSpPr>
            <a:xfrm>
              <a:off x="9923619" y="1674177"/>
              <a:ext cx="1071183" cy="1643132"/>
              <a:chOff x="3277669" y="3686142"/>
              <a:chExt cx="1071183" cy="1643132"/>
            </a:xfrm>
          </p:grpSpPr>
          <p:grpSp>
            <p:nvGrpSpPr>
              <p:cNvPr id="528" name="Group 132"/>
              <p:cNvGrpSpPr>
                <a:grpSpLocks/>
              </p:cNvGrpSpPr>
              <p:nvPr/>
            </p:nvGrpSpPr>
            <p:grpSpPr bwMode="auto">
              <a:xfrm rot="19130479">
                <a:off x="3277669" y="3686142"/>
                <a:ext cx="409575" cy="847725"/>
                <a:chOff x="1630" y="2080"/>
                <a:chExt cx="257" cy="534"/>
              </a:xfrm>
            </p:grpSpPr>
            <p:sp>
              <p:nvSpPr>
                <p:cNvPr id="539" name="Oval 133"/>
                <p:cNvSpPr>
                  <a:spLocks noChangeArrowheads="1"/>
                </p:cNvSpPr>
                <p:nvPr/>
              </p:nvSpPr>
              <p:spPr bwMode="auto">
                <a:xfrm>
                  <a:off x="1735" y="252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0" name="Oval 134"/>
                <p:cNvSpPr>
                  <a:spLocks noChangeArrowheads="1"/>
                </p:cNvSpPr>
                <p:nvPr/>
              </p:nvSpPr>
              <p:spPr bwMode="auto">
                <a:xfrm>
                  <a:off x="1786" y="243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1" name="Oval 135"/>
                <p:cNvSpPr>
                  <a:spLocks noChangeArrowheads="1"/>
                </p:cNvSpPr>
                <p:nvPr/>
              </p:nvSpPr>
              <p:spPr bwMode="auto">
                <a:xfrm>
                  <a:off x="1796" y="2332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2" name="Oval 136"/>
                <p:cNvSpPr>
                  <a:spLocks noChangeArrowheads="1"/>
                </p:cNvSpPr>
                <p:nvPr/>
              </p:nvSpPr>
              <p:spPr bwMode="auto">
                <a:xfrm>
                  <a:off x="1751" y="2241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" name="Oval 137"/>
                <p:cNvSpPr>
                  <a:spLocks noChangeArrowheads="1"/>
                </p:cNvSpPr>
                <p:nvPr/>
              </p:nvSpPr>
              <p:spPr bwMode="auto">
                <a:xfrm>
                  <a:off x="1691" y="2156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4" name="Oval 138"/>
                <p:cNvSpPr>
                  <a:spLocks noChangeArrowheads="1"/>
                </p:cNvSpPr>
                <p:nvPr/>
              </p:nvSpPr>
              <p:spPr bwMode="auto">
                <a:xfrm>
                  <a:off x="1630" y="2080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9" name="Oval 7"/>
              <p:cNvSpPr>
                <a:spLocks noChangeArrowheads="1"/>
              </p:cNvSpPr>
              <p:nvPr/>
            </p:nvSpPr>
            <p:spPr bwMode="auto">
              <a:xfrm>
                <a:off x="3964092" y="5118648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Oval 8"/>
              <p:cNvSpPr>
                <a:spLocks noChangeArrowheads="1"/>
              </p:cNvSpPr>
              <p:nvPr/>
            </p:nvSpPr>
            <p:spPr bwMode="auto">
              <a:xfrm>
                <a:off x="3992044" y="4975191"/>
                <a:ext cx="142875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Oval 9"/>
              <p:cNvSpPr>
                <a:spLocks noChangeArrowheads="1"/>
              </p:cNvSpPr>
              <p:nvPr/>
            </p:nvSpPr>
            <p:spPr bwMode="auto">
              <a:xfrm>
                <a:off x="4006331" y="4814854"/>
                <a:ext cx="144462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Oval 10"/>
              <p:cNvSpPr>
                <a:spLocks noChangeArrowheads="1"/>
              </p:cNvSpPr>
              <p:nvPr/>
            </p:nvSpPr>
            <p:spPr bwMode="auto">
              <a:xfrm>
                <a:off x="3934893" y="4670391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Oval 11"/>
              <p:cNvSpPr>
                <a:spLocks noChangeArrowheads="1"/>
              </p:cNvSpPr>
              <p:nvPr/>
            </p:nvSpPr>
            <p:spPr bwMode="auto">
              <a:xfrm>
                <a:off x="3839643" y="4535454"/>
                <a:ext cx="146050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12"/>
              <p:cNvSpPr>
                <a:spLocks noChangeArrowheads="1"/>
              </p:cNvSpPr>
              <p:nvPr/>
            </p:nvSpPr>
            <p:spPr bwMode="auto">
              <a:xfrm>
                <a:off x="3744394" y="4414804"/>
                <a:ext cx="142875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Pie 534"/>
              <p:cNvSpPr/>
              <p:nvPr/>
            </p:nvSpPr>
            <p:spPr>
              <a:xfrm rot="1916565">
                <a:off x="3769810" y="5097711"/>
                <a:ext cx="288710" cy="231563"/>
              </a:xfrm>
              <a:prstGeom prst="pie">
                <a:avLst/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36" name="Pie 535"/>
              <p:cNvSpPr/>
              <p:nvPr/>
            </p:nvSpPr>
            <p:spPr>
              <a:xfrm rot="12720000">
                <a:off x="4001607" y="5065930"/>
                <a:ext cx="288710" cy="231563"/>
              </a:xfrm>
              <a:prstGeom prst="pie">
                <a:avLst>
                  <a:gd name="adj1" fmla="val 21570021"/>
                  <a:gd name="adj2" fmla="val 16200000"/>
                </a:avLst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Chord 536"/>
              <p:cNvSpPr/>
              <p:nvPr/>
            </p:nvSpPr>
            <p:spPr>
              <a:xfrm>
                <a:off x="3736038" y="462187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hord 537"/>
              <p:cNvSpPr/>
              <p:nvPr/>
            </p:nvSpPr>
            <p:spPr>
              <a:xfrm rot="10800000">
                <a:off x="4012521" y="457012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4" name="Group 69"/>
            <p:cNvGrpSpPr>
              <a:grpSpLocks/>
            </p:cNvGrpSpPr>
            <p:nvPr/>
          </p:nvGrpSpPr>
          <p:grpSpPr bwMode="auto">
            <a:xfrm rot="4184963">
              <a:off x="10646264" y="1743311"/>
              <a:ext cx="407988" cy="847725"/>
              <a:chOff x="1630" y="2080"/>
              <a:chExt cx="257" cy="534"/>
            </a:xfrm>
          </p:grpSpPr>
          <p:sp>
            <p:nvSpPr>
              <p:cNvPr id="522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5" name="Group 13"/>
            <p:cNvGrpSpPr>
              <a:grpSpLocks/>
            </p:cNvGrpSpPr>
            <p:nvPr/>
          </p:nvGrpSpPr>
          <p:grpSpPr bwMode="auto">
            <a:xfrm rot="3942251">
              <a:off x="9727521" y="2024908"/>
              <a:ext cx="407987" cy="846138"/>
              <a:chOff x="1630" y="2080"/>
              <a:chExt cx="257" cy="534"/>
            </a:xfrm>
          </p:grpSpPr>
          <p:sp>
            <p:nvSpPr>
              <p:cNvPr id="516" name="Oval 1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Oval 1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Oval 1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Oval 1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Oval 1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Oval 1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45" name="Group 544"/>
          <p:cNvGrpSpPr/>
          <p:nvPr/>
        </p:nvGrpSpPr>
        <p:grpSpPr>
          <a:xfrm>
            <a:off x="1836929" y="2477833"/>
            <a:ext cx="504942" cy="639180"/>
            <a:chOff x="3769810" y="4670391"/>
            <a:chExt cx="520507" cy="658883"/>
          </a:xfrm>
        </p:grpSpPr>
        <p:sp>
          <p:nvSpPr>
            <p:cNvPr id="546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7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8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9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0" name="Pie 549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1" name="Pie 550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558" name="Straight Arrow Connector 557"/>
          <p:cNvCxnSpPr/>
          <p:nvPr/>
        </p:nvCxnSpPr>
        <p:spPr>
          <a:xfrm>
            <a:off x="7016510" y="5827951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/>
          <p:cNvCxnSpPr/>
          <p:nvPr/>
        </p:nvCxnSpPr>
        <p:spPr>
          <a:xfrm>
            <a:off x="4832450" y="5828602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/>
          <p:cNvCxnSpPr/>
          <p:nvPr/>
        </p:nvCxnSpPr>
        <p:spPr>
          <a:xfrm>
            <a:off x="2638419" y="5821153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1" name="Group 560"/>
          <p:cNvGrpSpPr/>
          <p:nvPr/>
        </p:nvGrpSpPr>
        <p:grpSpPr>
          <a:xfrm>
            <a:off x="3436080" y="4601284"/>
            <a:ext cx="1039151" cy="1593997"/>
            <a:chOff x="3277669" y="3686142"/>
            <a:chExt cx="1071183" cy="1643132"/>
          </a:xfrm>
        </p:grpSpPr>
        <p:grpSp>
          <p:nvGrpSpPr>
            <p:cNvPr id="562" name="Group 132"/>
            <p:cNvGrpSpPr>
              <a:grpSpLocks/>
            </p:cNvGrpSpPr>
            <p:nvPr/>
          </p:nvGrpSpPr>
          <p:grpSpPr bwMode="auto">
            <a:xfrm rot="19130479">
              <a:off x="3277669" y="3686142"/>
              <a:ext cx="409575" cy="847725"/>
              <a:chOff x="1630" y="2080"/>
              <a:chExt cx="257" cy="534"/>
            </a:xfrm>
          </p:grpSpPr>
          <p:sp>
            <p:nvSpPr>
              <p:cNvPr id="573" name="Oval 13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Oval 13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Oval 13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Oval 13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Oval 13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Oval 13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4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5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6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7" name="Oval 11"/>
            <p:cNvSpPr>
              <a:spLocks noChangeArrowheads="1"/>
            </p:cNvSpPr>
            <p:nvPr/>
          </p:nvSpPr>
          <p:spPr bwMode="auto">
            <a:xfrm>
              <a:off x="3839643" y="4535454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8" name="Oval 12"/>
            <p:cNvSpPr>
              <a:spLocks noChangeArrowheads="1"/>
            </p:cNvSpPr>
            <p:nvPr/>
          </p:nvSpPr>
          <p:spPr bwMode="auto">
            <a:xfrm>
              <a:off x="3744394" y="4414804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9" name="Pie 568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0" name="Pie 569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1" name="Chord 570"/>
            <p:cNvSpPr/>
            <p:nvPr/>
          </p:nvSpPr>
          <p:spPr>
            <a:xfrm>
              <a:off x="3736038" y="462187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2" name="Chord 571"/>
            <p:cNvSpPr/>
            <p:nvPr/>
          </p:nvSpPr>
          <p:spPr>
            <a:xfrm rot="10800000">
              <a:off x="4012521" y="457012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9" name="Group 578"/>
          <p:cNvGrpSpPr/>
          <p:nvPr/>
        </p:nvGrpSpPr>
        <p:grpSpPr>
          <a:xfrm>
            <a:off x="5287170" y="4037173"/>
            <a:ext cx="1879925" cy="2139517"/>
            <a:chOff x="9401458" y="1111841"/>
            <a:chExt cx="1937875" cy="2205468"/>
          </a:xfrm>
        </p:grpSpPr>
        <p:sp>
          <p:nvSpPr>
            <p:cNvPr id="580" name="Flowchart: Terminator 579"/>
            <p:cNvSpPr/>
            <p:nvPr/>
          </p:nvSpPr>
          <p:spPr>
            <a:xfrm rot="2436640">
              <a:off x="10215244" y="1949023"/>
              <a:ext cx="515112" cy="221454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1" name="Group 580"/>
            <p:cNvGrpSpPr/>
            <p:nvPr/>
          </p:nvGrpSpPr>
          <p:grpSpPr>
            <a:xfrm>
              <a:off x="9923619" y="1674177"/>
              <a:ext cx="1071183" cy="1643132"/>
              <a:chOff x="3277669" y="3686142"/>
              <a:chExt cx="1071183" cy="1643132"/>
            </a:xfrm>
          </p:grpSpPr>
          <p:grpSp>
            <p:nvGrpSpPr>
              <p:cNvPr id="596" name="Group 132"/>
              <p:cNvGrpSpPr>
                <a:grpSpLocks/>
              </p:cNvGrpSpPr>
              <p:nvPr/>
            </p:nvGrpSpPr>
            <p:grpSpPr bwMode="auto">
              <a:xfrm rot="19130479">
                <a:off x="3277669" y="3686142"/>
                <a:ext cx="409575" cy="847725"/>
                <a:chOff x="1630" y="2080"/>
                <a:chExt cx="257" cy="534"/>
              </a:xfrm>
            </p:grpSpPr>
            <p:sp>
              <p:nvSpPr>
                <p:cNvPr id="607" name="Oval 133"/>
                <p:cNvSpPr>
                  <a:spLocks noChangeArrowheads="1"/>
                </p:cNvSpPr>
                <p:nvPr/>
              </p:nvSpPr>
              <p:spPr bwMode="auto">
                <a:xfrm>
                  <a:off x="1735" y="252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8" name="Oval 134"/>
                <p:cNvSpPr>
                  <a:spLocks noChangeArrowheads="1"/>
                </p:cNvSpPr>
                <p:nvPr/>
              </p:nvSpPr>
              <p:spPr bwMode="auto">
                <a:xfrm>
                  <a:off x="1786" y="243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Oval 135"/>
                <p:cNvSpPr>
                  <a:spLocks noChangeArrowheads="1"/>
                </p:cNvSpPr>
                <p:nvPr/>
              </p:nvSpPr>
              <p:spPr bwMode="auto">
                <a:xfrm>
                  <a:off x="1796" y="2332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Oval 136"/>
                <p:cNvSpPr>
                  <a:spLocks noChangeArrowheads="1"/>
                </p:cNvSpPr>
                <p:nvPr/>
              </p:nvSpPr>
              <p:spPr bwMode="auto">
                <a:xfrm>
                  <a:off x="1751" y="2241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1" name="Oval 137"/>
                <p:cNvSpPr>
                  <a:spLocks noChangeArrowheads="1"/>
                </p:cNvSpPr>
                <p:nvPr/>
              </p:nvSpPr>
              <p:spPr bwMode="auto">
                <a:xfrm>
                  <a:off x="1691" y="2156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2" name="Oval 138"/>
                <p:cNvSpPr>
                  <a:spLocks noChangeArrowheads="1"/>
                </p:cNvSpPr>
                <p:nvPr/>
              </p:nvSpPr>
              <p:spPr bwMode="auto">
                <a:xfrm>
                  <a:off x="1630" y="2080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97" name="Oval 7"/>
              <p:cNvSpPr>
                <a:spLocks noChangeArrowheads="1"/>
              </p:cNvSpPr>
              <p:nvPr/>
            </p:nvSpPr>
            <p:spPr bwMode="auto">
              <a:xfrm>
                <a:off x="3964092" y="5118648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Oval 8"/>
              <p:cNvSpPr>
                <a:spLocks noChangeArrowheads="1"/>
              </p:cNvSpPr>
              <p:nvPr/>
            </p:nvSpPr>
            <p:spPr bwMode="auto">
              <a:xfrm>
                <a:off x="3992044" y="4975191"/>
                <a:ext cx="142875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Oval 9"/>
              <p:cNvSpPr>
                <a:spLocks noChangeArrowheads="1"/>
              </p:cNvSpPr>
              <p:nvPr/>
            </p:nvSpPr>
            <p:spPr bwMode="auto">
              <a:xfrm>
                <a:off x="4006331" y="4814854"/>
                <a:ext cx="144462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Oval 10"/>
              <p:cNvSpPr>
                <a:spLocks noChangeArrowheads="1"/>
              </p:cNvSpPr>
              <p:nvPr/>
            </p:nvSpPr>
            <p:spPr bwMode="auto">
              <a:xfrm>
                <a:off x="3934893" y="4670391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Oval 11"/>
              <p:cNvSpPr>
                <a:spLocks noChangeArrowheads="1"/>
              </p:cNvSpPr>
              <p:nvPr/>
            </p:nvSpPr>
            <p:spPr bwMode="auto">
              <a:xfrm>
                <a:off x="3839643" y="4535454"/>
                <a:ext cx="146050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Oval 12"/>
              <p:cNvSpPr>
                <a:spLocks noChangeArrowheads="1"/>
              </p:cNvSpPr>
              <p:nvPr/>
            </p:nvSpPr>
            <p:spPr bwMode="auto">
              <a:xfrm>
                <a:off x="3744394" y="4414804"/>
                <a:ext cx="142875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Pie 602"/>
              <p:cNvSpPr/>
              <p:nvPr/>
            </p:nvSpPr>
            <p:spPr>
              <a:xfrm rot="1916565">
                <a:off x="3769810" y="5097711"/>
                <a:ext cx="288710" cy="231563"/>
              </a:xfrm>
              <a:prstGeom prst="pie">
                <a:avLst/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Pie 603"/>
              <p:cNvSpPr/>
              <p:nvPr/>
            </p:nvSpPr>
            <p:spPr>
              <a:xfrm rot="12720000">
                <a:off x="4001607" y="5065930"/>
                <a:ext cx="288710" cy="231563"/>
              </a:xfrm>
              <a:prstGeom prst="pie">
                <a:avLst>
                  <a:gd name="adj1" fmla="val 21570021"/>
                  <a:gd name="adj2" fmla="val 16200000"/>
                </a:avLst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Chord 604"/>
              <p:cNvSpPr/>
              <p:nvPr/>
            </p:nvSpPr>
            <p:spPr>
              <a:xfrm>
                <a:off x="3736038" y="462187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6" name="Chord 605"/>
              <p:cNvSpPr/>
              <p:nvPr/>
            </p:nvSpPr>
            <p:spPr>
              <a:xfrm rot="10800000">
                <a:off x="4012521" y="457012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2" name="Group 69"/>
            <p:cNvGrpSpPr>
              <a:grpSpLocks/>
            </p:cNvGrpSpPr>
            <p:nvPr/>
          </p:nvGrpSpPr>
          <p:grpSpPr bwMode="auto">
            <a:xfrm rot="4184963">
              <a:off x="10646264" y="1743311"/>
              <a:ext cx="407988" cy="847725"/>
              <a:chOff x="1630" y="2080"/>
              <a:chExt cx="257" cy="534"/>
            </a:xfrm>
          </p:grpSpPr>
          <p:sp>
            <p:nvSpPr>
              <p:cNvPr id="590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83" name="Group 13"/>
            <p:cNvGrpSpPr>
              <a:grpSpLocks/>
            </p:cNvGrpSpPr>
            <p:nvPr/>
          </p:nvGrpSpPr>
          <p:grpSpPr bwMode="auto">
            <a:xfrm rot="3942251">
              <a:off x="9812390" y="700909"/>
              <a:ext cx="1116011" cy="1937875"/>
              <a:chOff x="1074" y="1281"/>
              <a:chExt cx="703" cy="1223"/>
            </a:xfrm>
          </p:grpSpPr>
          <p:sp>
            <p:nvSpPr>
              <p:cNvPr id="584" name="Oval 14"/>
              <p:cNvSpPr>
                <a:spLocks noChangeArrowheads="1"/>
              </p:cNvSpPr>
              <p:nvPr/>
            </p:nvSpPr>
            <p:spPr bwMode="auto">
              <a:xfrm>
                <a:off x="1327" y="233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Oval 15"/>
              <p:cNvSpPr>
                <a:spLocks noChangeArrowheads="1"/>
              </p:cNvSpPr>
              <p:nvPr/>
            </p:nvSpPr>
            <p:spPr bwMode="auto">
              <a:xfrm>
                <a:off x="1261" y="241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Oval 16"/>
              <p:cNvSpPr>
                <a:spLocks noChangeArrowheads="1"/>
              </p:cNvSpPr>
              <p:nvPr/>
            </p:nvSpPr>
            <p:spPr bwMode="auto">
              <a:xfrm>
                <a:off x="1686" y="1387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Oval 17"/>
              <p:cNvSpPr>
                <a:spLocks noChangeArrowheads="1"/>
              </p:cNvSpPr>
              <p:nvPr/>
            </p:nvSpPr>
            <p:spPr bwMode="auto">
              <a:xfrm>
                <a:off x="1650" y="128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Oval 18"/>
              <p:cNvSpPr>
                <a:spLocks noChangeArrowheads="1"/>
              </p:cNvSpPr>
              <p:nvPr/>
            </p:nvSpPr>
            <p:spPr bwMode="auto">
              <a:xfrm>
                <a:off x="1171" y="2397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Oval 19"/>
              <p:cNvSpPr>
                <a:spLocks noChangeArrowheads="1"/>
              </p:cNvSpPr>
              <p:nvPr/>
            </p:nvSpPr>
            <p:spPr bwMode="auto">
              <a:xfrm>
                <a:off x="1074" y="236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1790858" y="5561787"/>
            <a:ext cx="504942" cy="639180"/>
            <a:chOff x="3769810" y="4670391"/>
            <a:chExt cx="520507" cy="658883"/>
          </a:xfrm>
        </p:grpSpPr>
        <p:sp>
          <p:nvSpPr>
            <p:cNvPr id="614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Pie 617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9" name="Pie 618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6292071" y="4673712"/>
            <a:ext cx="244591" cy="24459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7" name="TextBox 626"/>
          <p:cNvSpPr txBox="1"/>
          <p:nvPr/>
        </p:nvSpPr>
        <p:spPr>
          <a:xfrm>
            <a:off x="5505657" y="4044627"/>
            <a:ext cx="220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activator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700000">
            <a:off x="6634520" y="4274456"/>
            <a:ext cx="138026" cy="53063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8" name="Straight Arrow Connector 627"/>
          <p:cNvCxnSpPr/>
          <p:nvPr/>
        </p:nvCxnSpPr>
        <p:spPr>
          <a:xfrm flipV="1">
            <a:off x="7010875" y="3418959"/>
            <a:ext cx="1792603" cy="2054269"/>
          </a:xfrm>
          <a:prstGeom prst="straightConnector1">
            <a:avLst/>
          </a:prstGeom>
          <a:ln>
            <a:solidFill>
              <a:schemeClr val="accent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Therapeutic Opportunity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118937" y="1055944"/>
            <a:ext cx="2342197" cy="2299335"/>
            <a:chOff x="432534" y="1843951"/>
            <a:chExt cx="3903662" cy="3832225"/>
          </a:xfrm>
        </p:grpSpPr>
        <p:grpSp>
          <p:nvGrpSpPr>
            <p:cNvPr id="828" name="Group 2"/>
            <p:cNvGrpSpPr>
              <a:grpSpLocks/>
            </p:cNvGrpSpPr>
            <p:nvPr/>
          </p:nvGrpSpPr>
          <p:grpSpPr bwMode="auto">
            <a:xfrm rot="2079250">
              <a:off x="1975584" y="4018826"/>
              <a:ext cx="344487" cy="344488"/>
              <a:chOff x="2844" y="2231"/>
              <a:chExt cx="217" cy="217"/>
            </a:xfrm>
          </p:grpSpPr>
          <p:sp>
            <p:nvSpPr>
              <p:cNvPr id="829" name="Rectangle 3"/>
              <p:cNvSpPr>
                <a:spLocks noChangeArrowheads="1"/>
              </p:cNvSpPr>
              <p:nvPr/>
            </p:nvSpPr>
            <p:spPr bwMode="auto">
              <a:xfrm rot="-1500000">
                <a:off x="2844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0" name="Rectangle 4"/>
              <p:cNvSpPr>
                <a:spLocks noChangeArrowheads="1"/>
              </p:cNvSpPr>
              <p:nvPr/>
            </p:nvSpPr>
            <p:spPr bwMode="auto">
              <a:xfrm rot="1500000">
                <a:off x="2970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1" name="Rectangle 5"/>
              <p:cNvSpPr>
                <a:spLocks noChangeArrowheads="1"/>
              </p:cNvSpPr>
              <p:nvPr/>
            </p:nvSpPr>
            <p:spPr bwMode="auto">
              <a:xfrm rot="1500000">
                <a:off x="2844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32" name="Rectangle 6"/>
              <p:cNvSpPr>
                <a:spLocks noChangeArrowheads="1"/>
              </p:cNvSpPr>
              <p:nvPr/>
            </p:nvSpPr>
            <p:spPr bwMode="auto">
              <a:xfrm rot="-1500000">
                <a:off x="2970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33" name="Oval 7"/>
            <p:cNvSpPr>
              <a:spLocks noChangeArrowheads="1"/>
            </p:cNvSpPr>
            <p:nvPr/>
          </p:nvSpPr>
          <p:spPr bwMode="auto">
            <a:xfrm>
              <a:off x="2088296" y="4099789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4" name="Oval 8"/>
            <p:cNvSpPr>
              <a:spLocks noChangeArrowheads="1"/>
            </p:cNvSpPr>
            <p:nvPr/>
          </p:nvSpPr>
          <p:spPr bwMode="auto">
            <a:xfrm>
              <a:off x="2170846" y="3956914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5" name="Oval 9"/>
            <p:cNvSpPr>
              <a:spLocks noChangeArrowheads="1"/>
            </p:cNvSpPr>
            <p:nvPr/>
          </p:nvSpPr>
          <p:spPr bwMode="auto">
            <a:xfrm>
              <a:off x="2185134" y="3796576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6" name="Oval 10"/>
            <p:cNvSpPr>
              <a:spLocks noChangeArrowheads="1"/>
            </p:cNvSpPr>
            <p:nvPr/>
          </p:nvSpPr>
          <p:spPr bwMode="auto">
            <a:xfrm>
              <a:off x="2113696" y="3652114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7" name="Oval 11"/>
            <p:cNvSpPr>
              <a:spLocks noChangeArrowheads="1"/>
            </p:cNvSpPr>
            <p:nvPr/>
          </p:nvSpPr>
          <p:spPr bwMode="auto">
            <a:xfrm>
              <a:off x="2018446" y="3517176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38" name="Oval 12"/>
            <p:cNvSpPr>
              <a:spLocks noChangeArrowheads="1"/>
            </p:cNvSpPr>
            <p:nvPr/>
          </p:nvSpPr>
          <p:spPr bwMode="auto">
            <a:xfrm>
              <a:off x="1923196" y="3396526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839" name="Group 13"/>
            <p:cNvGrpSpPr>
              <a:grpSpLocks/>
            </p:cNvGrpSpPr>
            <p:nvPr/>
          </p:nvGrpSpPr>
          <p:grpSpPr bwMode="auto">
            <a:xfrm rot="3942251">
              <a:off x="1532671" y="3553689"/>
              <a:ext cx="407987" cy="846138"/>
              <a:chOff x="1630" y="2080"/>
              <a:chExt cx="257" cy="534"/>
            </a:xfrm>
          </p:grpSpPr>
          <p:sp>
            <p:nvSpPr>
              <p:cNvPr id="840" name="Oval 1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1" name="Oval 1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2" name="Oval 1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3" name="Oval 1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4" name="Oval 1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5" name="Oval 1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6" name="Group 20"/>
            <p:cNvGrpSpPr>
              <a:grpSpLocks/>
            </p:cNvGrpSpPr>
            <p:nvPr/>
          </p:nvGrpSpPr>
          <p:grpSpPr bwMode="auto">
            <a:xfrm rot="7251211">
              <a:off x="1253271" y="2985364"/>
              <a:ext cx="407987" cy="846138"/>
              <a:chOff x="1630" y="2080"/>
              <a:chExt cx="257" cy="534"/>
            </a:xfrm>
          </p:grpSpPr>
          <p:sp>
            <p:nvSpPr>
              <p:cNvPr id="847" name="Oval 2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8" name="Oval 2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49" name="Oval 2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0" name="Oval 2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1" name="Oval 2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2" name="Oval 2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53" name="Group 27"/>
            <p:cNvGrpSpPr>
              <a:grpSpLocks/>
            </p:cNvGrpSpPr>
            <p:nvPr/>
          </p:nvGrpSpPr>
          <p:grpSpPr bwMode="auto">
            <a:xfrm rot="4131504">
              <a:off x="3101121" y="1816964"/>
              <a:ext cx="407987" cy="846138"/>
              <a:chOff x="1630" y="2080"/>
              <a:chExt cx="257" cy="534"/>
            </a:xfrm>
          </p:grpSpPr>
          <p:sp>
            <p:nvSpPr>
              <p:cNvPr id="854" name="Oval 2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5" name="Oval 2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6" name="Oval 3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Oval 3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Oval 3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59" name="Oval 3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0" name="Group 34"/>
            <p:cNvGrpSpPr>
              <a:grpSpLocks/>
            </p:cNvGrpSpPr>
            <p:nvPr/>
          </p:nvGrpSpPr>
          <p:grpSpPr bwMode="auto">
            <a:xfrm rot="10579827">
              <a:off x="2056546" y="2707551"/>
              <a:ext cx="407988" cy="847725"/>
              <a:chOff x="1630" y="2080"/>
              <a:chExt cx="257" cy="534"/>
            </a:xfrm>
          </p:grpSpPr>
          <p:sp>
            <p:nvSpPr>
              <p:cNvPr id="861" name="Oval 35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2" name="Oval 36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3" name="Oval 37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4" name="Oval 38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5" name="Oval 39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6" name="Oval 40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67" name="Group 41"/>
            <p:cNvGrpSpPr>
              <a:grpSpLocks/>
            </p:cNvGrpSpPr>
            <p:nvPr/>
          </p:nvGrpSpPr>
          <p:grpSpPr bwMode="auto">
            <a:xfrm rot="8970696">
              <a:off x="3315434" y="4112489"/>
              <a:ext cx="407987" cy="847725"/>
              <a:chOff x="1630" y="2080"/>
              <a:chExt cx="257" cy="534"/>
            </a:xfrm>
          </p:grpSpPr>
          <p:sp>
            <p:nvSpPr>
              <p:cNvPr id="868" name="Oval 4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Oval 4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0" name="Oval 4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1" name="Oval 4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2" name="Oval 4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3" name="Oval 4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74" name="Group 48"/>
            <p:cNvGrpSpPr>
              <a:grpSpLocks/>
            </p:cNvGrpSpPr>
            <p:nvPr/>
          </p:nvGrpSpPr>
          <p:grpSpPr bwMode="auto">
            <a:xfrm rot="1559421">
              <a:off x="2393096" y="4004539"/>
              <a:ext cx="407988" cy="847725"/>
              <a:chOff x="1630" y="2080"/>
              <a:chExt cx="257" cy="534"/>
            </a:xfrm>
          </p:grpSpPr>
          <p:sp>
            <p:nvSpPr>
              <p:cNvPr id="875" name="Oval 4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6" name="Oval 5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7" name="Oval 5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8" name="Oval 5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79" name="Oval 5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0" name="Oval 5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1" name="Group 55"/>
            <p:cNvGrpSpPr>
              <a:grpSpLocks/>
            </p:cNvGrpSpPr>
            <p:nvPr/>
          </p:nvGrpSpPr>
          <p:grpSpPr bwMode="auto">
            <a:xfrm rot="5246038">
              <a:off x="3205896" y="3239364"/>
              <a:ext cx="407988" cy="849312"/>
              <a:chOff x="1630" y="2080"/>
              <a:chExt cx="257" cy="534"/>
            </a:xfrm>
          </p:grpSpPr>
          <p:sp>
            <p:nvSpPr>
              <p:cNvPr id="882" name="Oval 5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3" name="Oval 5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4" name="Oval 5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5" name="Oval 5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6" name="Oval 6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87" name="Oval 6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88" name="Group 62"/>
            <p:cNvGrpSpPr>
              <a:grpSpLocks/>
            </p:cNvGrpSpPr>
            <p:nvPr/>
          </p:nvGrpSpPr>
          <p:grpSpPr bwMode="auto">
            <a:xfrm rot="6245544">
              <a:off x="2997140" y="3592582"/>
              <a:ext cx="407988" cy="847725"/>
              <a:chOff x="1630" y="2080"/>
              <a:chExt cx="257" cy="534"/>
            </a:xfrm>
          </p:grpSpPr>
          <p:sp>
            <p:nvSpPr>
              <p:cNvPr id="889" name="Oval 6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0" name="Oval 6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1" name="Oval 6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2" name="Oval 6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3" name="Oval 6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4" name="Oval 6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95" name="Group 69"/>
            <p:cNvGrpSpPr>
              <a:grpSpLocks/>
            </p:cNvGrpSpPr>
            <p:nvPr/>
          </p:nvGrpSpPr>
          <p:grpSpPr bwMode="auto">
            <a:xfrm rot="4184963">
              <a:off x="2524065" y="3303657"/>
              <a:ext cx="407988" cy="847725"/>
              <a:chOff x="1630" y="2080"/>
              <a:chExt cx="257" cy="534"/>
            </a:xfrm>
          </p:grpSpPr>
          <p:sp>
            <p:nvSpPr>
              <p:cNvPr id="896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7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8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99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0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1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2" name="Group 76"/>
            <p:cNvGrpSpPr>
              <a:grpSpLocks/>
            </p:cNvGrpSpPr>
            <p:nvPr/>
          </p:nvGrpSpPr>
          <p:grpSpPr bwMode="auto">
            <a:xfrm rot="2187832">
              <a:off x="2320071" y="2947264"/>
              <a:ext cx="409575" cy="847725"/>
              <a:chOff x="1630" y="2080"/>
              <a:chExt cx="257" cy="534"/>
            </a:xfrm>
          </p:grpSpPr>
          <p:sp>
            <p:nvSpPr>
              <p:cNvPr id="903" name="Oval 7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4" name="Oval 7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Oval 7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Oval 8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7" name="Oval 8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08" name="Oval 8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09" name="Group 83"/>
            <p:cNvGrpSpPr>
              <a:grpSpLocks/>
            </p:cNvGrpSpPr>
            <p:nvPr/>
          </p:nvGrpSpPr>
          <p:grpSpPr bwMode="auto">
            <a:xfrm rot="1747273">
              <a:off x="1359634" y="4268064"/>
              <a:ext cx="407987" cy="847725"/>
              <a:chOff x="1630" y="2080"/>
              <a:chExt cx="257" cy="534"/>
            </a:xfrm>
          </p:grpSpPr>
          <p:sp>
            <p:nvSpPr>
              <p:cNvPr id="910" name="Oval 8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1" name="Oval 8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2" name="Oval 8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3" name="Oval 8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4" name="Oval 8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5" name="Oval 8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16" name="Group 90"/>
            <p:cNvGrpSpPr>
              <a:grpSpLocks/>
            </p:cNvGrpSpPr>
            <p:nvPr/>
          </p:nvGrpSpPr>
          <p:grpSpPr bwMode="auto">
            <a:xfrm rot="9615154">
              <a:off x="432534" y="3044101"/>
              <a:ext cx="407987" cy="847725"/>
              <a:chOff x="1630" y="2080"/>
              <a:chExt cx="257" cy="534"/>
            </a:xfrm>
          </p:grpSpPr>
          <p:sp>
            <p:nvSpPr>
              <p:cNvPr id="917" name="Oval 9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8" name="Oval 9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19" name="Oval 9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0" name="Oval 9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1" name="Oval 9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2" name="Oval 9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23" name="Group 97"/>
            <p:cNvGrpSpPr>
              <a:grpSpLocks/>
            </p:cNvGrpSpPr>
            <p:nvPr/>
          </p:nvGrpSpPr>
          <p:grpSpPr bwMode="auto">
            <a:xfrm rot="3590281">
              <a:off x="692090" y="3400495"/>
              <a:ext cx="407987" cy="847725"/>
              <a:chOff x="1630" y="2080"/>
              <a:chExt cx="257" cy="534"/>
            </a:xfrm>
          </p:grpSpPr>
          <p:sp>
            <p:nvSpPr>
              <p:cNvPr id="924" name="Oval 9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5" name="Oval 9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6" name="Oval 10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7" name="Oval 10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8" name="Oval 10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29" name="Oval 10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0" name="Group 104"/>
            <p:cNvGrpSpPr>
              <a:grpSpLocks/>
            </p:cNvGrpSpPr>
            <p:nvPr/>
          </p:nvGrpSpPr>
          <p:grpSpPr bwMode="auto">
            <a:xfrm rot="6439863">
              <a:off x="926246" y="4247427"/>
              <a:ext cx="407987" cy="849312"/>
              <a:chOff x="1630" y="2080"/>
              <a:chExt cx="257" cy="534"/>
            </a:xfrm>
          </p:grpSpPr>
          <p:sp>
            <p:nvSpPr>
              <p:cNvPr id="931" name="Oval 105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2" name="Oval 106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3" name="Oval 107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4" name="Oval 108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5" name="Oval 109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6" name="Oval 110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7" name="Group 111"/>
            <p:cNvGrpSpPr>
              <a:grpSpLocks/>
            </p:cNvGrpSpPr>
            <p:nvPr/>
          </p:nvGrpSpPr>
          <p:grpSpPr bwMode="auto">
            <a:xfrm rot="-2093906">
              <a:off x="3834546" y="3747364"/>
              <a:ext cx="406400" cy="847725"/>
              <a:chOff x="1630" y="2080"/>
              <a:chExt cx="257" cy="534"/>
            </a:xfrm>
          </p:grpSpPr>
          <p:sp>
            <p:nvSpPr>
              <p:cNvPr id="938" name="Oval 11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39" name="Oval 11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0" name="Oval 11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1" name="Oval 11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2" name="Oval 11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3" name="Oval 11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44" name="Group 118"/>
            <p:cNvGrpSpPr>
              <a:grpSpLocks/>
            </p:cNvGrpSpPr>
            <p:nvPr/>
          </p:nvGrpSpPr>
          <p:grpSpPr bwMode="auto">
            <a:xfrm rot="810249">
              <a:off x="2539146" y="2091601"/>
              <a:ext cx="406400" cy="847725"/>
              <a:chOff x="1630" y="2080"/>
              <a:chExt cx="257" cy="534"/>
            </a:xfrm>
          </p:grpSpPr>
          <p:sp>
            <p:nvSpPr>
              <p:cNvPr id="945" name="Oval 11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6" name="Oval 12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7" name="Oval 12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8" name="Oval 12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49" name="Oval 12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0" name="Oval 12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1" name="Group 125"/>
            <p:cNvGrpSpPr>
              <a:grpSpLocks/>
            </p:cNvGrpSpPr>
            <p:nvPr/>
          </p:nvGrpSpPr>
          <p:grpSpPr bwMode="auto">
            <a:xfrm rot="2131802">
              <a:off x="3116996" y="2664689"/>
              <a:ext cx="406400" cy="847725"/>
              <a:chOff x="1630" y="2080"/>
              <a:chExt cx="257" cy="534"/>
            </a:xfrm>
          </p:grpSpPr>
          <p:sp>
            <p:nvSpPr>
              <p:cNvPr id="952" name="Oval 12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3" name="Oval 12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4" name="Oval 12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5" name="Oval 12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6" name="Oval 13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57" name="Oval 13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8" name="Group 132"/>
            <p:cNvGrpSpPr>
              <a:grpSpLocks/>
            </p:cNvGrpSpPr>
            <p:nvPr/>
          </p:nvGrpSpPr>
          <p:grpSpPr bwMode="auto">
            <a:xfrm rot="-2469521">
              <a:off x="1456471" y="2667864"/>
              <a:ext cx="409575" cy="847725"/>
              <a:chOff x="1630" y="2080"/>
              <a:chExt cx="257" cy="534"/>
            </a:xfrm>
          </p:grpSpPr>
          <p:sp>
            <p:nvSpPr>
              <p:cNvPr id="959" name="Oval 13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0" name="Oval 13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1" name="Oval 13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2" name="Oval 13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3" name="Oval 13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4" name="Oval 13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65" name="Group 139"/>
            <p:cNvGrpSpPr>
              <a:grpSpLocks/>
            </p:cNvGrpSpPr>
            <p:nvPr/>
          </p:nvGrpSpPr>
          <p:grpSpPr bwMode="auto">
            <a:xfrm rot="-1545535">
              <a:off x="1777146" y="4828451"/>
              <a:ext cx="407988" cy="847725"/>
              <a:chOff x="1630" y="2080"/>
              <a:chExt cx="257" cy="534"/>
            </a:xfrm>
          </p:grpSpPr>
          <p:sp>
            <p:nvSpPr>
              <p:cNvPr id="966" name="Oval 14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7" name="Oval 14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8" name="Oval 14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69" name="Oval 14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0" name="Oval 14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1" name="Oval 14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2" name="Group 146"/>
            <p:cNvGrpSpPr>
              <a:grpSpLocks/>
            </p:cNvGrpSpPr>
            <p:nvPr/>
          </p:nvGrpSpPr>
          <p:grpSpPr bwMode="auto">
            <a:xfrm rot="1588237">
              <a:off x="2561371" y="4585564"/>
              <a:ext cx="409575" cy="847725"/>
              <a:chOff x="1630" y="2080"/>
              <a:chExt cx="257" cy="534"/>
            </a:xfrm>
          </p:grpSpPr>
          <p:sp>
            <p:nvSpPr>
              <p:cNvPr id="973" name="Oval 14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4" name="Oval 14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5" name="Oval 14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6" name="Oval 15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7" name="Oval 15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78" name="Oval 15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79" name="Group 153"/>
            <p:cNvGrpSpPr>
              <a:grpSpLocks/>
            </p:cNvGrpSpPr>
            <p:nvPr/>
          </p:nvGrpSpPr>
          <p:grpSpPr bwMode="auto">
            <a:xfrm rot="7594270">
              <a:off x="1558071" y="1928089"/>
              <a:ext cx="407987" cy="846138"/>
              <a:chOff x="1630" y="2080"/>
              <a:chExt cx="257" cy="534"/>
            </a:xfrm>
          </p:grpSpPr>
          <p:sp>
            <p:nvSpPr>
              <p:cNvPr id="980" name="Oval 15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1" name="Oval 15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2" name="Oval 15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3" name="Oval 15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4" name="Oval 15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5" name="Oval 15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86" name="Group 160"/>
            <p:cNvGrpSpPr>
              <a:grpSpLocks/>
            </p:cNvGrpSpPr>
            <p:nvPr/>
          </p:nvGrpSpPr>
          <p:grpSpPr bwMode="auto">
            <a:xfrm>
              <a:off x="1961296" y="1843951"/>
              <a:ext cx="407988" cy="847725"/>
              <a:chOff x="1630" y="2080"/>
              <a:chExt cx="257" cy="534"/>
            </a:xfrm>
          </p:grpSpPr>
          <p:sp>
            <p:nvSpPr>
              <p:cNvPr id="987" name="Oval 16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Oval 16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Oval 16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Oval 16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1" name="Oval 16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2" name="Oval 16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93" name="Group 167"/>
            <p:cNvGrpSpPr>
              <a:grpSpLocks/>
            </p:cNvGrpSpPr>
            <p:nvPr/>
          </p:nvGrpSpPr>
          <p:grpSpPr bwMode="auto">
            <a:xfrm rot="4606765">
              <a:off x="3708340" y="2535307"/>
              <a:ext cx="407988" cy="847725"/>
              <a:chOff x="1630" y="2080"/>
              <a:chExt cx="257" cy="534"/>
            </a:xfrm>
          </p:grpSpPr>
          <p:sp>
            <p:nvSpPr>
              <p:cNvPr id="994" name="Oval 16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5" name="Oval 16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6" name="Oval 17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Oval 17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Oval 17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Oval 17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55311" y="4606923"/>
            <a:ext cx="2300400" cy="1937328"/>
            <a:chOff x="4819196" y="2245847"/>
            <a:chExt cx="3954788" cy="3330604"/>
          </a:xfrm>
        </p:grpSpPr>
        <p:grpSp>
          <p:nvGrpSpPr>
            <p:cNvPr id="1137" name="Group 2"/>
            <p:cNvGrpSpPr>
              <a:grpSpLocks/>
            </p:cNvGrpSpPr>
            <p:nvPr/>
          </p:nvGrpSpPr>
          <p:grpSpPr bwMode="auto">
            <a:xfrm rot="2079250">
              <a:off x="5821365" y="4727942"/>
              <a:ext cx="344487" cy="344488"/>
              <a:chOff x="2844" y="2231"/>
              <a:chExt cx="217" cy="217"/>
            </a:xfrm>
          </p:grpSpPr>
          <p:sp>
            <p:nvSpPr>
              <p:cNvPr id="1138" name="Rectangle 3"/>
              <p:cNvSpPr>
                <a:spLocks noChangeArrowheads="1"/>
              </p:cNvSpPr>
              <p:nvPr/>
            </p:nvSpPr>
            <p:spPr bwMode="auto">
              <a:xfrm rot="-1500000">
                <a:off x="2844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Rectangle 4"/>
              <p:cNvSpPr>
                <a:spLocks noChangeArrowheads="1"/>
              </p:cNvSpPr>
              <p:nvPr/>
            </p:nvSpPr>
            <p:spPr bwMode="auto">
              <a:xfrm rot="1500000">
                <a:off x="2970" y="2231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0" name="Rectangle 5"/>
              <p:cNvSpPr>
                <a:spLocks noChangeArrowheads="1"/>
              </p:cNvSpPr>
              <p:nvPr/>
            </p:nvSpPr>
            <p:spPr bwMode="auto">
              <a:xfrm rot="1500000">
                <a:off x="2844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41" name="Rectangle 6"/>
              <p:cNvSpPr>
                <a:spLocks noChangeArrowheads="1"/>
              </p:cNvSpPr>
              <p:nvPr/>
            </p:nvSpPr>
            <p:spPr bwMode="auto">
              <a:xfrm rot="-1500000">
                <a:off x="2970" y="2357"/>
                <a:ext cx="91" cy="9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42" name="Oval 7"/>
            <p:cNvSpPr>
              <a:spLocks noChangeArrowheads="1"/>
            </p:cNvSpPr>
            <p:nvPr/>
          </p:nvSpPr>
          <p:spPr bwMode="auto">
            <a:xfrm>
              <a:off x="5934077" y="4808905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3" name="Oval 8"/>
            <p:cNvSpPr>
              <a:spLocks noChangeArrowheads="1"/>
            </p:cNvSpPr>
            <p:nvPr/>
          </p:nvSpPr>
          <p:spPr bwMode="auto">
            <a:xfrm>
              <a:off x="6016627" y="4666030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4" name="Oval 9"/>
            <p:cNvSpPr>
              <a:spLocks noChangeArrowheads="1"/>
            </p:cNvSpPr>
            <p:nvPr/>
          </p:nvSpPr>
          <p:spPr bwMode="auto">
            <a:xfrm>
              <a:off x="6030915" y="4505692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5" name="Oval 10"/>
            <p:cNvSpPr>
              <a:spLocks noChangeArrowheads="1"/>
            </p:cNvSpPr>
            <p:nvPr/>
          </p:nvSpPr>
          <p:spPr bwMode="auto">
            <a:xfrm>
              <a:off x="5959477" y="4361230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6" name="Oval 11"/>
            <p:cNvSpPr>
              <a:spLocks noChangeArrowheads="1"/>
            </p:cNvSpPr>
            <p:nvPr/>
          </p:nvSpPr>
          <p:spPr bwMode="auto">
            <a:xfrm>
              <a:off x="5864227" y="4226292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47" name="Oval 12"/>
            <p:cNvSpPr>
              <a:spLocks noChangeArrowheads="1"/>
            </p:cNvSpPr>
            <p:nvPr/>
          </p:nvSpPr>
          <p:spPr bwMode="auto">
            <a:xfrm>
              <a:off x="5768977" y="4105642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1148" name="Group 20"/>
            <p:cNvGrpSpPr>
              <a:grpSpLocks/>
            </p:cNvGrpSpPr>
            <p:nvPr/>
          </p:nvGrpSpPr>
          <p:grpSpPr bwMode="auto">
            <a:xfrm rot="7251211">
              <a:off x="5099052" y="3694480"/>
              <a:ext cx="407987" cy="846138"/>
              <a:chOff x="1630" y="2080"/>
              <a:chExt cx="257" cy="534"/>
            </a:xfrm>
          </p:grpSpPr>
          <p:sp>
            <p:nvSpPr>
              <p:cNvPr id="1149" name="Oval 2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0" name="Oval 2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1" name="Oval 2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2" name="Oval 2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3" name="Oval 2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4" name="Oval 2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5" name="Group 27"/>
            <p:cNvGrpSpPr>
              <a:grpSpLocks/>
            </p:cNvGrpSpPr>
            <p:nvPr/>
          </p:nvGrpSpPr>
          <p:grpSpPr bwMode="auto">
            <a:xfrm rot="17348506">
              <a:off x="7167229" y="2442187"/>
              <a:ext cx="407987" cy="846138"/>
              <a:chOff x="1630" y="2080"/>
              <a:chExt cx="257" cy="534"/>
            </a:xfrm>
          </p:grpSpPr>
          <p:sp>
            <p:nvSpPr>
              <p:cNvPr id="1156" name="Oval 2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7" name="Oval 2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8" name="Oval 3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59" name="Oval 3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0" name="Oval 3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1" name="Oval 3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2" name="Group 34"/>
            <p:cNvGrpSpPr>
              <a:grpSpLocks/>
            </p:cNvGrpSpPr>
            <p:nvPr/>
          </p:nvGrpSpPr>
          <p:grpSpPr bwMode="auto">
            <a:xfrm rot="10579827">
              <a:off x="5902327" y="3416667"/>
              <a:ext cx="407988" cy="847725"/>
              <a:chOff x="1630" y="2080"/>
              <a:chExt cx="257" cy="534"/>
            </a:xfrm>
          </p:grpSpPr>
          <p:sp>
            <p:nvSpPr>
              <p:cNvPr id="1163" name="Oval 35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4" name="Oval 36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5" name="Oval 37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6" name="Oval 38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7" name="Oval 39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68" name="Oval 40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9" name="Group 41"/>
            <p:cNvGrpSpPr>
              <a:grpSpLocks/>
            </p:cNvGrpSpPr>
            <p:nvPr/>
          </p:nvGrpSpPr>
          <p:grpSpPr bwMode="auto">
            <a:xfrm rot="6577876">
              <a:off x="7311948" y="4948595"/>
              <a:ext cx="407987" cy="847725"/>
              <a:chOff x="1630" y="2080"/>
              <a:chExt cx="257" cy="534"/>
            </a:xfrm>
          </p:grpSpPr>
          <p:sp>
            <p:nvSpPr>
              <p:cNvPr id="1170" name="Oval 4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1" name="Oval 4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2" name="Oval 4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3" name="Oval 4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4" name="Oval 4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5" name="Oval 4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6" name="Group 48"/>
            <p:cNvGrpSpPr>
              <a:grpSpLocks/>
            </p:cNvGrpSpPr>
            <p:nvPr/>
          </p:nvGrpSpPr>
          <p:grpSpPr bwMode="auto">
            <a:xfrm rot="8605492">
              <a:off x="6467722" y="4643674"/>
              <a:ext cx="407988" cy="847725"/>
              <a:chOff x="1630" y="2080"/>
              <a:chExt cx="257" cy="534"/>
            </a:xfrm>
          </p:grpSpPr>
          <p:sp>
            <p:nvSpPr>
              <p:cNvPr id="1177" name="Oval 4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8" name="Oval 5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79" name="Oval 5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0" name="Oval 5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1" name="Oval 5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2" name="Oval 5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83" name="Group 55"/>
            <p:cNvGrpSpPr>
              <a:grpSpLocks/>
            </p:cNvGrpSpPr>
            <p:nvPr/>
          </p:nvGrpSpPr>
          <p:grpSpPr bwMode="auto">
            <a:xfrm rot="5246038">
              <a:off x="7051677" y="3948480"/>
              <a:ext cx="407988" cy="849312"/>
              <a:chOff x="1630" y="2080"/>
              <a:chExt cx="257" cy="534"/>
            </a:xfrm>
          </p:grpSpPr>
          <p:sp>
            <p:nvSpPr>
              <p:cNvPr id="1184" name="Oval 5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5" name="Oval 5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6" name="Oval 5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7" name="Oval 5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8" name="Oval 6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89" name="Oval 6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90" name="Group 62"/>
            <p:cNvGrpSpPr>
              <a:grpSpLocks/>
            </p:cNvGrpSpPr>
            <p:nvPr/>
          </p:nvGrpSpPr>
          <p:grpSpPr bwMode="auto">
            <a:xfrm rot="17128547">
              <a:off x="7909241" y="3672506"/>
              <a:ext cx="407988" cy="847725"/>
              <a:chOff x="1630" y="2080"/>
              <a:chExt cx="257" cy="534"/>
            </a:xfrm>
          </p:grpSpPr>
          <p:sp>
            <p:nvSpPr>
              <p:cNvPr id="1191" name="Oval 6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2" name="Oval 6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3" name="Oval 6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4" name="Oval 6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5" name="Oval 6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6" name="Oval 6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97" name="Group 69"/>
            <p:cNvGrpSpPr>
              <a:grpSpLocks/>
            </p:cNvGrpSpPr>
            <p:nvPr/>
          </p:nvGrpSpPr>
          <p:grpSpPr bwMode="auto">
            <a:xfrm rot="4184963">
              <a:off x="6369846" y="4012773"/>
              <a:ext cx="407988" cy="847725"/>
              <a:chOff x="1630" y="2080"/>
              <a:chExt cx="257" cy="534"/>
            </a:xfrm>
          </p:grpSpPr>
          <p:sp>
            <p:nvSpPr>
              <p:cNvPr id="1198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99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0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1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2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3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04" name="Group 76"/>
            <p:cNvGrpSpPr>
              <a:grpSpLocks/>
            </p:cNvGrpSpPr>
            <p:nvPr/>
          </p:nvGrpSpPr>
          <p:grpSpPr bwMode="auto">
            <a:xfrm rot="2187832">
              <a:off x="6165852" y="3656380"/>
              <a:ext cx="409575" cy="847725"/>
              <a:chOff x="1630" y="2080"/>
              <a:chExt cx="257" cy="534"/>
            </a:xfrm>
          </p:grpSpPr>
          <p:sp>
            <p:nvSpPr>
              <p:cNvPr id="1205" name="Oval 7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6" name="Oval 7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7" name="Oval 7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8" name="Oval 8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09" name="Oval 8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0" name="Oval 8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1" name="Group 83"/>
            <p:cNvGrpSpPr>
              <a:grpSpLocks/>
            </p:cNvGrpSpPr>
            <p:nvPr/>
          </p:nvGrpSpPr>
          <p:grpSpPr bwMode="auto">
            <a:xfrm rot="4419498">
              <a:off x="7743947" y="4338461"/>
              <a:ext cx="407987" cy="847725"/>
              <a:chOff x="1630" y="2080"/>
              <a:chExt cx="257" cy="534"/>
            </a:xfrm>
          </p:grpSpPr>
          <p:sp>
            <p:nvSpPr>
              <p:cNvPr id="1212" name="Oval 8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3" name="Oval 8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4" name="Oval 8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5" name="Oval 8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6" name="Oval 8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17" name="Oval 8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18" name="Group 97"/>
            <p:cNvGrpSpPr>
              <a:grpSpLocks/>
            </p:cNvGrpSpPr>
            <p:nvPr/>
          </p:nvGrpSpPr>
          <p:grpSpPr bwMode="auto">
            <a:xfrm rot="12811900">
              <a:off x="4819196" y="2992093"/>
              <a:ext cx="407987" cy="847725"/>
              <a:chOff x="1630" y="2080"/>
              <a:chExt cx="257" cy="534"/>
            </a:xfrm>
          </p:grpSpPr>
          <p:sp>
            <p:nvSpPr>
              <p:cNvPr id="1219" name="Oval 9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0" name="Oval 9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1" name="Oval 10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2" name="Oval 10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3" name="Oval 10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4" name="Oval 10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25" name="Group 111"/>
            <p:cNvGrpSpPr>
              <a:grpSpLocks/>
            </p:cNvGrpSpPr>
            <p:nvPr/>
          </p:nvGrpSpPr>
          <p:grpSpPr bwMode="auto">
            <a:xfrm rot="16042714">
              <a:off x="6913969" y="4465000"/>
              <a:ext cx="406400" cy="847725"/>
              <a:chOff x="1630" y="2080"/>
              <a:chExt cx="257" cy="534"/>
            </a:xfrm>
          </p:grpSpPr>
          <p:sp>
            <p:nvSpPr>
              <p:cNvPr id="1226" name="Oval 112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7" name="Oval 113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8" name="Oval 114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9" name="Oval 115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0" name="Oval 116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1" name="Oval 117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32" name="Group 118"/>
            <p:cNvGrpSpPr>
              <a:grpSpLocks/>
            </p:cNvGrpSpPr>
            <p:nvPr/>
          </p:nvGrpSpPr>
          <p:grpSpPr bwMode="auto">
            <a:xfrm rot="13279332">
              <a:off x="6417723" y="2788452"/>
              <a:ext cx="406400" cy="847725"/>
              <a:chOff x="1630" y="2080"/>
              <a:chExt cx="257" cy="534"/>
            </a:xfrm>
          </p:grpSpPr>
          <p:sp>
            <p:nvSpPr>
              <p:cNvPr id="1233" name="Oval 119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4" name="Oval 120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5" name="Oval 121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6" name="Oval 122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7" name="Oval 123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38" name="Oval 124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39" name="Group 125"/>
            <p:cNvGrpSpPr>
              <a:grpSpLocks/>
            </p:cNvGrpSpPr>
            <p:nvPr/>
          </p:nvGrpSpPr>
          <p:grpSpPr bwMode="auto">
            <a:xfrm rot="13739040">
              <a:off x="6820991" y="3273056"/>
              <a:ext cx="406400" cy="847725"/>
              <a:chOff x="1630" y="2080"/>
              <a:chExt cx="257" cy="534"/>
            </a:xfrm>
          </p:grpSpPr>
          <p:sp>
            <p:nvSpPr>
              <p:cNvPr id="1240" name="Oval 126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1" name="Oval 127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2" name="Oval 128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3" name="Oval 129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4" name="Oval 130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5" name="Oval 131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46" name="Group 146"/>
            <p:cNvGrpSpPr>
              <a:grpSpLocks/>
            </p:cNvGrpSpPr>
            <p:nvPr/>
          </p:nvGrpSpPr>
          <p:grpSpPr bwMode="auto">
            <a:xfrm rot="3712656">
              <a:off x="8145334" y="4715767"/>
              <a:ext cx="409575" cy="847725"/>
              <a:chOff x="1630" y="2080"/>
              <a:chExt cx="257" cy="534"/>
            </a:xfrm>
          </p:grpSpPr>
          <p:sp>
            <p:nvSpPr>
              <p:cNvPr id="1247" name="Oval 147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8" name="Oval 148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49" name="Oval 149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0" name="Oval 150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1" name="Oval 151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2" name="Oval 152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3" name="Group 153"/>
            <p:cNvGrpSpPr>
              <a:grpSpLocks/>
            </p:cNvGrpSpPr>
            <p:nvPr/>
          </p:nvGrpSpPr>
          <p:grpSpPr bwMode="auto">
            <a:xfrm rot="16377176">
              <a:off x="6584732" y="2026772"/>
              <a:ext cx="407987" cy="846138"/>
              <a:chOff x="1630" y="2080"/>
              <a:chExt cx="257" cy="534"/>
            </a:xfrm>
          </p:grpSpPr>
          <p:sp>
            <p:nvSpPr>
              <p:cNvPr id="1254" name="Oval 15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5" name="Oval 15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6" name="Oval 15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7" name="Oval 15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8" name="Oval 15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59" name="Oval 15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0" name="Group 160"/>
            <p:cNvGrpSpPr>
              <a:grpSpLocks/>
            </p:cNvGrpSpPr>
            <p:nvPr/>
          </p:nvGrpSpPr>
          <p:grpSpPr bwMode="auto">
            <a:xfrm rot="12634925">
              <a:off x="5928754" y="2532394"/>
              <a:ext cx="407988" cy="847725"/>
              <a:chOff x="1630" y="2080"/>
              <a:chExt cx="257" cy="534"/>
            </a:xfrm>
          </p:grpSpPr>
          <p:sp>
            <p:nvSpPr>
              <p:cNvPr id="1261" name="Oval 161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2" name="Oval 162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3" name="Oval 163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4" name="Oval 164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5" name="Oval 165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6" name="Oval 166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67" name="Group 167"/>
            <p:cNvGrpSpPr>
              <a:grpSpLocks/>
            </p:cNvGrpSpPr>
            <p:nvPr/>
          </p:nvGrpSpPr>
          <p:grpSpPr bwMode="auto">
            <a:xfrm rot="17402500">
              <a:off x="7603132" y="2999553"/>
              <a:ext cx="407988" cy="847725"/>
              <a:chOff x="1630" y="2080"/>
              <a:chExt cx="257" cy="534"/>
            </a:xfrm>
          </p:grpSpPr>
          <p:sp>
            <p:nvSpPr>
              <p:cNvPr id="1268" name="Oval 168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69" name="Oval 169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0" name="Oval 170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1" name="Oval 171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2" name="Oval 172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3" name="Oval 173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1" name="Straight Arrow Connector 10"/>
          <p:cNvCxnSpPr/>
          <p:nvPr/>
        </p:nvCxnSpPr>
        <p:spPr>
          <a:xfrm>
            <a:off x="7062581" y="2743997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9" name="Straight Arrow Connector 1318"/>
          <p:cNvCxnSpPr/>
          <p:nvPr/>
        </p:nvCxnSpPr>
        <p:spPr>
          <a:xfrm>
            <a:off x="4878521" y="2744648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1" name="Straight Arrow Connector 1320"/>
          <p:cNvCxnSpPr/>
          <p:nvPr/>
        </p:nvCxnSpPr>
        <p:spPr>
          <a:xfrm>
            <a:off x="2684490" y="2737199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0" name="Rectangle 419"/>
          <p:cNvSpPr/>
          <p:nvPr/>
        </p:nvSpPr>
        <p:spPr>
          <a:xfrm>
            <a:off x="1936695" y="952124"/>
            <a:ext cx="279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Normal glycogen formation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1930896" y="3616446"/>
            <a:ext cx="5464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Adult </a:t>
            </a:r>
            <a:r>
              <a:rPr lang="en-GB" b="1" dirty="0" err="1">
                <a:solidFill>
                  <a:prstClr val="black"/>
                </a:solidFill>
              </a:rPr>
              <a:t>Polyglucosan</a:t>
            </a:r>
            <a:r>
              <a:rPr lang="en-GB" b="1" dirty="0">
                <a:solidFill>
                  <a:prstClr val="black"/>
                </a:solidFill>
              </a:rPr>
              <a:t> Body Disease, APBD (</a:t>
            </a:r>
            <a:r>
              <a:rPr lang="en-GB" b="1" i="1" dirty="0" err="1">
                <a:solidFill>
                  <a:prstClr val="black"/>
                </a:solidFill>
              </a:rPr>
              <a:t>gbe</a:t>
            </a:r>
            <a:r>
              <a:rPr lang="en-GB" b="1" i="1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mutation)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569380" y="3024591"/>
            <a:ext cx="1455976" cy="307777"/>
            <a:chOff x="4114785" y="997506"/>
            <a:chExt cx="1455976" cy="307777"/>
          </a:xfrm>
        </p:grpSpPr>
        <p:sp>
          <p:nvSpPr>
            <p:cNvPr id="421" name="Oval 9"/>
            <p:cNvSpPr>
              <a:spLocks noChangeArrowheads="1"/>
            </p:cNvSpPr>
            <p:nvPr/>
          </p:nvSpPr>
          <p:spPr bwMode="auto">
            <a:xfrm>
              <a:off x="4268863" y="1079590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14785" y="997506"/>
              <a:ext cx="1455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prstClr val="black"/>
                  </a:solidFill>
                </a:rPr>
                <a:t>(      glucose unit)</a:t>
              </a:r>
            </a:p>
          </p:txBody>
        </p:sp>
      </p:grpSp>
      <p:grpSp>
        <p:nvGrpSpPr>
          <p:cNvPr id="493" name="Group 492"/>
          <p:cNvGrpSpPr/>
          <p:nvPr/>
        </p:nvGrpSpPr>
        <p:grpSpPr>
          <a:xfrm>
            <a:off x="3482151" y="1517330"/>
            <a:ext cx="1039151" cy="1593997"/>
            <a:chOff x="3277669" y="3686142"/>
            <a:chExt cx="1071183" cy="1643132"/>
          </a:xfrm>
        </p:grpSpPr>
        <p:grpSp>
          <p:nvGrpSpPr>
            <p:cNvPr id="494" name="Group 132"/>
            <p:cNvGrpSpPr>
              <a:grpSpLocks/>
            </p:cNvGrpSpPr>
            <p:nvPr/>
          </p:nvGrpSpPr>
          <p:grpSpPr bwMode="auto">
            <a:xfrm rot="19130479">
              <a:off x="3277669" y="3686142"/>
              <a:ext cx="409575" cy="847725"/>
              <a:chOff x="1630" y="2080"/>
              <a:chExt cx="257" cy="534"/>
            </a:xfrm>
          </p:grpSpPr>
          <p:sp>
            <p:nvSpPr>
              <p:cNvPr id="505" name="Oval 13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Oval 13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Oval 13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Oval 13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Oval 13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Oval 13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95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6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7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8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99" name="Oval 11"/>
            <p:cNvSpPr>
              <a:spLocks noChangeArrowheads="1"/>
            </p:cNvSpPr>
            <p:nvPr/>
          </p:nvSpPr>
          <p:spPr bwMode="auto">
            <a:xfrm>
              <a:off x="3839643" y="4535454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0" name="Oval 12"/>
            <p:cNvSpPr>
              <a:spLocks noChangeArrowheads="1"/>
            </p:cNvSpPr>
            <p:nvPr/>
          </p:nvSpPr>
          <p:spPr bwMode="auto">
            <a:xfrm>
              <a:off x="3744394" y="4414804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1" name="Pie 500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2" name="Pie 501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3" name="Chord 502"/>
            <p:cNvSpPr/>
            <p:nvPr/>
          </p:nvSpPr>
          <p:spPr>
            <a:xfrm>
              <a:off x="3736038" y="462187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Chord 503"/>
            <p:cNvSpPr/>
            <p:nvPr/>
          </p:nvSpPr>
          <p:spPr>
            <a:xfrm rot="10800000">
              <a:off x="4012521" y="457012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437032" y="1498739"/>
            <a:ext cx="1712874" cy="1593997"/>
            <a:chOff x="9508446" y="1674177"/>
            <a:chExt cx="1765674" cy="1643132"/>
          </a:xfrm>
        </p:grpSpPr>
        <p:sp>
          <p:nvSpPr>
            <p:cNvPr id="512" name="Flowchart: Terminator 511"/>
            <p:cNvSpPr/>
            <p:nvPr/>
          </p:nvSpPr>
          <p:spPr>
            <a:xfrm rot="2436640">
              <a:off x="10215246" y="1949023"/>
              <a:ext cx="515112" cy="221454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3" name="Group 512"/>
            <p:cNvGrpSpPr/>
            <p:nvPr/>
          </p:nvGrpSpPr>
          <p:grpSpPr>
            <a:xfrm>
              <a:off x="9923619" y="1674177"/>
              <a:ext cx="1071183" cy="1643132"/>
              <a:chOff x="3277669" y="3686142"/>
              <a:chExt cx="1071183" cy="1643132"/>
            </a:xfrm>
          </p:grpSpPr>
          <p:grpSp>
            <p:nvGrpSpPr>
              <p:cNvPr id="528" name="Group 132"/>
              <p:cNvGrpSpPr>
                <a:grpSpLocks/>
              </p:cNvGrpSpPr>
              <p:nvPr/>
            </p:nvGrpSpPr>
            <p:grpSpPr bwMode="auto">
              <a:xfrm rot="19130479">
                <a:off x="3277669" y="3686142"/>
                <a:ext cx="409575" cy="847725"/>
                <a:chOff x="1630" y="2080"/>
                <a:chExt cx="257" cy="534"/>
              </a:xfrm>
            </p:grpSpPr>
            <p:sp>
              <p:nvSpPr>
                <p:cNvPr id="539" name="Oval 133"/>
                <p:cNvSpPr>
                  <a:spLocks noChangeArrowheads="1"/>
                </p:cNvSpPr>
                <p:nvPr/>
              </p:nvSpPr>
              <p:spPr bwMode="auto">
                <a:xfrm>
                  <a:off x="1735" y="252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0" name="Oval 134"/>
                <p:cNvSpPr>
                  <a:spLocks noChangeArrowheads="1"/>
                </p:cNvSpPr>
                <p:nvPr/>
              </p:nvSpPr>
              <p:spPr bwMode="auto">
                <a:xfrm>
                  <a:off x="1786" y="243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1" name="Oval 135"/>
                <p:cNvSpPr>
                  <a:spLocks noChangeArrowheads="1"/>
                </p:cNvSpPr>
                <p:nvPr/>
              </p:nvSpPr>
              <p:spPr bwMode="auto">
                <a:xfrm>
                  <a:off x="1796" y="2332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2" name="Oval 136"/>
                <p:cNvSpPr>
                  <a:spLocks noChangeArrowheads="1"/>
                </p:cNvSpPr>
                <p:nvPr/>
              </p:nvSpPr>
              <p:spPr bwMode="auto">
                <a:xfrm>
                  <a:off x="1751" y="2241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" name="Oval 137"/>
                <p:cNvSpPr>
                  <a:spLocks noChangeArrowheads="1"/>
                </p:cNvSpPr>
                <p:nvPr/>
              </p:nvSpPr>
              <p:spPr bwMode="auto">
                <a:xfrm>
                  <a:off x="1691" y="2156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4" name="Oval 138"/>
                <p:cNvSpPr>
                  <a:spLocks noChangeArrowheads="1"/>
                </p:cNvSpPr>
                <p:nvPr/>
              </p:nvSpPr>
              <p:spPr bwMode="auto">
                <a:xfrm>
                  <a:off x="1630" y="2080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29" name="Oval 7"/>
              <p:cNvSpPr>
                <a:spLocks noChangeArrowheads="1"/>
              </p:cNvSpPr>
              <p:nvPr/>
            </p:nvSpPr>
            <p:spPr bwMode="auto">
              <a:xfrm>
                <a:off x="3964092" y="5118648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Oval 8"/>
              <p:cNvSpPr>
                <a:spLocks noChangeArrowheads="1"/>
              </p:cNvSpPr>
              <p:nvPr/>
            </p:nvSpPr>
            <p:spPr bwMode="auto">
              <a:xfrm>
                <a:off x="3992044" y="4975191"/>
                <a:ext cx="142875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Oval 9"/>
              <p:cNvSpPr>
                <a:spLocks noChangeArrowheads="1"/>
              </p:cNvSpPr>
              <p:nvPr/>
            </p:nvSpPr>
            <p:spPr bwMode="auto">
              <a:xfrm>
                <a:off x="4006331" y="4814854"/>
                <a:ext cx="144462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Oval 10"/>
              <p:cNvSpPr>
                <a:spLocks noChangeArrowheads="1"/>
              </p:cNvSpPr>
              <p:nvPr/>
            </p:nvSpPr>
            <p:spPr bwMode="auto">
              <a:xfrm>
                <a:off x="3934893" y="4670391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Oval 11"/>
              <p:cNvSpPr>
                <a:spLocks noChangeArrowheads="1"/>
              </p:cNvSpPr>
              <p:nvPr/>
            </p:nvSpPr>
            <p:spPr bwMode="auto">
              <a:xfrm>
                <a:off x="3839643" y="4535454"/>
                <a:ext cx="146050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Oval 12"/>
              <p:cNvSpPr>
                <a:spLocks noChangeArrowheads="1"/>
              </p:cNvSpPr>
              <p:nvPr/>
            </p:nvSpPr>
            <p:spPr bwMode="auto">
              <a:xfrm>
                <a:off x="3744394" y="4414804"/>
                <a:ext cx="142875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Pie 534"/>
              <p:cNvSpPr/>
              <p:nvPr/>
            </p:nvSpPr>
            <p:spPr>
              <a:xfrm rot="1916565">
                <a:off x="3769810" y="5097711"/>
                <a:ext cx="288710" cy="231563"/>
              </a:xfrm>
              <a:prstGeom prst="pie">
                <a:avLst/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36" name="Pie 535"/>
              <p:cNvSpPr/>
              <p:nvPr/>
            </p:nvSpPr>
            <p:spPr>
              <a:xfrm rot="12720000">
                <a:off x="4001607" y="5065930"/>
                <a:ext cx="288710" cy="231563"/>
              </a:xfrm>
              <a:prstGeom prst="pie">
                <a:avLst>
                  <a:gd name="adj1" fmla="val 21570021"/>
                  <a:gd name="adj2" fmla="val 16200000"/>
                </a:avLst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Chord 536"/>
              <p:cNvSpPr/>
              <p:nvPr/>
            </p:nvSpPr>
            <p:spPr>
              <a:xfrm>
                <a:off x="3736038" y="462187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hord 537"/>
              <p:cNvSpPr/>
              <p:nvPr/>
            </p:nvSpPr>
            <p:spPr>
              <a:xfrm rot="10800000">
                <a:off x="4012521" y="457012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4" name="Group 69"/>
            <p:cNvGrpSpPr>
              <a:grpSpLocks/>
            </p:cNvGrpSpPr>
            <p:nvPr/>
          </p:nvGrpSpPr>
          <p:grpSpPr bwMode="auto">
            <a:xfrm rot="4184963">
              <a:off x="10646264" y="1743311"/>
              <a:ext cx="407988" cy="847725"/>
              <a:chOff x="1630" y="2080"/>
              <a:chExt cx="257" cy="534"/>
            </a:xfrm>
          </p:grpSpPr>
          <p:sp>
            <p:nvSpPr>
              <p:cNvPr id="522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5" name="Group 13"/>
            <p:cNvGrpSpPr>
              <a:grpSpLocks/>
            </p:cNvGrpSpPr>
            <p:nvPr/>
          </p:nvGrpSpPr>
          <p:grpSpPr bwMode="auto">
            <a:xfrm rot="3942251">
              <a:off x="9727521" y="2024908"/>
              <a:ext cx="407987" cy="846138"/>
              <a:chOff x="1630" y="2080"/>
              <a:chExt cx="257" cy="534"/>
            </a:xfrm>
          </p:grpSpPr>
          <p:sp>
            <p:nvSpPr>
              <p:cNvPr id="516" name="Oval 1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Oval 1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Oval 1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Oval 1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Oval 1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Oval 1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45" name="Group 544"/>
          <p:cNvGrpSpPr/>
          <p:nvPr/>
        </p:nvGrpSpPr>
        <p:grpSpPr>
          <a:xfrm>
            <a:off x="1836929" y="2477833"/>
            <a:ext cx="504942" cy="639180"/>
            <a:chOff x="3769810" y="4670391"/>
            <a:chExt cx="520507" cy="658883"/>
          </a:xfrm>
        </p:grpSpPr>
        <p:sp>
          <p:nvSpPr>
            <p:cNvPr id="546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7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8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9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50" name="Pie 549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51" name="Pie 550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558" name="Straight Arrow Connector 557"/>
          <p:cNvCxnSpPr/>
          <p:nvPr/>
        </p:nvCxnSpPr>
        <p:spPr>
          <a:xfrm>
            <a:off x="7016510" y="5827951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/>
          <p:cNvCxnSpPr/>
          <p:nvPr/>
        </p:nvCxnSpPr>
        <p:spPr>
          <a:xfrm>
            <a:off x="4832450" y="5828602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/>
          <p:cNvCxnSpPr/>
          <p:nvPr/>
        </p:nvCxnSpPr>
        <p:spPr>
          <a:xfrm>
            <a:off x="2638419" y="5821153"/>
            <a:ext cx="8587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1" name="Group 560"/>
          <p:cNvGrpSpPr/>
          <p:nvPr/>
        </p:nvGrpSpPr>
        <p:grpSpPr>
          <a:xfrm>
            <a:off x="3436080" y="4601284"/>
            <a:ext cx="1039151" cy="1593997"/>
            <a:chOff x="3277669" y="3686142"/>
            <a:chExt cx="1071183" cy="1643132"/>
          </a:xfrm>
        </p:grpSpPr>
        <p:grpSp>
          <p:nvGrpSpPr>
            <p:cNvPr id="562" name="Group 132"/>
            <p:cNvGrpSpPr>
              <a:grpSpLocks/>
            </p:cNvGrpSpPr>
            <p:nvPr/>
          </p:nvGrpSpPr>
          <p:grpSpPr bwMode="auto">
            <a:xfrm rot="19130479">
              <a:off x="3277669" y="3686142"/>
              <a:ext cx="409575" cy="847725"/>
              <a:chOff x="1630" y="2080"/>
              <a:chExt cx="257" cy="534"/>
            </a:xfrm>
          </p:grpSpPr>
          <p:sp>
            <p:nvSpPr>
              <p:cNvPr id="573" name="Oval 13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Oval 13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Oval 13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Oval 13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Oval 13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Oval 13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4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5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6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7" name="Oval 11"/>
            <p:cNvSpPr>
              <a:spLocks noChangeArrowheads="1"/>
            </p:cNvSpPr>
            <p:nvPr/>
          </p:nvSpPr>
          <p:spPr bwMode="auto">
            <a:xfrm>
              <a:off x="3839643" y="4535454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8" name="Oval 12"/>
            <p:cNvSpPr>
              <a:spLocks noChangeArrowheads="1"/>
            </p:cNvSpPr>
            <p:nvPr/>
          </p:nvSpPr>
          <p:spPr bwMode="auto">
            <a:xfrm>
              <a:off x="3744394" y="4414804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69" name="Pie 568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0" name="Pie 569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1" name="Chord 570"/>
            <p:cNvSpPr/>
            <p:nvPr/>
          </p:nvSpPr>
          <p:spPr>
            <a:xfrm>
              <a:off x="3736038" y="462187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2" name="Chord 571"/>
            <p:cNvSpPr/>
            <p:nvPr/>
          </p:nvSpPr>
          <p:spPr>
            <a:xfrm rot="10800000">
              <a:off x="4012521" y="457012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9" name="Group 578"/>
          <p:cNvGrpSpPr/>
          <p:nvPr/>
        </p:nvGrpSpPr>
        <p:grpSpPr>
          <a:xfrm>
            <a:off x="5287170" y="4037173"/>
            <a:ext cx="1879925" cy="2139517"/>
            <a:chOff x="9401458" y="1111841"/>
            <a:chExt cx="1937875" cy="2205468"/>
          </a:xfrm>
        </p:grpSpPr>
        <p:sp>
          <p:nvSpPr>
            <p:cNvPr id="580" name="Flowchart: Terminator 579"/>
            <p:cNvSpPr/>
            <p:nvPr/>
          </p:nvSpPr>
          <p:spPr>
            <a:xfrm rot="2436640">
              <a:off x="10215244" y="1949023"/>
              <a:ext cx="515112" cy="221454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1" name="Group 580"/>
            <p:cNvGrpSpPr/>
            <p:nvPr/>
          </p:nvGrpSpPr>
          <p:grpSpPr>
            <a:xfrm>
              <a:off x="9923619" y="1674177"/>
              <a:ext cx="1071183" cy="1643132"/>
              <a:chOff x="3277669" y="3686142"/>
              <a:chExt cx="1071183" cy="1643132"/>
            </a:xfrm>
          </p:grpSpPr>
          <p:grpSp>
            <p:nvGrpSpPr>
              <p:cNvPr id="596" name="Group 132"/>
              <p:cNvGrpSpPr>
                <a:grpSpLocks/>
              </p:cNvGrpSpPr>
              <p:nvPr/>
            </p:nvGrpSpPr>
            <p:grpSpPr bwMode="auto">
              <a:xfrm rot="19130479">
                <a:off x="3277669" y="3686142"/>
                <a:ext cx="409575" cy="847725"/>
                <a:chOff x="1630" y="2080"/>
                <a:chExt cx="257" cy="534"/>
              </a:xfrm>
            </p:grpSpPr>
            <p:sp>
              <p:nvSpPr>
                <p:cNvPr id="607" name="Oval 133"/>
                <p:cNvSpPr>
                  <a:spLocks noChangeArrowheads="1"/>
                </p:cNvSpPr>
                <p:nvPr/>
              </p:nvSpPr>
              <p:spPr bwMode="auto">
                <a:xfrm>
                  <a:off x="1735" y="252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8" name="Oval 134"/>
                <p:cNvSpPr>
                  <a:spLocks noChangeArrowheads="1"/>
                </p:cNvSpPr>
                <p:nvPr/>
              </p:nvSpPr>
              <p:spPr bwMode="auto">
                <a:xfrm>
                  <a:off x="1786" y="243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Oval 135"/>
                <p:cNvSpPr>
                  <a:spLocks noChangeArrowheads="1"/>
                </p:cNvSpPr>
                <p:nvPr/>
              </p:nvSpPr>
              <p:spPr bwMode="auto">
                <a:xfrm>
                  <a:off x="1796" y="2332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Oval 136"/>
                <p:cNvSpPr>
                  <a:spLocks noChangeArrowheads="1"/>
                </p:cNvSpPr>
                <p:nvPr/>
              </p:nvSpPr>
              <p:spPr bwMode="auto">
                <a:xfrm>
                  <a:off x="1751" y="2241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1" name="Oval 137"/>
                <p:cNvSpPr>
                  <a:spLocks noChangeArrowheads="1"/>
                </p:cNvSpPr>
                <p:nvPr/>
              </p:nvSpPr>
              <p:spPr bwMode="auto">
                <a:xfrm>
                  <a:off x="1691" y="2156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2" name="Oval 138"/>
                <p:cNvSpPr>
                  <a:spLocks noChangeArrowheads="1"/>
                </p:cNvSpPr>
                <p:nvPr/>
              </p:nvSpPr>
              <p:spPr bwMode="auto">
                <a:xfrm>
                  <a:off x="1630" y="2080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97" name="Oval 7"/>
              <p:cNvSpPr>
                <a:spLocks noChangeArrowheads="1"/>
              </p:cNvSpPr>
              <p:nvPr/>
            </p:nvSpPr>
            <p:spPr bwMode="auto">
              <a:xfrm>
                <a:off x="3964092" y="5118648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Oval 8"/>
              <p:cNvSpPr>
                <a:spLocks noChangeArrowheads="1"/>
              </p:cNvSpPr>
              <p:nvPr/>
            </p:nvSpPr>
            <p:spPr bwMode="auto">
              <a:xfrm>
                <a:off x="3992044" y="4975191"/>
                <a:ext cx="142875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Oval 9"/>
              <p:cNvSpPr>
                <a:spLocks noChangeArrowheads="1"/>
              </p:cNvSpPr>
              <p:nvPr/>
            </p:nvSpPr>
            <p:spPr bwMode="auto">
              <a:xfrm>
                <a:off x="4006331" y="4814854"/>
                <a:ext cx="144462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Oval 10"/>
              <p:cNvSpPr>
                <a:spLocks noChangeArrowheads="1"/>
              </p:cNvSpPr>
              <p:nvPr/>
            </p:nvSpPr>
            <p:spPr bwMode="auto">
              <a:xfrm>
                <a:off x="3934893" y="4670391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Oval 11"/>
              <p:cNvSpPr>
                <a:spLocks noChangeArrowheads="1"/>
              </p:cNvSpPr>
              <p:nvPr/>
            </p:nvSpPr>
            <p:spPr bwMode="auto">
              <a:xfrm>
                <a:off x="3839643" y="4535454"/>
                <a:ext cx="146050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Oval 12"/>
              <p:cNvSpPr>
                <a:spLocks noChangeArrowheads="1"/>
              </p:cNvSpPr>
              <p:nvPr/>
            </p:nvSpPr>
            <p:spPr bwMode="auto">
              <a:xfrm>
                <a:off x="3744394" y="4414804"/>
                <a:ext cx="142875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Pie 602"/>
              <p:cNvSpPr/>
              <p:nvPr/>
            </p:nvSpPr>
            <p:spPr>
              <a:xfrm rot="1916565">
                <a:off x="3769810" y="5097711"/>
                <a:ext cx="288710" cy="231563"/>
              </a:xfrm>
              <a:prstGeom prst="pie">
                <a:avLst/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Pie 603"/>
              <p:cNvSpPr/>
              <p:nvPr/>
            </p:nvSpPr>
            <p:spPr>
              <a:xfrm rot="12720000">
                <a:off x="4001607" y="5065930"/>
                <a:ext cx="288710" cy="231563"/>
              </a:xfrm>
              <a:prstGeom prst="pie">
                <a:avLst>
                  <a:gd name="adj1" fmla="val 21570021"/>
                  <a:gd name="adj2" fmla="val 16200000"/>
                </a:avLst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Chord 604"/>
              <p:cNvSpPr/>
              <p:nvPr/>
            </p:nvSpPr>
            <p:spPr>
              <a:xfrm>
                <a:off x="3736038" y="462187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6" name="Chord 605"/>
              <p:cNvSpPr/>
              <p:nvPr/>
            </p:nvSpPr>
            <p:spPr>
              <a:xfrm rot="10800000">
                <a:off x="4012521" y="457012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2" name="Group 69"/>
            <p:cNvGrpSpPr>
              <a:grpSpLocks/>
            </p:cNvGrpSpPr>
            <p:nvPr/>
          </p:nvGrpSpPr>
          <p:grpSpPr bwMode="auto">
            <a:xfrm rot="4184963">
              <a:off x="10646264" y="1743311"/>
              <a:ext cx="407988" cy="847725"/>
              <a:chOff x="1630" y="2080"/>
              <a:chExt cx="257" cy="534"/>
            </a:xfrm>
          </p:grpSpPr>
          <p:sp>
            <p:nvSpPr>
              <p:cNvPr id="590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83" name="Group 13"/>
            <p:cNvGrpSpPr>
              <a:grpSpLocks/>
            </p:cNvGrpSpPr>
            <p:nvPr/>
          </p:nvGrpSpPr>
          <p:grpSpPr bwMode="auto">
            <a:xfrm rot="3942251">
              <a:off x="9812390" y="700909"/>
              <a:ext cx="1116011" cy="1937875"/>
              <a:chOff x="1074" y="1281"/>
              <a:chExt cx="703" cy="1223"/>
            </a:xfrm>
          </p:grpSpPr>
          <p:sp>
            <p:nvSpPr>
              <p:cNvPr id="584" name="Oval 14"/>
              <p:cNvSpPr>
                <a:spLocks noChangeArrowheads="1"/>
              </p:cNvSpPr>
              <p:nvPr/>
            </p:nvSpPr>
            <p:spPr bwMode="auto">
              <a:xfrm>
                <a:off x="1327" y="2338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Oval 15"/>
              <p:cNvSpPr>
                <a:spLocks noChangeArrowheads="1"/>
              </p:cNvSpPr>
              <p:nvPr/>
            </p:nvSpPr>
            <p:spPr bwMode="auto">
              <a:xfrm>
                <a:off x="1261" y="241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Oval 16"/>
              <p:cNvSpPr>
                <a:spLocks noChangeArrowheads="1"/>
              </p:cNvSpPr>
              <p:nvPr/>
            </p:nvSpPr>
            <p:spPr bwMode="auto">
              <a:xfrm>
                <a:off x="1686" y="1387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Oval 17"/>
              <p:cNvSpPr>
                <a:spLocks noChangeArrowheads="1"/>
              </p:cNvSpPr>
              <p:nvPr/>
            </p:nvSpPr>
            <p:spPr bwMode="auto">
              <a:xfrm>
                <a:off x="1650" y="128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Oval 18"/>
              <p:cNvSpPr>
                <a:spLocks noChangeArrowheads="1"/>
              </p:cNvSpPr>
              <p:nvPr/>
            </p:nvSpPr>
            <p:spPr bwMode="auto">
              <a:xfrm>
                <a:off x="1171" y="2397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Oval 19"/>
              <p:cNvSpPr>
                <a:spLocks noChangeArrowheads="1"/>
              </p:cNvSpPr>
              <p:nvPr/>
            </p:nvSpPr>
            <p:spPr bwMode="auto">
              <a:xfrm>
                <a:off x="1074" y="2365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3" name="Group 612"/>
          <p:cNvGrpSpPr/>
          <p:nvPr/>
        </p:nvGrpSpPr>
        <p:grpSpPr>
          <a:xfrm>
            <a:off x="1790858" y="5561787"/>
            <a:ext cx="504942" cy="639180"/>
            <a:chOff x="3769810" y="4670391"/>
            <a:chExt cx="520507" cy="658883"/>
          </a:xfrm>
        </p:grpSpPr>
        <p:sp>
          <p:nvSpPr>
            <p:cNvPr id="614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Pie 617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9" name="Pie 618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20" name="TextBox 619"/>
          <p:cNvSpPr txBox="1"/>
          <p:nvPr/>
        </p:nvSpPr>
        <p:spPr>
          <a:xfrm>
            <a:off x="10062056" y="4733541"/>
            <a:ext cx="1302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accent6"/>
                </a:solidFill>
              </a:rPr>
              <a:t>Down-regulate</a:t>
            </a:r>
            <a:endParaRPr lang="en-US" sz="1400" b="1" i="1" dirty="0">
              <a:solidFill>
                <a:schemeClr val="accent6"/>
              </a:solidFill>
            </a:endParaRPr>
          </a:p>
        </p:txBody>
      </p:sp>
      <p:sp>
        <p:nvSpPr>
          <p:cNvPr id="621" name="Up Arrow 620"/>
          <p:cNvSpPr/>
          <p:nvPr/>
        </p:nvSpPr>
        <p:spPr bwMode="auto">
          <a:xfrm>
            <a:off x="10568416" y="4366686"/>
            <a:ext cx="124012" cy="366855"/>
          </a:xfrm>
          <a:prstGeom prst="up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50" smtClean="0">
              <a:solidFill>
                <a:srgbClr val="000000"/>
              </a:solidFill>
            </a:endParaRPr>
          </a:p>
        </p:txBody>
      </p:sp>
      <p:sp>
        <p:nvSpPr>
          <p:cNvPr id="622" name="Up Arrow 621"/>
          <p:cNvSpPr/>
          <p:nvPr/>
        </p:nvSpPr>
        <p:spPr bwMode="auto">
          <a:xfrm>
            <a:off x="10700700" y="4366686"/>
            <a:ext cx="124012" cy="366855"/>
          </a:xfrm>
          <a:prstGeom prst="up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050" smtClean="0">
              <a:solidFill>
                <a:srgbClr val="000000"/>
              </a:solidFill>
            </a:endParaRPr>
          </a:p>
        </p:txBody>
      </p:sp>
      <p:grpSp>
        <p:nvGrpSpPr>
          <p:cNvPr id="623" name="Group 622"/>
          <p:cNvGrpSpPr/>
          <p:nvPr/>
        </p:nvGrpSpPr>
        <p:grpSpPr>
          <a:xfrm rot="10800000">
            <a:off x="4246413" y="4650552"/>
            <a:ext cx="252494" cy="690671"/>
            <a:chOff x="1936519" y="3269003"/>
            <a:chExt cx="324000" cy="886268"/>
          </a:xfrm>
          <a:solidFill>
            <a:schemeClr val="accent6"/>
          </a:solidFill>
        </p:grpSpPr>
        <p:sp>
          <p:nvSpPr>
            <p:cNvPr id="624" name="Rectangle 623"/>
            <p:cNvSpPr/>
            <p:nvPr/>
          </p:nvSpPr>
          <p:spPr>
            <a:xfrm>
              <a:off x="2051277" y="3332147"/>
              <a:ext cx="101006" cy="82312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5" name="Rectangle 624"/>
            <p:cNvSpPr/>
            <p:nvPr/>
          </p:nvSpPr>
          <p:spPr>
            <a:xfrm rot="5400000">
              <a:off x="2044519" y="3161003"/>
              <a:ext cx="108000" cy="324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26" name="TextBox 625"/>
          <p:cNvSpPr txBox="1"/>
          <p:nvPr/>
        </p:nvSpPr>
        <p:spPr>
          <a:xfrm>
            <a:off x="3324883" y="4359449"/>
            <a:ext cx="220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inhibitor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292071" y="4673712"/>
            <a:ext cx="244591" cy="24459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/>
      <p:bldP spid="621" grpId="0" animBg="1"/>
      <p:bldP spid="622" grpId="0" animBg="1"/>
      <p:bldP spid="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63307" y="598376"/>
            <a:ext cx="4176713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cap="small" dirty="0">
                <a:solidFill>
                  <a:srgbClr val="FFFF00"/>
                </a:solidFill>
                <a:latin typeface="Calibri" pitchFamily="34" charset="0"/>
                <a:ea typeface="ＭＳ Ｐゴシック" pitchFamily="-108" charset="-128"/>
              </a:rPr>
              <a:t>The MOB</a:t>
            </a:r>
            <a:endParaRPr lang="sv-SE" sz="2000" b="1" dirty="0">
              <a:solidFill>
                <a:srgbClr val="FFFFFF"/>
              </a:solidFill>
              <a:latin typeface="Lucida Sans Unicode" pitchFamily="34" charset="0"/>
            </a:endParaRP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Jolanta Kopec</a:t>
            </a:r>
          </a:p>
          <a:p>
            <a:pPr marL="457200" indent="-457200" defTabSz="457200"/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Nicholas </a:t>
            </a:r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Fox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Igor Ferreira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Ela Rembeza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Stephanie Oerum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Hannah Brazier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Sabrina MacKinnon</a:t>
            </a:r>
          </a:p>
          <a:p>
            <a:pPr marL="457200" indent="-457200" defTabSz="457200"/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Henry Bailey</a:t>
            </a:r>
          </a:p>
          <a:p>
            <a:pPr marL="457200" indent="-457200" defTabSz="457200"/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Jack Kelly</a:t>
            </a:r>
            <a:endParaRPr lang="en-GB" sz="1600" dirty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endParaRPr lang="en-GB" sz="700" i="1" dirty="0" smtClean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r>
              <a:rPr lang="en-GB" sz="1600" i="1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Anna Montgomery</a:t>
            </a:r>
          </a:p>
          <a:p>
            <a:pPr marL="457200" indent="-457200" defTabSz="457200"/>
            <a:r>
              <a:rPr lang="en-GB" sz="1600" i="1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Thomas </a:t>
            </a:r>
            <a:r>
              <a:rPr lang="en-GB" sz="1600" i="1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McCorvie</a:t>
            </a:r>
          </a:p>
          <a:p>
            <a:pPr marL="457200" indent="-457200" defTabSz="457200"/>
            <a:r>
              <a:rPr lang="en-GB" sz="1600" i="1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Dipali Patel</a:t>
            </a:r>
          </a:p>
          <a:p>
            <a:pPr marL="457200" indent="-457200" defTabSz="457200"/>
            <a:r>
              <a:rPr lang="en-GB" sz="1600" i="1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Fiona Fitzpatrick</a:t>
            </a:r>
          </a:p>
          <a:p>
            <a:pPr marL="457200" indent="-457200" defTabSz="457200"/>
            <a:r>
              <a:rPr lang="en-GB" sz="1600" i="1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Sean Froese</a:t>
            </a:r>
          </a:p>
          <a:p>
            <a:pPr marL="457200" indent="-457200" defTabSz="457200"/>
            <a:r>
              <a:rPr lang="en-GB" sz="1600" i="1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Wasim </a:t>
            </a:r>
            <a:r>
              <a:rPr lang="en-GB" sz="1600" i="1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Kiyani</a:t>
            </a:r>
          </a:p>
          <a:p>
            <a:pPr marL="457200" indent="-457200" defTabSz="457200"/>
            <a:endParaRPr lang="en-GB" sz="1000" b="1" cap="small" dirty="0">
              <a:solidFill>
                <a:srgbClr val="FFFF00"/>
              </a:solidFill>
              <a:latin typeface="Calibri" pitchFamily="34" charset="0"/>
              <a:ea typeface="ＭＳ Ｐゴシック" pitchFamily="-108" charset="-12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53" y="866885"/>
            <a:ext cx="1429536" cy="64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3307" y="4893537"/>
            <a:ext cx="176798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/>
            <a:r>
              <a:rPr lang="en-GB" sz="1600" b="1" cap="small" dirty="0">
                <a:solidFill>
                  <a:srgbClr val="FFFF00"/>
                </a:solidFill>
                <a:latin typeface="Calibri" pitchFamily="34" charset="0"/>
                <a:ea typeface="ＭＳ Ｐゴシック" pitchFamily="-108" charset="-128"/>
              </a:rPr>
              <a:t>All SGC PIs!</a:t>
            </a:r>
            <a:endParaRPr lang="en-GB" sz="1200" dirty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Chas </a:t>
            </a:r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Bountra</a:t>
            </a:r>
          </a:p>
          <a:p>
            <a:pPr marL="457200" indent="-457200" defTabSz="457200"/>
            <a:r>
              <a:rPr lang="en-GB" sz="1600" dirty="0" err="1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Aled</a:t>
            </a:r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 </a:t>
            </a:r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Edwards</a:t>
            </a:r>
          </a:p>
          <a:p>
            <a:pPr marL="457200" indent="-457200" defTabSz="457200"/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Chery</a:t>
            </a:r>
            <a:r>
              <a:rPr lang="en-GB" sz="1600" b="1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l </a:t>
            </a:r>
            <a:r>
              <a:rPr lang="en-GB" sz="1600" dirty="0" err="1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Arrowsmith</a:t>
            </a:r>
            <a:endParaRPr lang="en-GB" sz="1600" dirty="0" smtClean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r>
              <a:rPr lang="en-GB" sz="2000" b="1" cap="small" dirty="0">
                <a:solidFill>
                  <a:srgbClr val="FFFF00"/>
                </a:solidFill>
                <a:latin typeface="Calibri" pitchFamily="34" charset="0"/>
                <a:ea typeface="ＭＳ Ｐゴシック" pitchFamily="-108" charset="-128"/>
              </a:rPr>
              <a:t>Bioinformatics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Brian Marsden</a:t>
            </a:r>
          </a:p>
          <a:p>
            <a:pPr marL="457200" indent="-457200" defTabSz="457200"/>
            <a:r>
              <a:rPr lang="en-GB" sz="1600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David Damerell</a:t>
            </a:r>
            <a:endParaRPr lang="en-GB" sz="1600" dirty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endParaRPr lang="en-GB" sz="1600" dirty="0">
              <a:solidFill>
                <a:srgbClr val="FFFF00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endParaRPr lang="en-GB" sz="1600" dirty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535885" y="82152"/>
            <a:ext cx="409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sz="3600" dirty="0">
                <a:solidFill>
                  <a:srgbClr val="FFFFFF"/>
                </a:solidFill>
                <a:latin typeface="Lucida Sans Unicode" pitchFamily="34" charset="0"/>
              </a:rPr>
              <a:t>A</a:t>
            </a:r>
            <a:r>
              <a:rPr lang="sv-SE" sz="2800" dirty="0">
                <a:solidFill>
                  <a:srgbClr val="FFFFFF"/>
                </a:solidFill>
                <a:latin typeface="Lucida Sans Unicode" pitchFamily="34" charset="0"/>
              </a:rPr>
              <a:t>CKNOWLEDGEMENTS</a:t>
            </a:r>
            <a:endParaRPr lang="en-US" sz="2800" dirty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2806" y="3854139"/>
            <a:ext cx="234020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/>
            <a:r>
              <a:rPr lang="en-GB" sz="2000" b="1" cap="small" dirty="0">
                <a:solidFill>
                  <a:srgbClr val="FFFF00"/>
                </a:solidFill>
                <a:latin typeface="Calibri" pitchFamily="34" charset="0"/>
                <a:ea typeface="ＭＳ Ｐゴシック" pitchFamily="-108" charset="-128"/>
              </a:rPr>
              <a:t>Med Chemistry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Paul Brennan</a:t>
            </a:r>
            <a:endParaRPr lang="en-GB" sz="1600" b="1" cap="small" dirty="0">
              <a:solidFill>
                <a:srgbClr val="FFFF00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r>
              <a:rPr lang="en-GB" sz="2000" b="1" cap="small" dirty="0" smtClean="0">
                <a:solidFill>
                  <a:srgbClr val="FFFF00"/>
                </a:solidFill>
                <a:latin typeface="Calibri" pitchFamily="34" charset="0"/>
                <a:ea typeface="ＭＳ Ｐゴシック" pitchFamily="-108" charset="-128"/>
              </a:rPr>
              <a:t>Crystallography</a:t>
            </a:r>
            <a:endParaRPr lang="en-GB" sz="2000" b="1" cap="small" dirty="0">
              <a:solidFill>
                <a:srgbClr val="FFFF00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Frank von Delft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Tobias Krojer</a:t>
            </a:r>
          </a:p>
          <a:p>
            <a:pPr marL="457200" indent="-457200" defTabSz="457200"/>
            <a:endParaRPr lang="en-GB" sz="1000" b="1" cap="small" dirty="0">
              <a:solidFill>
                <a:srgbClr val="FFFF00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r>
              <a:rPr lang="en-GB" sz="2000" b="1" cap="small" dirty="0">
                <a:solidFill>
                  <a:srgbClr val="FFFF00"/>
                </a:solidFill>
                <a:latin typeface="Calibri" pitchFamily="34" charset="0"/>
                <a:ea typeface="ＭＳ Ｐゴシック" pitchFamily="-108" charset="-128"/>
              </a:rPr>
              <a:t>Biotechnology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Nicola Burgess-Brown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Claire Damerell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Pravin Mahajan</a:t>
            </a:r>
          </a:p>
          <a:p>
            <a:pPr marL="457200" indent="-457200" defTabSz="457200"/>
            <a:r>
              <a:rPr lang="en-GB" sz="1600" dirty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Leela Shrestha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40731" y="1677009"/>
            <a:ext cx="4608512" cy="1972070"/>
            <a:chOff x="2003144" y="520801"/>
            <a:chExt cx="4945120" cy="21161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44" y="520801"/>
              <a:ext cx="4945120" cy="211611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9346945">
              <a:off x="4676766" y="1661267"/>
              <a:ext cx="490568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rgbClr val="000000"/>
                  </a:solidFill>
                </a:rPr>
                <a:t>Jola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9346945">
              <a:off x="5548844" y="1646143"/>
              <a:ext cx="791584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Sabrina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9346945">
              <a:off x="6130062" y="1768959"/>
              <a:ext cx="609255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Anna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9346945">
              <a:off x="2956921" y="1701991"/>
              <a:ext cx="426926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Ela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9346945">
              <a:off x="2323442" y="1780147"/>
              <a:ext cx="518090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Igor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9346945">
              <a:off x="3184420" y="1892796"/>
              <a:ext cx="812225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Hannah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9346945">
              <a:off x="3710657" y="1395537"/>
              <a:ext cx="549052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Nick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9346945">
              <a:off x="4661272" y="2019769"/>
              <a:ext cx="980794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Stephanie</a:t>
              </a:r>
            </a:p>
          </p:txBody>
        </p:sp>
      </p:grpSp>
      <p:pic>
        <p:nvPicPr>
          <p:cNvPr id="41" name="Picture 2" descr="S:\Biology\Wyatt\PHOTOS!\GroupPicture_withStep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6368" r="14766" b="47966"/>
          <a:stretch/>
        </p:blipFill>
        <p:spPr bwMode="auto">
          <a:xfrm>
            <a:off x="3781046" y="734939"/>
            <a:ext cx="2909169" cy="13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19346945">
            <a:off x="3765526" y="1452374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2DCDB"/>
                </a:solidFill>
              </a:rPr>
              <a:t>Fiona</a:t>
            </a:r>
            <a:endParaRPr lang="en-GB" sz="1200" dirty="0">
              <a:solidFill>
                <a:srgbClr val="F2DCD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9346945">
            <a:off x="4302446" y="1403393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2DCDB"/>
                </a:solidFill>
              </a:rPr>
              <a:t>I</a:t>
            </a:r>
            <a:r>
              <a:rPr lang="en-GB" sz="1200" dirty="0" smtClean="0">
                <a:solidFill>
                  <a:srgbClr val="F2DCDB"/>
                </a:solidFill>
              </a:rPr>
              <a:t>zabella</a:t>
            </a:r>
            <a:endParaRPr lang="en-GB" sz="1200" dirty="0">
              <a:solidFill>
                <a:srgbClr val="F2DCDB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9346945">
            <a:off x="5902043" y="160494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2DCDB"/>
                </a:solidFill>
              </a:rPr>
              <a:t>Dipali</a:t>
            </a:r>
            <a:endParaRPr lang="en-GB" sz="1200" dirty="0">
              <a:solidFill>
                <a:srgbClr val="F2DCD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9346945">
            <a:off x="5477791" y="149678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2DCDB"/>
                </a:solidFill>
              </a:rPr>
              <a:t>Thomas</a:t>
            </a:r>
            <a:endParaRPr lang="en-GB" sz="1200" dirty="0">
              <a:solidFill>
                <a:srgbClr val="F2DCD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54491" y="70774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2013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54006" y="165247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2016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7493610" y="800061"/>
            <a:ext cx="1718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eaLnBrk="1" hangingPunct="1"/>
            <a:r>
              <a:rPr lang="sv-SE" sz="3200" dirty="0">
                <a:solidFill>
                  <a:prstClr val="white"/>
                </a:solidFill>
                <a:latin typeface="Lucida Sans Unicode" pitchFamily="34" charset="0"/>
              </a:rPr>
              <a:t>Contact</a:t>
            </a:r>
            <a:endParaRPr lang="en-US" dirty="0">
              <a:solidFill>
                <a:prstClr val="white"/>
              </a:solidFill>
              <a:latin typeface="Lucida Sans Unicode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85524" y="1487037"/>
            <a:ext cx="64122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v-SE" sz="2600" i="1" dirty="0" smtClean="0">
                <a:solidFill>
                  <a:prstClr val="white"/>
                </a:solidFill>
                <a:ea typeface="ＭＳ Ｐゴシック" pitchFamily="-108" charset="-128"/>
                <a:cs typeface="Calibri" pitchFamily="34" charset="0"/>
              </a:rPr>
              <a:t>Email: </a:t>
            </a:r>
            <a:r>
              <a:rPr lang="sv-SE" sz="2600" b="1" dirty="0" smtClean="0">
                <a:solidFill>
                  <a:srgbClr val="FFFF00"/>
                </a:solidFill>
                <a:ea typeface="ＭＳ Ｐゴシック" pitchFamily="-108" charset="-128"/>
                <a:cs typeface="Calibri" pitchFamily="34" charset="0"/>
              </a:rPr>
              <a:t>wyatt.yue@sgc.ox.ac.uk</a:t>
            </a:r>
            <a:endParaRPr lang="sv-SE" sz="2600" b="1" dirty="0">
              <a:solidFill>
                <a:srgbClr val="FFFF00"/>
              </a:solidFill>
              <a:ea typeface="ＭＳ Ｐゴシック" pitchFamily="-108" charset="-128"/>
              <a:cs typeface="Calibri" pitchFamily="34" charset="0"/>
            </a:endParaRPr>
          </a:p>
          <a:p>
            <a:pPr defTabSz="457200"/>
            <a:r>
              <a:rPr lang="sv-SE" sz="2600" i="1" dirty="0" smtClean="0">
                <a:solidFill>
                  <a:prstClr val="white"/>
                </a:solidFill>
                <a:ea typeface="ＭＳ Ｐゴシック" pitchFamily="-108" charset="-128"/>
                <a:cs typeface="Calibri" pitchFamily="34" charset="0"/>
              </a:rPr>
              <a:t>Web: </a:t>
            </a:r>
            <a:r>
              <a:rPr lang="sv-SE" sz="2600" b="1" dirty="0" smtClean="0">
                <a:solidFill>
                  <a:srgbClr val="FFFF00"/>
                </a:solidFill>
                <a:ea typeface="ＭＳ Ｐゴシック" pitchFamily="-108" charset="-128"/>
                <a:cs typeface="Calibri" pitchFamily="34" charset="0"/>
              </a:rPr>
              <a:t>www.thesgc.org/wyatt</a:t>
            </a:r>
          </a:p>
          <a:p>
            <a:pPr defTabSz="457200"/>
            <a:r>
              <a:rPr lang="en-US" sz="2600" i="1" dirty="0" smtClean="0">
                <a:solidFill>
                  <a:prstClr val="white"/>
                </a:solidFill>
                <a:ea typeface="ＭＳ Ｐゴシック" pitchFamily="-108" charset="-128"/>
                <a:cs typeface="Calibri" pitchFamily="34" charset="0"/>
              </a:rPr>
              <a:t>Twitter:</a:t>
            </a:r>
            <a:r>
              <a:rPr lang="en-US" sz="2600" b="1" dirty="0" smtClean="0">
                <a:solidFill>
                  <a:prstClr val="white"/>
                </a:solidFill>
                <a:ea typeface="ＭＳ Ｐゴシック" pitchFamily="-108" charset="-128"/>
                <a:cs typeface="Calibri" pitchFamily="34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ea typeface="ＭＳ Ｐゴシック" pitchFamily="-108" charset="-128"/>
                <a:cs typeface="Calibri" pitchFamily="34" charset="0"/>
              </a:rPr>
              <a:t>@</a:t>
            </a:r>
            <a:r>
              <a:rPr lang="en-US" sz="2600" b="1" dirty="0" err="1" smtClean="0">
                <a:solidFill>
                  <a:srgbClr val="FFFF00"/>
                </a:solidFill>
                <a:ea typeface="ＭＳ Ｐゴシック" pitchFamily="-108" charset="-128"/>
                <a:cs typeface="Calibri" pitchFamily="34" charset="0"/>
              </a:rPr>
              <a:t>Wyatt_Yue</a:t>
            </a:r>
            <a:endParaRPr lang="en-US" sz="2600" b="1" dirty="0">
              <a:solidFill>
                <a:srgbClr val="FFFF00"/>
              </a:solidFill>
              <a:ea typeface="ＭＳ Ｐゴシック" pitchFamily="-108" charset="-128"/>
              <a:cs typeface="Calibr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11980" y="5438534"/>
            <a:ext cx="6738730" cy="1308705"/>
          </a:xfrm>
          <a:prstGeom prst="roundRect">
            <a:avLst>
              <a:gd name="adj" fmla="val 8759"/>
            </a:avLst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47177" y="5666969"/>
            <a:ext cx="2457840" cy="871670"/>
            <a:chOff x="522046" y="5445224"/>
            <a:chExt cx="2847232" cy="1124686"/>
          </a:xfrm>
        </p:grpSpPr>
        <p:pic>
          <p:nvPicPr>
            <p:cNvPr id="38" name="Picture 13" descr="C:\Users\whlee\Desktop\high-res funders\Ontario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856" y="6075707"/>
              <a:ext cx="1154422" cy="38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whlee\Desktop\wtvm050476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46" y="5445224"/>
              <a:ext cx="1469406" cy="457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cpicanada.org/images/logos/GenomeCanada_logo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17" y="5993961"/>
              <a:ext cx="949742" cy="575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http://i.imgur.com/sWViPE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420" y="5493580"/>
              <a:ext cx="1058264" cy="350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7707384" y="5504900"/>
            <a:ext cx="3757401" cy="1166184"/>
            <a:chOff x="3851920" y="5268414"/>
            <a:chExt cx="4164090" cy="1454063"/>
          </a:xfrm>
        </p:grpSpPr>
        <p:pic>
          <p:nvPicPr>
            <p:cNvPr id="52" name="Picture 51" descr="C:\Users\whlee\Desktop\high-res funders\Novartis_new_color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697" y="5279879"/>
              <a:ext cx="1524250" cy="36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6496270" y="5268414"/>
              <a:ext cx="1045042" cy="439935"/>
              <a:chOff x="-17274055" y="10771188"/>
              <a:chExt cx="9905229" cy="477361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-15121580" y="10909499"/>
                <a:ext cx="7752754" cy="4608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61" name="Picture 3" descr="C:\Users\whlee\Desktop\high-res funders\pfizer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274055" y="10771188"/>
                <a:ext cx="7920038" cy="4773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526" y="5750561"/>
              <a:ext cx="1131895" cy="37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 descr="AbbVi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365" y="5804335"/>
              <a:ext cx="1153514" cy="19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http://www.wakefieldresearch.com/wp-content/uploads/2010/10/logo_Janssen1.pn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1533" y="5661248"/>
              <a:ext cx="1084477" cy="63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http://resources.ecodesk.com/uploads/2010/11/BoehringerLogopantone288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6346131"/>
              <a:ext cx="1155606" cy="375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Bayer_Logo_neu2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521" y="6153482"/>
              <a:ext cx="547201" cy="547201"/>
            </a:xfrm>
            <a:prstGeom prst="rect">
              <a:avLst/>
            </a:prstGeom>
            <a:noFill/>
          </p:spPr>
        </p:pic>
        <p:pic>
          <p:nvPicPr>
            <p:cNvPr id="59" name="Picture 2" descr="http://www.merck.com/img/merck_be_well_green_gray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469" y="6339856"/>
              <a:ext cx="1147864" cy="382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63" descr="Adult Polyglucosan Body Disease Research Foundati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0" y="4277896"/>
            <a:ext cx="3568140" cy="6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6426286" y="3841634"/>
            <a:ext cx="1910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/>
            <a:r>
              <a:rPr lang="en-GB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Berge Minassian </a:t>
            </a:r>
          </a:p>
          <a:p>
            <a:pPr marL="457200" indent="-457200" defTabSz="457200"/>
            <a:r>
              <a:rPr lang="en-GB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Or Kakhlon </a:t>
            </a:r>
          </a:p>
          <a:p>
            <a:pPr marL="457200" indent="-457200" defTabSz="457200"/>
            <a:r>
              <a:rPr lang="en-GB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Amit Michaeli </a:t>
            </a:r>
          </a:p>
          <a:p>
            <a:pPr marL="457200" indent="-457200" defTabSz="457200"/>
            <a:r>
              <a:rPr lang="en-GB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Pablo </a:t>
            </a:r>
            <a:r>
              <a:rPr lang="en-GB" dirty="0" err="1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Escriba</a:t>
            </a:r>
            <a:endParaRPr lang="en-GB" dirty="0" smtClean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  <a:p>
            <a:pPr marL="457200" indent="-457200" defTabSz="457200"/>
            <a:r>
              <a:rPr lang="en-GB" dirty="0" err="1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Orhan</a:t>
            </a:r>
            <a:r>
              <a:rPr lang="en-GB" dirty="0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 pitchFamily="34" charset="0"/>
                <a:ea typeface="ＭＳ Ｐゴシック" pitchFamily="-108" charset="-128"/>
              </a:rPr>
              <a:t>Akman</a:t>
            </a:r>
            <a:endParaRPr lang="en-GB" dirty="0">
              <a:solidFill>
                <a:srgbClr val="FFFFFF"/>
              </a:solidFill>
              <a:latin typeface="Calibri" pitchFamily="34" charset="0"/>
              <a:ea typeface="ＭＳ Ｐゴシック" pitchFamily="-108" charset="-12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73889" y="4256805"/>
            <a:ext cx="181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cap="small" dirty="0" smtClean="0">
                <a:solidFill>
                  <a:srgbClr val="FFFF00"/>
                </a:solidFill>
                <a:latin typeface="Calibri" pitchFamily="34" charset="0"/>
                <a:ea typeface="ＭＳ Ｐゴシック" pitchFamily="-108" charset="-128"/>
              </a:rPr>
              <a:t>GBE/GYS Collaborators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7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" y="-27384"/>
            <a:ext cx="12191999" cy="6309320"/>
          </a:xfrm>
          <a:prstGeom prst="rect">
            <a:avLst/>
          </a:prstGeom>
          <a:gradFill flip="none" rotWithShape="1">
            <a:gsLst>
              <a:gs pos="0">
                <a:srgbClr val="006666"/>
              </a:gs>
              <a:gs pos="41000">
                <a:srgbClr val="006666">
                  <a:lumMod val="100000"/>
                </a:srgbClr>
              </a:gs>
              <a:gs pos="100000">
                <a:schemeClr val="bg1">
                  <a:lumMod val="49000"/>
                  <a:lumOff val="5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216" tIns="13108" rIns="26216" bIns="1310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9484" r="1512" b="18351"/>
          <a:stretch/>
        </p:blipFill>
        <p:spPr>
          <a:xfrm>
            <a:off x="4955237" y="4451150"/>
            <a:ext cx="3268571" cy="2002334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idx="4294967295"/>
          </p:nvPr>
        </p:nvSpPr>
        <p:spPr>
          <a:xfrm>
            <a:off x="215067" y="17967"/>
            <a:ext cx="109728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Seeing Molecules in Actions</a:t>
            </a:r>
            <a:endParaRPr lang="en-GB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8863" y="4490333"/>
            <a:ext cx="4608512" cy="1972070"/>
            <a:chOff x="2003144" y="520801"/>
            <a:chExt cx="4945120" cy="21161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44" y="520801"/>
              <a:ext cx="4945120" cy="211611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19346945">
              <a:off x="4693966" y="1661267"/>
              <a:ext cx="456167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rgbClr val="000000"/>
                  </a:solidFill>
                </a:rPr>
                <a:t>Jola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46945">
              <a:off x="5595287" y="1646143"/>
              <a:ext cx="698700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Sabrina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9346945">
              <a:off x="6161883" y="1768959"/>
              <a:ext cx="545612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Anna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9346945">
              <a:off x="2972402" y="1701991"/>
              <a:ext cx="395965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Ela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9346945">
              <a:off x="2352373" y="1780147"/>
              <a:ext cx="460227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Igor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9346945">
              <a:off x="3231722" y="1892796"/>
              <a:ext cx="717621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Hannah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9346945">
              <a:off x="3740758" y="1395537"/>
              <a:ext cx="488849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Nick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9346945">
              <a:off x="4718070" y="2019769"/>
              <a:ext cx="867199" cy="29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F2DCDB"/>
                  </a:solidFill>
                </a:rPr>
                <a:t>Stephanie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34702" y="3872236"/>
            <a:ext cx="8247835" cy="2706279"/>
            <a:chOff x="4216627" y="2567154"/>
            <a:chExt cx="8247835" cy="2706279"/>
          </a:xfrm>
        </p:grpSpPr>
        <p:sp>
          <p:nvSpPr>
            <p:cNvPr id="36" name="Rectangle 35"/>
            <p:cNvSpPr/>
            <p:nvPr/>
          </p:nvSpPr>
          <p:spPr>
            <a:xfrm>
              <a:off x="8640894" y="3026686"/>
              <a:ext cx="3823568" cy="2246747"/>
            </a:xfrm>
            <a:prstGeom prst="rect">
              <a:avLst/>
            </a:prstGeom>
          </p:spPr>
          <p:txBody>
            <a:bodyPr wrap="square" lIns="91416" tIns="45709" rIns="91416" bIns="45709">
              <a:spAutoFit/>
            </a:bodyPr>
            <a:lstStyle/>
            <a:p>
              <a:pPr algn="ctr" defTabSz="914165"/>
              <a:r>
                <a:rPr lang="en-US" sz="2800" b="1" i="1" dirty="0">
                  <a:solidFill>
                    <a:srgbClr val="006666"/>
                  </a:solidFill>
                  <a:ea typeface="儷黑 Pro" charset="-120"/>
                  <a:cs typeface="Calibri"/>
                  <a:sym typeface="Helvetica Neue Light" charset="0"/>
                </a:rPr>
                <a:t>Combining structural biology, protein biochemistry to understand rare genetic diseases</a:t>
              </a:r>
              <a:endParaRPr lang="en-US" sz="2800" b="1" dirty="0">
                <a:solidFill>
                  <a:srgbClr val="006666"/>
                </a:solidFill>
                <a:ea typeface="儷黑 Pro" charset="-120"/>
                <a:cs typeface="Calibri"/>
                <a:sym typeface="Helvetica Neue Light" charset="0"/>
              </a:endParaRPr>
            </a:p>
          </p:txBody>
        </p:sp>
        <p:pic>
          <p:nvPicPr>
            <p:cNvPr id="40" name="Picture 39" descr="P:\SGC_worktop\PhaseIII plannnig\webpage\new group 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627" y="2567154"/>
              <a:ext cx="2525224" cy="919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>
            <a:off x="2408673" y="45327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2016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half" idx="1"/>
          </p:nvPr>
        </p:nvSpPr>
        <p:spPr>
          <a:xfrm>
            <a:off x="278704" y="765360"/>
            <a:ext cx="9297690" cy="378579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bg1"/>
                </a:solidFill>
              </a:rPr>
              <a:t>Molecules have various shapes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bg1"/>
                </a:solidFill>
              </a:rPr>
              <a:t>Shapes can change too!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bg1"/>
                </a:solidFill>
              </a:rPr>
              <a:t>Understanding 3D structures: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solidFill>
                  <a:schemeClr val="bg1"/>
                </a:solidFill>
              </a:rPr>
              <a:t>enzyme functions</a:t>
            </a:r>
          </a:p>
          <a:p>
            <a:pPr lvl="1">
              <a:spcBef>
                <a:spcPts val="600"/>
              </a:spcBef>
            </a:pPr>
            <a:r>
              <a:rPr lang="en-GB" dirty="0" smtClean="0">
                <a:solidFill>
                  <a:schemeClr val="bg1"/>
                </a:solidFill>
              </a:rPr>
              <a:t>disease mutations</a:t>
            </a:r>
          </a:p>
          <a:p>
            <a:pPr lvl="1">
              <a:spcBef>
                <a:spcPts val="600"/>
              </a:spcBef>
            </a:pPr>
            <a:r>
              <a:rPr lang="en-GB" dirty="0">
                <a:solidFill>
                  <a:schemeClr val="bg1"/>
                </a:solidFill>
              </a:rPr>
              <a:t>d</a:t>
            </a:r>
            <a:r>
              <a:rPr lang="en-GB" dirty="0" smtClean="0">
                <a:solidFill>
                  <a:schemeClr val="bg1"/>
                </a:solidFill>
              </a:rPr>
              <a:t>rug design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1947" y="737851"/>
            <a:ext cx="3938216" cy="33829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347" y="720965"/>
            <a:ext cx="3894157" cy="33363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13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 Enzymes involved in glycogen synthesis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5088553" y="2548565"/>
            <a:ext cx="1678796" cy="2575175"/>
            <a:chOff x="3277669" y="3686142"/>
            <a:chExt cx="1071183" cy="1643132"/>
          </a:xfrm>
        </p:grpSpPr>
        <p:grpSp>
          <p:nvGrpSpPr>
            <p:cNvPr id="4" name="Group 132"/>
            <p:cNvGrpSpPr>
              <a:grpSpLocks/>
            </p:cNvGrpSpPr>
            <p:nvPr/>
          </p:nvGrpSpPr>
          <p:grpSpPr bwMode="auto">
            <a:xfrm rot="19130479">
              <a:off x="3277669" y="3686142"/>
              <a:ext cx="409575" cy="847725"/>
              <a:chOff x="1630" y="2080"/>
              <a:chExt cx="257" cy="534"/>
            </a:xfrm>
          </p:grpSpPr>
          <p:sp>
            <p:nvSpPr>
              <p:cNvPr id="17" name="Oval 133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Oval 134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val 135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136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137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l 138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839643" y="4535454"/>
              <a:ext cx="146050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744394" y="4414804"/>
              <a:ext cx="142875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Pie 10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Chord 12"/>
            <p:cNvSpPr/>
            <p:nvPr/>
          </p:nvSpPr>
          <p:spPr>
            <a:xfrm>
              <a:off x="3736038" y="462187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hord 13"/>
            <p:cNvSpPr/>
            <p:nvPr/>
          </p:nvSpPr>
          <p:spPr>
            <a:xfrm rot="10800000">
              <a:off x="4012521" y="4570120"/>
              <a:ext cx="336331" cy="416998"/>
            </a:xfrm>
            <a:prstGeom prst="cho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4395" y="2554829"/>
            <a:ext cx="2767227" cy="2575175"/>
            <a:chOff x="9508446" y="1674177"/>
            <a:chExt cx="1765674" cy="1643132"/>
          </a:xfrm>
        </p:grpSpPr>
        <p:sp>
          <p:nvSpPr>
            <p:cNvPr id="24" name="Flowchart: Terminator 23"/>
            <p:cNvSpPr/>
            <p:nvPr/>
          </p:nvSpPr>
          <p:spPr>
            <a:xfrm rot="2436640">
              <a:off x="10215246" y="1949023"/>
              <a:ext cx="515112" cy="221454"/>
            </a:xfrm>
            <a:prstGeom prst="flowChartTermina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923619" y="1674177"/>
              <a:ext cx="1071183" cy="1643132"/>
              <a:chOff x="3277669" y="3686142"/>
              <a:chExt cx="1071183" cy="1643132"/>
            </a:xfrm>
          </p:grpSpPr>
          <p:grpSp>
            <p:nvGrpSpPr>
              <p:cNvPr id="40" name="Group 132"/>
              <p:cNvGrpSpPr>
                <a:grpSpLocks/>
              </p:cNvGrpSpPr>
              <p:nvPr/>
            </p:nvGrpSpPr>
            <p:grpSpPr bwMode="auto">
              <a:xfrm rot="19130479">
                <a:off x="3277669" y="3686142"/>
                <a:ext cx="409575" cy="847725"/>
                <a:chOff x="1630" y="2080"/>
                <a:chExt cx="257" cy="534"/>
              </a:xfrm>
            </p:grpSpPr>
            <p:sp>
              <p:nvSpPr>
                <p:cNvPr id="53" name="Oval 133"/>
                <p:cNvSpPr>
                  <a:spLocks noChangeArrowheads="1"/>
                </p:cNvSpPr>
                <p:nvPr/>
              </p:nvSpPr>
              <p:spPr bwMode="auto">
                <a:xfrm>
                  <a:off x="1735" y="252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Oval 134"/>
                <p:cNvSpPr>
                  <a:spLocks noChangeArrowheads="1"/>
                </p:cNvSpPr>
                <p:nvPr/>
              </p:nvSpPr>
              <p:spPr bwMode="auto">
                <a:xfrm>
                  <a:off x="1786" y="2433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Oval 135"/>
                <p:cNvSpPr>
                  <a:spLocks noChangeArrowheads="1"/>
                </p:cNvSpPr>
                <p:nvPr/>
              </p:nvSpPr>
              <p:spPr bwMode="auto">
                <a:xfrm>
                  <a:off x="1796" y="2332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Oval 136"/>
                <p:cNvSpPr>
                  <a:spLocks noChangeArrowheads="1"/>
                </p:cNvSpPr>
                <p:nvPr/>
              </p:nvSpPr>
              <p:spPr bwMode="auto">
                <a:xfrm>
                  <a:off x="1751" y="2241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Oval 137"/>
                <p:cNvSpPr>
                  <a:spLocks noChangeArrowheads="1"/>
                </p:cNvSpPr>
                <p:nvPr/>
              </p:nvSpPr>
              <p:spPr bwMode="auto">
                <a:xfrm>
                  <a:off x="1691" y="2156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Oval 138"/>
                <p:cNvSpPr>
                  <a:spLocks noChangeArrowheads="1"/>
                </p:cNvSpPr>
                <p:nvPr/>
              </p:nvSpPr>
              <p:spPr bwMode="auto">
                <a:xfrm>
                  <a:off x="1630" y="2080"/>
                  <a:ext cx="91" cy="91"/>
                </a:xfrm>
                <a:prstGeom prst="ellipse">
                  <a:avLst/>
                </a:prstGeom>
                <a:solidFill>
                  <a:srgbClr val="996600"/>
                </a:solidFill>
                <a:ln w="9525">
                  <a:solidFill>
                    <a:srgbClr val="99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" name="Oval 7"/>
              <p:cNvSpPr>
                <a:spLocks noChangeArrowheads="1"/>
              </p:cNvSpPr>
              <p:nvPr/>
            </p:nvSpPr>
            <p:spPr bwMode="auto">
              <a:xfrm>
                <a:off x="3964092" y="5118648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3992044" y="4975191"/>
                <a:ext cx="142875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Oval 9"/>
              <p:cNvSpPr>
                <a:spLocks noChangeArrowheads="1"/>
              </p:cNvSpPr>
              <p:nvPr/>
            </p:nvSpPr>
            <p:spPr bwMode="auto">
              <a:xfrm>
                <a:off x="4006331" y="4814854"/>
                <a:ext cx="144462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3934893" y="4670391"/>
                <a:ext cx="146050" cy="144462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Oval 11"/>
              <p:cNvSpPr>
                <a:spLocks noChangeArrowheads="1"/>
              </p:cNvSpPr>
              <p:nvPr/>
            </p:nvSpPr>
            <p:spPr bwMode="auto">
              <a:xfrm>
                <a:off x="3839643" y="4535454"/>
                <a:ext cx="146050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12"/>
              <p:cNvSpPr>
                <a:spLocks noChangeArrowheads="1"/>
              </p:cNvSpPr>
              <p:nvPr/>
            </p:nvSpPr>
            <p:spPr bwMode="auto">
              <a:xfrm>
                <a:off x="3744394" y="4414804"/>
                <a:ext cx="142875" cy="144463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Pie 46"/>
              <p:cNvSpPr/>
              <p:nvPr/>
            </p:nvSpPr>
            <p:spPr>
              <a:xfrm rot="1916565">
                <a:off x="3769810" y="5097711"/>
                <a:ext cx="288710" cy="231563"/>
              </a:xfrm>
              <a:prstGeom prst="pie">
                <a:avLst/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ie 47"/>
              <p:cNvSpPr/>
              <p:nvPr/>
            </p:nvSpPr>
            <p:spPr>
              <a:xfrm rot="12720000">
                <a:off x="4001607" y="5065930"/>
                <a:ext cx="288710" cy="231563"/>
              </a:xfrm>
              <a:prstGeom prst="pie">
                <a:avLst>
                  <a:gd name="adj1" fmla="val 21570021"/>
                  <a:gd name="adj2" fmla="val 16200000"/>
                </a:avLst>
              </a:prstGeom>
              <a:ln w="1270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hord 48"/>
              <p:cNvSpPr/>
              <p:nvPr/>
            </p:nvSpPr>
            <p:spPr>
              <a:xfrm>
                <a:off x="3736038" y="462187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Chord 49"/>
              <p:cNvSpPr/>
              <p:nvPr/>
            </p:nvSpPr>
            <p:spPr>
              <a:xfrm rot="10800000">
                <a:off x="4012521" y="4570120"/>
                <a:ext cx="336331" cy="416998"/>
              </a:xfrm>
              <a:prstGeom prst="chor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69"/>
            <p:cNvGrpSpPr>
              <a:grpSpLocks/>
            </p:cNvGrpSpPr>
            <p:nvPr/>
          </p:nvGrpSpPr>
          <p:grpSpPr bwMode="auto">
            <a:xfrm rot="4184963">
              <a:off x="10646264" y="1743311"/>
              <a:ext cx="407988" cy="847725"/>
              <a:chOff x="1630" y="2080"/>
              <a:chExt cx="257" cy="534"/>
            </a:xfrm>
          </p:grpSpPr>
          <p:sp>
            <p:nvSpPr>
              <p:cNvPr id="34" name="Oval 70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val 71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val 72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73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74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75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oup 13"/>
            <p:cNvGrpSpPr>
              <a:grpSpLocks/>
            </p:cNvGrpSpPr>
            <p:nvPr/>
          </p:nvGrpSpPr>
          <p:grpSpPr bwMode="auto">
            <a:xfrm rot="3942251">
              <a:off x="9727521" y="2024908"/>
              <a:ext cx="407987" cy="846138"/>
              <a:chOff x="1630" y="2080"/>
              <a:chExt cx="257" cy="534"/>
            </a:xfrm>
          </p:grpSpPr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1735" y="252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786" y="2433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1796" y="2332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>
                <a:off x="1751" y="2241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auto">
              <a:xfrm>
                <a:off x="1691" y="2156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19"/>
              <p:cNvSpPr>
                <a:spLocks noChangeArrowheads="1"/>
              </p:cNvSpPr>
              <p:nvPr/>
            </p:nvSpPr>
            <p:spPr bwMode="auto">
              <a:xfrm>
                <a:off x="1630" y="2080"/>
                <a:ext cx="91" cy="91"/>
              </a:xfrm>
              <a:prstGeom prst="ellipse">
                <a:avLst/>
              </a:prstGeom>
              <a:solidFill>
                <a:srgbClr val="996600"/>
              </a:solidFill>
              <a:ln w="9525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4005465" y="4097379"/>
            <a:ext cx="815757" cy="1032625"/>
            <a:chOff x="3769810" y="4670391"/>
            <a:chExt cx="520507" cy="658883"/>
          </a:xfrm>
        </p:grpSpPr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3992044" y="4975191"/>
              <a:ext cx="142875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Oval 9"/>
            <p:cNvSpPr>
              <a:spLocks noChangeArrowheads="1"/>
            </p:cNvSpPr>
            <p:nvPr/>
          </p:nvSpPr>
          <p:spPr bwMode="auto">
            <a:xfrm>
              <a:off x="4006331" y="4814854"/>
              <a:ext cx="144462" cy="144463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" name="Oval 10"/>
            <p:cNvSpPr>
              <a:spLocks noChangeArrowheads="1"/>
            </p:cNvSpPr>
            <p:nvPr/>
          </p:nvSpPr>
          <p:spPr bwMode="auto">
            <a:xfrm>
              <a:off x="3934893" y="4670391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4" name="Pie 63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Pie 64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160893" y="4674768"/>
            <a:ext cx="815757" cy="412722"/>
            <a:chOff x="3769810" y="5065930"/>
            <a:chExt cx="520507" cy="263344"/>
          </a:xfrm>
        </p:grpSpPr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3964092" y="5118648"/>
              <a:ext cx="146050" cy="144462"/>
            </a:xfrm>
            <a:prstGeom prst="ellipse">
              <a:avLst/>
            </a:prstGeom>
            <a:solidFill>
              <a:srgbClr val="996600"/>
            </a:solidFill>
            <a:ln w="9525">
              <a:solidFill>
                <a:srgbClr val="9966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Pie 79"/>
            <p:cNvSpPr/>
            <p:nvPr/>
          </p:nvSpPr>
          <p:spPr>
            <a:xfrm rot="1916565">
              <a:off x="3769810" y="5097711"/>
              <a:ext cx="288710" cy="231563"/>
            </a:xfrm>
            <a:prstGeom prst="pie">
              <a:avLst/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1" name="Pie 80"/>
            <p:cNvSpPr/>
            <p:nvPr/>
          </p:nvSpPr>
          <p:spPr>
            <a:xfrm rot="12720000">
              <a:off x="4001607" y="5065930"/>
              <a:ext cx="288710" cy="231563"/>
            </a:xfrm>
            <a:prstGeom prst="pie">
              <a:avLst>
                <a:gd name="adj1" fmla="val 21570021"/>
                <a:gd name="adj2" fmla="val 16200000"/>
              </a:avLst>
            </a:prstGeom>
            <a:ln w="1270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Diagram group"/>
          <p:cNvGrpSpPr/>
          <p:nvPr/>
        </p:nvGrpSpPr>
        <p:grpSpPr>
          <a:xfrm>
            <a:off x="1784937" y="1264457"/>
            <a:ext cx="8496940" cy="1284109"/>
            <a:chOff x="0" y="0"/>
            <a:chExt cx="8496940" cy="128410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92" name="Right Arrow 91"/>
            <p:cNvSpPr/>
            <p:nvPr/>
          </p:nvSpPr>
          <p:spPr>
            <a:xfrm>
              <a:off x="2" y="0"/>
              <a:ext cx="8496938" cy="1284109"/>
            </a:xfrm>
            <a:prstGeom prst="rightArrow">
              <a:avLst/>
            </a:prstGeom>
            <a:sp3d z="-152400" prstMaterial="plastic">
              <a:bevelT w="25400" h="25400"/>
              <a:bevelB w="25400" h="254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3" name="Group 92"/>
            <p:cNvGrpSpPr/>
            <p:nvPr/>
          </p:nvGrpSpPr>
          <p:grpSpPr>
            <a:xfrm>
              <a:off x="0" y="385232"/>
              <a:ext cx="2549082" cy="513644"/>
              <a:chOff x="0" y="385232"/>
              <a:chExt cx="2549082" cy="513644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0" y="385232"/>
                <a:ext cx="2549082" cy="513644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1" name="Rounded Rectangle 5"/>
              <p:cNvSpPr/>
              <p:nvPr/>
            </p:nvSpPr>
            <p:spPr>
              <a:xfrm>
                <a:off x="25074" y="410306"/>
                <a:ext cx="2498934" cy="4634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/>
                  <a:t>priming</a:t>
                </a:r>
                <a:endParaRPr lang="en-GB" sz="2800" kern="1200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735896" y="385232"/>
              <a:ext cx="2549082" cy="513644"/>
              <a:chOff x="2735896" y="385232"/>
              <a:chExt cx="2549082" cy="513644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2735896" y="385232"/>
                <a:ext cx="2549082" cy="513644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shade val="50000"/>
                  <a:hueOff val="240958"/>
                  <a:satOff val="-5040"/>
                  <a:lumOff val="2804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9" name="Rounded Rectangle 7"/>
              <p:cNvSpPr/>
              <p:nvPr/>
            </p:nvSpPr>
            <p:spPr>
              <a:xfrm>
                <a:off x="2760970" y="410306"/>
                <a:ext cx="2498934" cy="4634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/>
                  <a:t>elongation</a:t>
                </a:r>
                <a:endParaRPr lang="en-GB" sz="2800" kern="12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5547603" y="385232"/>
              <a:ext cx="2549082" cy="513644"/>
              <a:chOff x="5547603" y="385232"/>
              <a:chExt cx="2549082" cy="513644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5547603" y="385232"/>
                <a:ext cx="2549082" cy="513644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shade val="50000"/>
                  <a:hueOff val="240958"/>
                  <a:satOff val="-5040"/>
                  <a:lumOff val="2804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Rounded Rectangle 9"/>
              <p:cNvSpPr/>
              <p:nvPr/>
            </p:nvSpPr>
            <p:spPr>
              <a:xfrm>
                <a:off x="5572677" y="410306"/>
                <a:ext cx="2498934" cy="4634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800" kern="1200" dirty="0" smtClean="0"/>
                  <a:t>branching</a:t>
                </a:r>
                <a:endParaRPr lang="en-GB" sz="2800" kern="1200" dirty="0"/>
              </a:p>
            </p:txBody>
          </p:sp>
        </p:grpSp>
      </p:grpSp>
      <p:pic>
        <p:nvPicPr>
          <p:cNvPr id="102" name="Picture 4" descr="C:\Documents and Settings\wyue\Desktop\sli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12089" r="33619" b="5710"/>
          <a:stretch/>
        </p:blipFill>
        <p:spPr bwMode="auto">
          <a:xfrm>
            <a:off x="1628278" y="4676838"/>
            <a:ext cx="504764" cy="5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S:\Biology\Wyatt\papers\GBE1A\analysis\pymol\overall_fo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94">
            <a:off x="8325952" y="2947480"/>
            <a:ext cx="648400" cy="3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24659" r="15642" b="60197"/>
          <a:stretch/>
        </p:blipFill>
        <p:spPr bwMode="auto">
          <a:xfrm>
            <a:off x="1160182" y="6006225"/>
            <a:ext cx="4253505" cy="63039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" descr="PNA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44" y="5684484"/>
            <a:ext cx="717849" cy="2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086" y="5687704"/>
            <a:ext cx="3258714" cy="1081345"/>
          </a:xfrm>
          <a:prstGeom prst="rect">
            <a:avLst/>
          </a:prstGeom>
        </p:spPr>
      </p:pic>
      <p:sp>
        <p:nvSpPr>
          <p:cNvPr id="107" name="TextBox 32"/>
          <p:cNvSpPr txBox="1"/>
          <p:nvPr/>
        </p:nvSpPr>
        <p:spPr>
          <a:xfrm>
            <a:off x="6946756" y="6109476"/>
            <a:ext cx="69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2015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7"/>
          <a:srcRect t="35501"/>
          <a:stretch/>
        </p:blipFill>
        <p:spPr>
          <a:xfrm>
            <a:off x="5901540" y="5742033"/>
            <a:ext cx="1802558" cy="413239"/>
          </a:xfrm>
          <a:prstGeom prst="rect">
            <a:avLst/>
          </a:prstGeom>
        </p:spPr>
      </p:pic>
      <p:sp>
        <p:nvSpPr>
          <p:cNvPr id="109" name="TextBox 32"/>
          <p:cNvSpPr txBox="1"/>
          <p:nvPr/>
        </p:nvSpPr>
        <p:spPr>
          <a:xfrm>
            <a:off x="4188640" y="5651416"/>
            <a:ext cx="69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2011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146636" y="5062071"/>
            <a:ext cx="963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accent3">
                    <a:lumMod val="75000"/>
                  </a:schemeClr>
                </a:solidFill>
              </a:rPr>
              <a:t>glycogenin</a:t>
            </a:r>
            <a:endParaRPr lang="en-GB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20369" y="4025113"/>
            <a:ext cx="828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glycogen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synthase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8555362" y="2560334"/>
            <a:ext cx="910377" cy="523220"/>
            <a:chOff x="4461604" y="2839488"/>
            <a:chExt cx="910377" cy="523220"/>
          </a:xfrm>
          <a:noFill/>
        </p:grpSpPr>
        <p:sp>
          <p:nvSpPr>
            <p:cNvPr id="113" name="Rounded Rectangle 112"/>
            <p:cNvSpPr/>
            <p:nvPr/>
          </p:nvSpPr>
          <p:spPr>
            <a:xfrm>
              <a:off x="4462948" y="2852936"/>
              <a:ext cx="886598" cy="4777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461604" y="2839488"/>
              <a:ext cx="910377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branching</a:t>
              </a:r>
            </a:p>
            <a:p>
              <a:pPr algn="ctr"/>
              <a:r>
                <a:rPr lang="en-GB" sz="1400" dirty="0">
                  <a:solidFill>
                    <a:schemeClr val="accent2"/>
                  </a:solidFill>
                </a:rPr>
                <a:t>enzyme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7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43129" y="2430321"/>
            <a:ext cx="3315416" cy="3458579"/>
            <a:chOff x="2609112" y="2207722"/>
            <a:chExt cx="2190744" cy="2285342"/>
          </a:xfrm>
        </p:grpSpPr>
        <p:pic>
          <p:nvPicPr>
            <p:cNvPr id="17" name="Picture 2" descr="C:\Users\wyue\Desktop\ic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112" y="2207722"/>
              <a:ext cx="2190744" cy="2281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844310" y="4182433"/>
              <a:ext cx="448942" cy="305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AC16A5"/>
                  </a:solidFill>
                </a:rPr>
                <a:t>LTKE</a:t>
              </a:r>
            </a:p>
            <a:p>
              <a:r>
                <a:rPr lang="en-US" sz="1200" b="1" dirty="0">
                  <a:solidFill>
                    <a:srgbClr val="AC16A5"/>
                  </a:solidFill>
                </a:rPr>
                <a:t>peptide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8429" y="2261009"/>
              <a:ext cx="324335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F327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72061" y="3218990"/>
              <a:ext cx="321156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L328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6501" y="3909305"/>
              <a:ext cx="342342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D388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0695" y="3549265"/>
              <a:ext cx="342342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D386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32451" y="2766121"/>
              <a:ext cx="366704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M362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7808" y="2334073"/>
              <a:ext cx="330690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Y392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02571" y="3140969"/>
              <a:ext cx="325394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FF66CC"/>
                  </a:solidFill>
                </a:rPr>
                <a:t>S329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79764" y="2750999"/>
              <a:ext cx="321156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L335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26415" y="2882626"/>
              <a:ext cx="286203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i="1" dirty="0" err="1">
                  <a:solidFill>
                    <a:srgbClr val="AC16A5"/>
                  </a:solidFill>
                </a:rPr>
                <a:t>Leu</a:t>
              </a:r>
              <a:r>
                <a:rPr lang="en-GB" sz="1200" b="1" i="1" baseline="-25000" dirty="0" err="1">
                  <a:solidFill>
                    <a:srgbClr val="AC16A5"/>
                  </a:solidFill>
                </a:rPr>
                <a:t>i</a:t>
              </a:r>
              <a:endParaRPr lang="en-GB" sz="1200" b="1" i="1" dirty="0">
                <a:solidFill>
                  <a:srgbClr val="AC16A5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96789" y="3555202"/>
              <a:ext cx="300057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i="1" dirty="0" err="1">
                  <a:solidFill>
                    <a:srgbClr val="AC16A5"/>
                  </a:solidFill>
                </a:rPr>
                <a:t>Lys</a:t>
              </a:r>
              <a:r>
                <a:rPr lang="en-GB" sz="1200" b="1" i="1" baseline="-25000" dirty="0" err="1">
                  <a:solidFill>
                    <a:srgbClr val="AC16A5"/>
                  </a:solidFill>
                </a:rPr>
                <a:t>iii</a:t>
              </a:r>
              <a:endParaRPr lang="en-GB" sz="1200" b="1" i="1" dirty="0">
                <a:solidFill>
                  <a:srgbClr val="AC16A5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74929" y="3834365"/>
              <a:ext cx="296795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i="1" dirty="0" err="1">
                  <a:solidFill>
                    <a:srgbClr val="AC16A5"/>
                  </a:solidFill>
                </a:rPr>
                <a:t>Thr</a:t>
              </a:r>
              <a:r>
                <a:rPr lang="en-GB" sz="1200" b="1" i="1" baseline="-25000" dirty="0" err="1">
                  <a:solidFill>
                    <a:srgbClr val="AC16A5"/>
                  </a:solidFill>
                </a:rPr>
                <a:t>ii</a:t>
              </a:r>
              <a:endParaRPr lang="en-GB" sz="1200" b="1" i="1" dirty="0">
                <a:solidFill>
                  <a:srgbClr val="AC16A5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01567" y="4310030"/>
              <a:ext cx="314801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i="1" dirty="0" err="1">
                  <a:solidFill>
                    <a:srgbClr val="AC16A5"/>
                  </a:solidFill>
                </a:rPr>
                <a:t>Glu</a:t>
              </a:r>
              <a:r>
                <a:rPr lang="en-GB" sz="1200" b="1" i="1" baseline="-25000" dirty="0" err="1">
                  <a:solidFill>
                    <a:srgbClr val="AC16A5"/>
                  </a:solidFill>
                </a:rPr>
                <a:t>iv</a:t>
              </a:r>
              <a:endParaRPr lang="en-GB" sz="1200" b="1" i="1" dirty="0">
                <a:solidFill>
                  <a:srgbClr val="AC16A5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83632" y="4033942"/>
              <a:ext cx="334927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R316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6507" y="3449822"/>
              <a:ext cx="325394" cy="183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prstClr val="black"/>
                  </a:solidFill>
                </a:rPr>
                <a:t>S330</a:t>
              </a:r>
            </a:p>
          </p:txBody>
        </p:sp>
      </p:grpSp>
      <p:sp>
        <p:nvSpPr>
          <p:cNvPr id="74" name="TextBox 6"/>
          <p:cNvSpPr txBox="1"/>
          <p:nvPr/>
        </p:nvSpPr>
        <p:spPr>
          <a:xfrm>
            <a:off x="3561499" y="1124744"/>
            <a:ext cx="517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u="sng" dirty="0">
                <a:solidFill>
                  <a:prstClr val="black"/>
                </a:solidFill>
              </a:rPr>
              <a:t>In </a:t>
            </a:r>
            <a:r>
              <a:rPr lang="en-GB" sz="2000" i="1" u="sng" dirty="0" err="1">
                <a:solidFill>
                  <a:prstClr val="black"/>
                </a:solidFill>
              </a:rPr>
              <a:t>silico</a:t>
            </a:r>
            <a:r>
              <a:rPr lang="en-GB" sz="2000" i="1" u="sng" dirty="0">
                <a:solidFill>
                  <a:prstClr val="black"/>
                </a:solidFill>
              </a:rPr>
              <a:t> </a:t>
            </a:r>
            <a:r>
              <a:rPr lang="en-GB" sz="2000" u="sng" dirty="0">
                <a:solidFill>
                  <a:prstClr val="black"/>
                </a:solidFill>
              </a:rPr>
              <a:t>design of </a:t>
            </a:r>
            <a:r>
              <a:rPr lang="en-GB" sz="2000" u="sng" dirty="0" err="1">
                <a:solidFill>
                  <a:prstClr val="black"/>
                </a:solidFill>
              </a:rPr>
              <a:t>tetrapeptide</a:t>
            </a:r>
            <a:r>
              <a:rPr lang="en-GB" sz="2000" u="sng" dirty="0">
                <a:solidFill>
                  <a:prstClr val="black"/>
                </a:solidFill>
              </a:rPr>
              <a:t> (</a:t>
            </a:r>
            <a:r>
              <a:rPr lang="en-GB" sz="2000" u="sng" dirty="0" err="1">
                <a:solidFill>
                  <a:prstClr val="black"/>
                </a:solidFill>
              </a:rPr>
              <a:t>Leu</a:t>
            </a:r>
            <a:r>
              <a:rPr lang="en-GB" sz="2000" u="sng" dirty="0">
                <a:solidFill>
                  <a:prstClr val="black"/>
                </a:solidFill>
              </a:rPr>
              <a:t>-</a:t>
            </a:r>
            <a:r>
              <a:rPr lang="en-GB" sz="2000" u="sng" dirty="0" err="1">
                <a:solidFill>
                  <a:prstClr val="black"/>
                </a:solidFill>
              </a:rPr>
              <a:t>Thr</a:t>
            </a:r>
            <a:r>
              <a:rPr lang="en-GB" sz="2000" u="sng" dirty="0">
                <a:solidFill>
                  <a:prstClr val="black"/>
                </a:solidFill>
              </a:rPr>
              <a:t>-Lys-</a:t>
            </a:r>
            <a:r>
              <a:rPr lang="en-GB" sz="2000" u="sng" dirty="0" err="1">
                <a:solidFill>
                  <a:prstClr val="black"/>
                </a:solidFill>
              </a:rPr>
              <a:t>Glu</a:t>
            </a:r>
            <a:r>
              <a:rPr lang="en-GB" sz="2000" u="sng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molecular ‘strut’</a:t>
            </a:r>
            <a:endParaRPr lang="en-GB" dirty="0"/>
          </a:p>
        </p:txBody>
      </p:sp>
      <p:sp>
        <p:nvSpPr>
          <p:cNvPr id="57" name="TextBox 6"/>
          <p:cNvSpPr txBox="1"/>
          <p:nvPr/>
        </p:nvSpPr>
        <p:spPr>
          <a:xfrm>
            <a:off x="2750495" y="1445841"/>
            <a:ext cx="694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>
                <a:solidFill>
                  <a:prstClr val="black"/>
                </a:solidFill>
              </a:rPr>
              <a:t>Peptide designed to bind mutant protein and fill the Y329S cavity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843290" y="6535494"/>
            <a:ext cx="1212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 dirty="0">
                <a:solidFill>
                  <a:prstClr val="black"/>
                </a:solidFill>
              </a:rPr>
              <a:t>Amit </a:t>
            </a:r>
            <a:r>
              <a:rPr lang="en-GB" sz="1400" i="1" dirty="0" err="1">
                <a:solidFill>
                  <a:prstClr val="black"/>
                </a:solidFill>
              </a:rPr>
              <a:t>Michaeli</a:t>
            </a:r>
            <a:endParaRPr lang="en-GB" sz="1400" i="1" dirty="0">
              <a:solidFill>
                <a:prstClr val="black"/>
              </a:solidFill>
            </a:endParaRPr>
          </a:p>
        </p:txBody>
      </p:sp>
      <p:pic>
        <p:nvPicPr>
          <p:cNvPr id="39" name="Picture 2" descr="http://www.pepticom.com/images/pepti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978" y="6226035"/>
            <a:ext cx="1777870" cy="3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50384" y="2427963"/>
            <a:ext cx="3304252" cy="3390510"/>
            <a:chOff x="1158593" y="2289070"/>
            <a:chExt cx="2390866" cy="2453280"/>
          </a:xfrm>
        </p:grpSpPr>
        <p:pic>
          <p:nvPicPr>
            <p:cNvPr id="47" name="Picture 3" descr="C:\Users\wyue\Desktop\ic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593" y="2289070"/>
              <a:ext cx="2390866" cy="245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/>
            <p:cNvSpPr/>
            <p:nvPr/>
          </p:nvSpPr>
          <p:spPr>
            <a:xfrm>
              <a:off x="2096982" y="2550180"/>
              <a:ext cx="950111" cy="9162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991547" y="2073090"/>
            <a:ext cx="1707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dirty="0">
                <a:solidFill>
                  <a:prstClr val="black"/>
                </a:solidFill>
              </a:rPr>
              <a:t>In silico modelling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757" y="2818154"/>
            <a:ext cx="4074561" cy="2677290"/>
            <a:chOff x="335459" y="2924613"/>
            <a:chExt cx="3311850" cy="217613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459" y="2924613"/>
              <a:ext cx="3311850" cy="2176132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1415578" y="4114473"/>
              <a:ext cx="511354" cy="41796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321190" y="2076636"/>
            <a:ext cx="1707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1" dirty="0" smtClean="0">
                <a:solidFill>
                  <a:prstClr val="black"/>
                </a:solidFill>
              </a:rPr>
              <a:t>Experimental GBE1 structure</a:t>
            </a:r>
            <a:endParaRPr lang="en-GB" sz="1400" b="1" i="1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7374" y="5396457"/>
            <a:ext cx="3573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Tyr329-&gt;</a:t>
            </a:r>
            <a:r>
              <a:rPr lang="en-GB" sz="2000" dirty="0" err="1">
                <a:solidFill>
                  <a:prstClr val="black"/>
                </a:solidFill>
              </a:rPr>
              <a:t>Ser</a:t>
            </a:r>
            <a:r>
              <a:rPr lang="en-GB" sz="2000" dirty="0">
                <a:solidFill>
                  <a:prstClr val="black"/>
                </a:solidFill>
              </a:rPr>
              <a:t> mutation creates a hole </a:t>
            </a:r>
            <a:r>
              <a:rPr lang="en-GB" sz="2000" dirty="0" smtClean="0">
                <a:solidFill>
                  <a:prstClr val="black"/>
                </a:solidFill>
              </a:rPr>
              <a:t>at protein surface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6753" y="1078109"/>
            <a:ext cx="8836369" cy="5779891"/>
            <a:chOff x="2272046" y="1105853"/>
            <a:chExt cx="7568370" cy="4950490"/>
          </a:xfrm>
        </p:grpSpPr>
        <p:pic>
          <p:nvPicPr>
            <p:cNvPr id="63" name="Picture 2" descr="C:\Dokumente und Einstellungen\FROSE\Eigene Dateien\Dropbox\Oxford\GBE1A\manuscript\HMG Submission-Response\Activit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2046" y="4095744"/>
              <a:ext cx="3877456" cy="1884972"/>
            </a:xfrm>
            <a:prstGeom prst="rect">
              <a:avLst/>
            </a:prstGeom>
            <a:noFill/>
          </p:spPr>
        </p:pic>
        <p:grpSp>
          <p:nvGrpSpPr>
            <p:cNvPr id="42" name="Group 41"/>
            <p:cNvGrpSpPr/>
            <p:nvPr/>
          </p:nvGrpSpPr>
          <p:grpSpPr>
            <a:xfrm>
              <a:off x="6430509" y="1682630"/>
              <a:ext cx="3258558" cy="1538538"/>
              <a:chOff x="2796035" y="2861518"/>
              <a:chExt cx="3189873" cy="1416434"/>
            </a:xfrm>
          </p:grpSpPr>
          <p:pic>
            <p:nvPicPr>
              <p:cNvPr id="43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901" y="3518949"/>
                <a:ext cx="2036750" cy="425915"/>
              </a:xfrm>
              <a:prstGeom prst="rect">
                <a:avLst/>
              </a:prstGeom>
            </p:spPr>
          </p:pic>
          <p:pic>
            <p:nvPicPr>
              <p:cNvPr id="44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900" y="3944864"/>
                <a:ext cx="2107736" cy="333088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3831149" y="2861518"/>
                <a:ext cx="606429" cy="24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Y329S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80413" y="3143201"/>
                <a:ext cx="388695" cy="24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</a:p>
            </p:txBody>
          </p:sp>
          <p:sp>
            <p:nvSpPr>
              <p:cNvPr id="47" name="Left Bracket 46"/>
              <p:cNvSpPr/>
              <p:nvPr/>
            </p:nvSpPr>
            <p:spPr>
              <a:xfrm rot="5400000">
                <a:off x="3955648" y="2497929"/>
                <a:ext cx="306256" cy="1604988"/>
              </a:xfrm>
              <a:prstGeom prst="leftBracket">
                <a:avLst>
                  <a:gd name="adj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908363" y="3598277"/>
                <a:ext cx="434393" cy="218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GBE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96035" y="4029948"/>
                <a:ext cx="614332" cy="218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Tubulin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53401" y="3702197"/>
                <a:ext cx="532507" cy="218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75kDa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453401" y="4004696"/>
                <a:ext cx="297300" cy="218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861886" y="3124096"/>
                <a:ext cx="443801" cy="24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solidFill>
                      <a:prstClr val="black"/>
                    </a:solidFill>
                  </a:rPr>
                  <a:t>EKTL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326382" y="3124148"/>
                <a:ext cx="432135" cy="24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solidFill>
                      <a:prstClr val="black"/>
                    </a:solidFill>
                  </a:rPr>
                  <a:t>LTKE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373394" y="2933596"/>
                <a:ext cx="230099" cy="242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i="1" dirty="0">
                    <a:solidFill>
                      <a:prstClr val="black"/>
                    </a:solidFill>
                  </a:rPr>
                  <a:t>−</a:t>
                </a:r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6200000">
                <a:off x="5368917" y="3749315"/>
                <a:ext cx="115461" cy="13321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5369509" y="4044051"/>
                <a:ext cx="115461" cy="13321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9" name="Picture 11" descr="C:\Dokumente und Einstellungen\FROSE\Eigene Dateien\Dropbox\Oxford\GBE1A\manuscript\HMG Submission-Response\Peptide Uptak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400" y="1305909"/>
              <a:ext cx="3125819" cy="2210041"/>
            </a:xfrm>
            <a:prstGeom prst="rect">
              <a:avLst/>
            </a:prstGeom>
            <a:noFill/>
          </p:spPr>
        </p:pic>
        <p:pic>
          <p:nvPicPr>
            <p:cNvPr id="64" name="Picture 63" descr="C:\Dokumente und Einstellungen\FROSE\Eigene Dateien\Dropbox\Oxford\GBE1A\manuscript\HMG Submission-Response\Competition Assay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6009" y="4083907"/>
              <a:ext cx="3634407" cy="1972436"/>
            </a:xfrm>
            <a:prstGeom prst="rect">
              <a:avLst/>
            </a:prstGeom>
            <a:noFill/>
          </p:spPr>
        </p:pic>
        <p:sp>
          <p:nvSpPr>
            <p:cNvPr id="73" name="TextBox 6"/>
            <p:cNvSpPr txBox="1"/>
            <p:nvPr/>
          </p:nvSpPr>
          <p:spPr>
            <a:xfrm>
              <a:off x="3575720" y="1105853"/>
              <a:ext cx="16248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u="sng" dirty="0">
                  <a:solidFill>
                    <a:prstClr val="black"/>
                  </a:solidFill>
                </a:rPr>
                <a:t>Uptake in cell</a:t>
              </a:r>
            </a:p>
          </p:txBody>
        </p:sp>
        <p:sp>
          <p:nvSpPr>
            <p:cNvPr id="75" name="TextBox 6"/>
            <p:cNvSpPr txBox="1"/>
            <p:nvPr/>
          </p:nvSpPr>
          <p:spPr>
            <a:xfrm>
              <a:off x="2932918" y="3730079"/>
              <a:ext cx="2946516" cy="395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u="sng" dirty="0">
                  <a:solidFill>
                    <a:prstClr val="black"/>
                  </a:solidFill>
                </a:rPr>
                <a:t>Improves enzyme activity</a:t>
              </a:r>
            </a:p>
          </p:txBody>
        </p:sp>
        <p:sp>
          <p:nvSpPr>
            <p:cNvPr id="76" name="TextBox 6"/>
            <p:cNvSpPr txBox="1"/>
            <p:nvPr/>
          </p:nvSpPr>
          <p:spPr>
            <a:xfrm>
              <a:off x="6416142" y="1117243"/>
              <a:ext cx="3186018" cy="395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u="sng" dirty="0">
                  <a:solidFill>
                    <a:prstClr val="black"/>
                  </a:solidFill>
                </a:rPr>
                <a:t>Improves in vivo expression</a:t>
              </a:r>
            </a:p>
          </p:txBody>
        </p:sp>
        <p:sp>
          <p:nvSpPr>
            <p:cNvPr id="77" name="TextBox 6"/>
            <p:cNvSpPr txBox="1"/>
            <p:nvPr/>
          </p:nvSpPr>
          <p:spPr>
            <a:xfrm>
              <a:off x="6581731" y="3726867"/>
              <a:ext cx="3063822" cy="395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u="sng" dirty="0">
                  <a:solidFill>
                    <a:prstClr val="black"/>
                  </a:solidFill>
                </a:rPr>
                <a:t>Bind specifically to mutant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Peptide Proof-of-Concept</a:t>
            </a:r>
            <a:endParaRPr lang="en-GB" dirty="0"/>
          </a:p>
        </p:txBody>
      </p:sp>
      <p:pic>
        <p:nvPicPr>
          <p:cNvPr id="27" name="Picture 5" descr="new_logo_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349" y="6151755"/>
            <a:ext cx="2341685" cy="2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0769401" y="6350914"/>
            <a:ext cx="1224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 dirty="0">
                <a:solidFill>
                  <a:prstClr val="black"/>
                </a:solidFill>
              </a:rPr>
              <a:t>Or </a:t>
            </a:r>
            <a:r>
              <a:rPr lang="en-GB" sz="1400" i="1" dirty="0" err="1">
                <a:solidFill>
                  <a:prstClr val="black"/>
                </a:solidFill>
              </a:rPr>
              <a:t>Kakhlon</a:t>
            </a:r>
            <a:endParaRPr lang="en-GB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Y329S mutant protein is destabilizing</a:t>
            </a:r>
            <a:endParaRPr lang="en-GB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522980"/>
              </p:ext>
            </p:extLst>
          </p:nvPr>
        </p:nvGraphicFramePr>
        <p:xfrm>
          <a:off x="7282852" y="3241091"/>
          <a:ext cx="4140411" cy="314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10416" y="4590751"/>
            <a:ext cx="950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</a:rPr>
              <a:t>WT  54.7c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90217" y="4556096"/>
            <a:ext cx="1108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</a:rPr>
              <a:t>Y329S 49.7c</a:t>
            </a:r>
            <a:endParaRPr lang="en-GB" sz="1200" b="1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0" t="16687" r="44211" b="12457"/>
          <a:stretch/>
        </p:blipFill>
        <p:spPr>
          <a:xfrm>
            <a:off x="2015732" y="3460429"/>
            <a:ext cx="557882" cy="307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8828" y="1224958"/>
            <a:ext cx="10585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Our new mutant construct yields large quantities of purified protein for screening by thermal shift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949831" y="1839106"/>
            <a:ext cx="3370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Full-Length </a:t>
            </a:r>
            <a:r>
              <a:rPr lang="en-GB" dirty="0" smtClean="0"/>
              <a:t>GBE1 </a:t>
            </a:r>
            <a:r>
              <a:rPr lang="en-GB" dirty="0"/>
              <a:t>with a cleavable C-terminal His</a:t>
            </a:r>
            <a:r>
              <a:rPr lang="en-GB" baseline="-25000" dirty="0"/>
              <a:t>10</a:t>
            </a:r>
            <a:r>
              <a:rPr lang="en-GB" dirty="0"/>
              <a:t> and FLAG </a:t>
            </a:r>
            <a:r>
              <a:rPr lang="en-GB" dirty="0" smtClean="0"/>
              <a:t>Tag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/>
          <a:stretch/>
        </p:blipFill>
        <p:spPr>
          <a:xfrm>
            <a:off x="829642" y="3429633"/>
            <a:ext cx="1059671" cy="31040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9240413">
            <a:off x="1221394" y="3021138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WT </a:t>
            </a:r>
            <a:r>
              <a:rPr lang="en-GB" sz="1200" dirty="0">
                <a:solidFill>
                  <a:prstClr val="black"/>
                </a:solidFill>
              </a:rPr>
              <a:t>(</a:t>
            </a:r>
            <a:r>
              <a:rPr lang="en-GB" sz="1200" dirty="0" smtClean="0">
                <a:solidFill>
                  <a:prstClr val="black"/>
                </a:solidFill>
              </a:rPr>
              <a:t>GBE1A-c226)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9240413">
            <a:off x="1938700" y="295483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Y329S </a:t>
            </a:r>
            <a:r>
              <a:rPr lang="en-GB" sz="1200" dirty="0" smtClean="0">
                <a:solidFill>
                  <a:prstClr val="black"/>
                </a:solidFill>
              </a:rPr>
              <a:t>(GBE1A-c021)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3529" y="1801311"/>
            <a:ext cx="5501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As purified GBE1</a:t>
            </a:r>
            <a:r>
              <a:rPr lang="en-GB" baseline="-25000" dirty="0" smtClean="0"/>
              <a:t>Y329S</a:t>
            </a:r>
            <a:r>
              <a:rPr lang="en-GB" dirty="0" smtClean="0"/>
              <a:t> is soluble and active like GBE1</a:t>
            </a:r>
            <a:r>
              <a:rPr lang="en-GB" baseline="-25000" dirty="0" smtClean="0"/>
              <a:t>WT</a:t>
            </a:r>
            <a:r>
              <a:rPr lang="en-GB" dirty="0" smtClean="0"/>
              <a:t>, but thermally less stable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58776" y="2795715"/>
            <a:ext cx="2195161" cy="3743193"/>
            <a:chOff x="12537082" y="676244"/>
            <a:chExt cx="2762568" cy="471073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1" t="28194" r="55314" b="41255"/>
            <a:stretch/>
          </p:blipFill>
          <p:spPr>
            <a:xfrm>
              <a:off x="12657751" y="1835652"/>
              <a:ext cx="1353218" cy="355133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 rot="19804957">
              <a:off x="12537082" y="1265168"/>
              <a:ext cx="1457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GYG-GYS as purified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9804957">
              <a:off x="12958487" y="1458924"/>
              <a:ext cx="744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GYG-GYS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9804957">
              <a:off x="13283629" y="1312798"/>
              <a:ext cx="1374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GYG-GYS + GBE1</a:t>
              </a:r>
              <a:r>
                <a:rPr kumimoji="0" lang="en-GB" sz="12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 rot="19804957">
              <a:off x="13589172" y="1332925"/>
              <a:ext cx="14847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GYG-GYS + GBE1</a:t>
              </a:r>
              <a:r>
                <a:rPr kumimoji="0" lang="en-GB" sz="1200" b="1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Y329S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4324643" y="676244"/>
              <a:ext cx="900141" cy="387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+UDPG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249779" y="997293"/>
              <a:ext cx="1049871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1" name="Rectangle 20"/>
          <p:cNvSpPr/>
          <p:nvPr/>
        </p:nvSpPr>
        <p:spPr>
          <a:xfrm>
            <a:off x="8058029" y="3305936"/>
            <a:ext cx="2949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chemeClr val="accent1"/>
                </a:solidFill>
              </a:rPr>
              <a:t>differential scanning </a:t>
            </a:r>
            <a:r>
              <a:rPr lang="en-GB" sz="1600" b="1" kern="0" dirty="0" err="1" smtClean="0">
                <a:solidFill>
                  <a:schemeClr val="accent1"/>
                </a:solidFill>
              </a:rPr>
              <a:t>fluorimetry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39560" y="2599611"/>
            <a:ext cx="1248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schemeClr val="accent1"/>
                </a:solidFill>
              </a:rPr>
              <a:t>PAS stained  gel shift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22082" y="4554988"/>
            <a:ext cx="174139" cy="193125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22082" y="4171892"/>
            <a:ext cx="174139" cy="193125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20926" y="3760871"/>
            <a:ext cx="174139" cy="193125"/>
          </a:xfrm>
          <a:prstGeom prst="ellipse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Curved Connector 38"/>
          <p:cNvCxnSpPr/>
          <p:nvPr/>
        </p:nvCxnSpPr>
        <p:spPr>
          <a:xfrm>
            <a:off x="6243332" y="3810581"/>
            <a:ext cx="156750" cy="62235"/>
          </a:xfrm>
          <a:prstGeom prst="straightConnector1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2" name="Curved Connector 38"/>
          <p:cNvCxnSpPr/>
          <p:nvPr/>
        </p:nvCxnSpPr>
        <p:spPr>
          <a:xfrm>
            <a:off x="6193396" y="3694394"/>
            <a:ext cx="156750" cy="62235"/>
          </a:xfrm>
          <a:prstGeom prst="straightConnector1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3" name="Curved Connector 38"/>
          <p:cNvCxnSpPr/>
          <p:nvPr/>
        </p:nvCxnSpPr>
        <p:spPr>
          <a:xfrm flipV="1">
            <a:off x="6247283" y="3854194"/>
            <a:ext cx="94257" cy="84260"/>
          </a:xfrm>
          <a:prstGeom prst="straightConnector1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8" name="Curved Connector 38"/>
          <p:cNvCxnSpPr/>
          <p:nvPr/>
        </p:nvCxnSpPr>
        <p:spPr>
          <a:xfrm flipV="1">
            <a:off x="6288394" y="3644315"/>
            <a:ext cx="94257" cy="84260"/>
          </a:xfrm>
          <a:prstGeom prst="straightConnector1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9" name="Curved Connector 38"/>
          <p:cNvCxnSpPr/>
          <p:nvPr/>
        </p:nvCxnSpPr>
        <p:spPr>
          <a:xfrm flipV="1">
            <a:off x="6367849" y="3747383"/>
            <a:ext cx="94257" cy="84260"/>
          </a:xfrm>
          <a:prstGeom prst="straightConnector1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0" name="Curved Connector 38"/>
          <p:cNvCxnSpPr/>
          <p:nvPr/>
        </p:nvCxnSpPr>
        <p:spPr>
          <a:xfrm flipV="1">
            <a:off x="6417140" y="3651016"/>
            <a:ext cx="94257" cy="84260"/>
          </a:xfrm>
          <a:prstGeom prst="straightConnector1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1" name="Curved Connector 38"/>
          <p:cNvCxnSpPr/>
          <p:nvPr/>
        </p:nvCxnSpPr>
        <p:spPr>
          <a:xfrm>
            <a:off x="6414977" y="3811146"/>
            <a:ext cx="156750" cy="62235"/>
          </a:xfrm>
          <a:prstGeom prst="straightConnector1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947666" y="4821553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7666" y="5037118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GBE1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46850" y="454482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</a:rPr>
              <a:t>GYG</a:t>
            </a:r>
          </a:p>
        </p:txBody>
      </p:sp>
      <p:sp>
        <p:nvSpPr>
          <p:cNvPr id="40" name="Oval 39"/>
          <p:cNvSpPr/>
          <p:nvPr/>
        </p:nvSpPr>
        <p:spPr>
          <a:xfrm>
            <a:off x="6093823" y="3768368"/>
            <a:ext cx="89128" cy="1112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6082485" y="3746178"/>
            <a:ext cx="423854" cy="70321"/>
          </a:xfrm>
          <a:prstGeom prst="curvedConnector3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41" name="Oval 40"/>
          <p:cNvSpPr/>
          <p:nvPr/>
        </p:nvSpPr>
        <p:spPr>
          <a:xfrm>
            <a:off x="6088581" y="4174781"/>
            <a:ext cx="89128" cy="1112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urved Connector 35"/>
          <p:cNvCxnSpPr/>
          <p:nvPr/>
        </p:nvCxnSpPr>
        <p:spPr>
          <a:xfrm flipV="1">
            <a:off x="6083641" y="4012511"/>
            <a:ext cx="819863" cy="215010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44" name="Oval 43"/>
          <p:cNvSpPr/>
          <p:nvPr/>
        </p:nvSpPr>
        <p:spPr>
          <a:xfrm>
            <a:off x="6094677" y="4559719"/>
            <a:ext cx="89128" cy="1112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Curved Connector 33"/>
          <p:cNvCxnSpPr/>
          <p:nvPr/>
        </p:nvCxnSpPr>
        <p:spPr>
          <a:xfrm flipV="1">
            <a:off x="6083641" y="4540295"/>
            <a:ext cx="423854" cy="70321"/>
          </a:xfrm>
          <a:prstGeom prst="curvedConnector3">
            <a:avLst/>
          </a:prstGeom>
          <a:noFill/>
          <a:ln w="190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011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4708100" y="2767654"/>
            <a:ext cx="1944000" cy="550959"/>
          </a:xfrm>
          <a:prstGeom prst="roundRect">
            <a:avLst>
              <a:gd name="adj" fmla="val 20130"/>
            </a:avLst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60424" y="2767654"/>
            <a:ext cx="1944000" cy="550959"/>
          </a:xfrm>
          <a:prstGeom prst="roundRect">
            <a:avLst>
              <a:gd name="adj" fmla="val 2013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9437" y="2843986"/>
            <a:ext cx="1475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EEECE1">
                    <a:lumMod val="10000"/>
                  </a:srgbClr>
                </a:solidFill>
              </a:rPr>
              <a:t>DSF Screen </a:t>
            </a:r>
            <a:endParaRPr lang="en-GB" sz="2000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37200" y="2824604"/>
            <a:ext cx="1753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xtal</a:t>
            </a:r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soaking</a:t>
            </a: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2632488">
            <a:off x="3662503" y="3454689"/>
            <a:ext cx="546900" cy="406929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937110" y="1727275"/>
            <a:ext cx="67598" cy="450283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951544" y="1174507"/>
            <a:ext cx="22458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2400" b="1" i="1" dirty="0" smtClean="0">
                <a:solidFill>
                  <a:prstClr val="white">
                    <a:lumMod val="50000"/>
                  </a:prstClr>
                </a:solidFill>
              </a:rPr>
              <a:t>collaborations</a:t>
            </a:r>
            <a:endParaRPr lang="en-GB" sz="24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8530570">
            <a:off x="5273286" y="3428380"/>
            <a:ext cx="528880" cy="406929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00333" y="1739313"/>
            <a:ext cx="1888765" cy="399039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6"/>
                </a:solidFill>
              </a:rPr>
              <a:t>Mutant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protein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5400000">
            <a:off x="4479441" y="5019114"/>
            <a:ext cx="477123" cy="406929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122148" y="1739315"/>
            <a:ext cx="2979613" cy="39903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Wild-type</a:t>
            </a:r>
            <a:r>
              <a:rPr lang="en-GB" dirty="0" smtClean="0">
                <a:solidFill>
                  <a:prstClr val="black"/>
                </a:solidFill>
              </a:rPr>
              <a:t> protein, crystal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73641" y="3980592"/>
            <a:ext cx="3212469" cy="900000"/>
          </a:xfrm>
          <a:prstGeom prst="roundRect">
            <a:avLst>
              <a:gd name="adj" fmla="val 20130"/>
            </a:avLst>
          </a:prstGeom>
          <a:solidFill>
            <a:schemeClr val="accent3">
              <a:lumMod val="40000"/>
              <a:lumOff val="60000"/>
              <a:alpha val="4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65421" y="3943743"/>
            <a:ext cx="2704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Binding, Biochemistry</a:t>
            </a: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33390" y="4289696"/>
            <a:ext cx="1660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DSF, ITC, BLI, co-</a:t>
            </a:r>
            <a:r>
              <a:rPr lang="en-GB" sz="14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xtal</a:t>
            </a:r>
            <a:endParaRPr lang="en-GB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2500" y="4534899"/>
            <a:ext cx="2542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dose response, domain mapping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4115" y="2216585"/>
            <a:ext cx="108234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rgbClr val="C0504D"/>
                </a:solidFill>
              </a:rPr>
              <a:t>hit finding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40120" y="3764984"/>
            <a:ext cx="106112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rgbClr val="C0504D"/>
                </a:solidFill>
              </a:rPr>
              <a:t>Validation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737200" y="5548767"/>
            <a:ext cx="3968833" cy="900000"/>
          </a:xfrm>
          <a:prstGeom prst="roundRect">
            <a:avLst>
              <a:gd name="adj" fmla="val 20130"/>
            </a:avLst>
          </a:prstGeom>
          <a:solidFill>
            <a:schemeClr val="accent3">
              <a:lumMod val="40000"/>
              <a:lumOff val="60000"/>
              <a:alpha val="4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26140" y="5560181"/>
            <a:ext cx="387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Mode of </a:t>
            </a:r>
            <a:r>
              <a:rPr lang="en-GB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Action (WT vs mutant)</a:t>
            </a:r>
            <a:endParaRPr lang="en-GB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24356" y="5896751"/>
            <a:ext cx="2786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enzyme, folding, proteolysis assays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649220" y="6137728"/>
            <a:ext cx="2117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Effects on activity, stability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326675" y="2514799"/>
            <a:ext cx="2017797" cy="1272616"/>
          </a:xfrm>
          <a:prstGeom prst="roundRect">
            <a:avLst>
              <a:gd name="adj" fmla="val 201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45426" y="5461140"/>
            <a:ext cx="2017797" cy="1090670"/>
          </a:xfrm>
          <a:prstGeom prst="roundRect">
            <a:avLst>
              <a:gd name="adj" fmla="val 201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5C55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 rot="9231026">
            <a:off x="6444372" y="3708476"/>
            <a:ext cx="1831388" cy="169403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714917" y="6235824"/>
            <a:ext cx="1278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Rescue in vivo?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352481" y="5823520"/>
            <a:ext cx="2003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Human cells, animal model, </a:t>
            </a:r>
            <a:r>
              <a:rPr lang="en-GB" sz="14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iPS</a:t>
            </a:r>
            <a:endParaRPr lang="en-GB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194837" y="5473295"/>
            <a:ext cx="2318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prstClr val="black">
                    <a:lumMod val="95000"/>
                    <a:lumOff val="5000"/>
                  </a:prstClr>
                </a:solidFill>
              </a:rPr>
              <a:t>cellular assays</a:t>
            </a:r>
            <a:endParaRPr lang="en-GB" sz="20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9098" y="4679602"/>
            <a:ext cx="159203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rgbClr val="C0504D"/>
                </a:solidFill>
              </a:rPr>
              <a:t>C</a:t>
            </a:r>
            <a:r>
              <a:rPr lang="en-GB" sz="1600" b="1" i="1" dirty="0" smtClean="0">
                <a:solidFill>
                  <a:srgbClr val="C0504D"/>
                </a:solidFill>
              </a:rPr>
              <a:t>haracterization</a:t>
            </a:r>
            <a:endParaRPr lang="en-GB" sz="1600" b="1" i="1" dirty="0">
              <a:solidFill>
                <a:srgbClr val="C0504D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 rot="1841826">
            <a:off x="6506615" y="4996075"/>
            <a:ext cx="1882490" cy="183953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400257" y="2519363"/>
            <a:ext cx="1925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HTS, Virtual screening, Medicinal Chemistry</a:t>
            </a:r>
            <a:endParaRPr lang="en-GB" sz="1400" i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4" name="Picture 73" descr="SGC_1500-300dp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61" y="1112025"/>
            <a:ext cx="886273" cy="419813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>
          <a:xfrm>
            <a:off x="7533583" y="5807934"/>
            <a:ext cx="793091" cy="167812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Screening cascade for GBE1</a:t>
            </a:r>
            <a:endParaRPr lang="en-GB" dirty="0"/>
          </a:p>
        </p:txBody>
      </p:sp>
      <p:sp>
        <p:nvSpPr>
          <p:cNvPr id="53" name="Right Arrow 52"/>
          <p:cNvSpPr/>
          <p:nvPr/>
        </p:nvSpPr>
        <p:spPr>
          <a:xfrm rot="5400000">
            <a:off x="3359254" y="2287090"/>
            <a:ext cx="477123" cy="406929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  <p:sp>
        <p:nvSpPr>
          <p:cNvPr id="73" name="Right Arrow 72"/>
          <p:cNvSpPr/>
          <p:nvPr/>
        </p:nvSpPr>
        <p:spPr>
          <a:xfrm rot="5400000">
            <a:off x="5627257" y="2260761"/>
            <a:ext cx="477123" cy="406929"/>
          </a:xfrm>
          <a:prstGeom prst="righ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srgbClr val="FFFFFF"/>
              </a:solidFill>
              <a:latin typeface="Lucida Sans Unicode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4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Novel Approach: Fragment Screening</a:t>
            </a:r>
            <a:endParaRPr lang="en-GB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886459" y="2029392"/>
            <a:ext cx="2247729" cy="4254304"/>
            <a:chOff x="2972170" y="2342791"/>
            <a:chExt cx="1637000" cy="3098370"/>
          </a:xfrm>
        </p:grpSpPr>
        <p:sp>
          <p:nvSpPr>
            <p:cNvPr id="9" name="TextBox 8"/>
            <p:cNvSpPr txBox="1"/>
            <p:nvPr/>
          </p:nvSpPr>
          <p:spPr>
            <a:xfrm>
              <a:off x="2972170" y="2342791"/>
              <a:ext cx="1592753" cy="47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black"/>
                  </a:solidFill>
                </a:rPr>
                <a:t>100,000’s complex molecules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06774" y="2935842"/>
              <a:ext cx="1602396" cy="2505319"/>
              <a:chOff x="3269497" y="3096088"/>
              <a:chExt cx="1602396" cy="2505319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6" t="13761" r="72912" b="30096"/>
              <a:stretch/>
            </p:blipFill>
            <p:spPr bwMode="auto">
              <a:xfrm>
                <a:off x="3269497" y="3096088"/>
                <a:ext cx="1602396" cy="2505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492762" y="5176215"/>
                <a:ext cx="1077014" cy="26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prstClr val="black"/>
                    </a:solidFill>
                  </a:rPr>
                  <a:t>Drug target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204254" y="2029392"/>
            <a:ext cx="2936487" cy="4286800"/>
            <a:chOff x="5317503" y="2283591"/>
            <a:chExt cx="2138616" cy="3122036"/>
          </a:xfrm>
        </p:grpSpPr>
        <p:grpSp>
          <p:nvGrpSpPr>
            <p:cNvPr id="14" name="Group 13"/>
            <p:cNvGrpSpPr/>
            <p:nvPr/>
          </p:nvGrpSpPr>
          <p:grpSpPr>
            <a:xfrm>
              <a:off x="5524798" y="2852978"/>
              <a:ext cx="1724026" cy="2552649"/>
              <a:chOff x="7126584" y="3009605"/>
              <a:chExt cx="1724026" cy="2552649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86" t="8394" r="24899" b="40230"/>
              <a:stretch/>
            </p:blipFill>
            <p:spPr bwMode="auto">
              <a:xfrm>
                <a:off x="7126584" y="3009605"/>
                <a:ext cx="1724026" cy="2552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450090" y="5113396"/>
                <a:ext cx="1077014" cy="26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prstClr val="black"/>
                    </a:solidFill>
                  </a:rPr>
                  <a:t>Drug target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317503" y="2283591"/>
              <a:ext cx="2138616" cy="470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black"/>
                  </a:solidFill>
                </a:rPr>
                <a:t>100-1000’s of small molecules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54842" y="1837233"/>
            <a:ext cx="2451310" cy="4590999"/>
          </a:xfrm>
          <a:prstGeom prst="rect">
            <a:avLst/>
          </a:prstGeom>
          <a:solidFill>
            <a:srgbClr val="BFC5D9">
              <a:alpha val="3568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0748" y="1837233"/>
            <a:ext cx="2451310" cy="4590999"/>
          </a:xfrm>
          <a:prstGeom prst="rect">
            <a:avLst/>
          </a:prstGeom>
          <a:solidFill>
            <a:srgbClr val="005FD2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2496" y="1010678"/>
            <a:ext cx="2443168" cy="723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Conventional High-Throughput Screening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694" y="1107091"/>
            <a:ext cx="186541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Fragment Screening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5337" y="2029392"/>
            <a:ext cx="54348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prstClr val="black"/>
                </a:solidFill>
              </a:rPr>
              <a:t>Fragment molecules (MW &lt;300Da) are better chemical starting points than conventional compounds</a:t>
            </a:r>
          </a:p>
          <a:p>
            <a:endParaRPr lang="en-GB" sz="2000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</a:rPr>
              <a:t>more efficiently survey </a:t>
            </a:r>
            <a:r>
              <a:rPr lang="en-GB" sz="2000" dirty="0" smtClean="0">
                <a:solidFill>
                  <a:prstClr val="black"/>
                </a:solidFill>
              </a:rPr>
              <a:t>protein space</a:t>
            </a:r>
            <a:endParaRPr lang="en-GB" sz="20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</a:rPr>
              <a:t>requires fewer compounds in screening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</a:rPr>
              <a:t>potential for optimization by medicinal chemistry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Smaller MW of fragments require a sensitive screening method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9220831" y="2039223"/>
            <a:ext cx="1791949" cy="1026001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Fragment screening by crystallography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 t="20496" r="18750" b="50293"/>
          <a:stretch/>
        </p:blipFill>
        <p:spPr>
          <a:xfrm>
            <a:off x="11388436" y="1028283"/>
            <a:ext cx="518880" cy="6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1638" y="1689167"/>
            <a:ext cx="91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Sabrina MacKinnon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10031" y="1797391"/>
            <a:ext cx="10031847" cy="4323623"/>
            <a:chOff x="1032760" y="508052"/>
            <a:chExt cx="8438124" cy="3636746"/>
          </a:xfrm>
        </p:grpSpPr>
        <p:grpSp>
          <p:nvGrpSpPr>
            <p:cNvPr id="57" name="Group 56"/>
            <p:cNvGrpSpPr/>
            <p:nvPr/>
          </p:nvGrpSpPr>
          <p:grpSpPr>
            <a:xfrm>
              <a:off x="1981645" y="605737"/>
              <a:ext cx="7489239" cy="3539061"/>
              <a:chOff x="2040368" y="698016"/>
              <a:chExt cx="7489239" cy="3539061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9860" y="2020450"/>
                <a:ext cx="2187423" cy="1710000"/>
              </a:xfrm>
              <a:prstGeom prst="rect">
                <a:avLst/>
              </a:prstGeom>
            </p:spPr>
          </p:pic>
          <p:grpSp>
            <p:nvGrpSpPr>
              <p:cNvPr id="61" name="Group 60"/>
              <p:cNvGrpSpPr/>
              <p:nvPr/>
            </p:nvGrpSpPr>
            <p:grpSpPr>
              <a:xfrm>
                <a:off x="2040368" y="698016"/>
                <a:ext cx="7489239" cy="3539061"/>
                <a:chOff x="2040368" y="698016"/>
                <a:chExt cx="7489239" cy="3539061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2040368" y="698016"/>
                  <a:ext cx="7489239" cy="3539061"/>
                  <a:chOff x="2157814" y="798684"/>
                  <a:chExt cx="7489239" cy="3539061"/>
                </a:xfrm>
              </p:grpSpPr>
              <p:sp>
                <p:nvSpPr>
                  <p:cNvPr id="75" name="Flowchart: Connector 74"/>
                  <p:cNvSpPr>
                    <a:spLocks noChangeAspect="1"/>
                  </p:cNvSpPr>
                  <p:nvPr/>
                </p:nvSpPr>
                <p:spPr>
                  <a:xfrm>
                    <a:off x="2295884" y="811811"/>
                    <a:ext cx="100859" cy="96474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Isosceles Triangle 75"/>
                  <p:cNvSpPr>
                    <a:spLocks noChangeAspect="1"/>
                  </p:cNvSpPr>
                  <p:nvPr/>
                </p:nvSpPr>
                <p:spPr>
                  <a:xfrm>
                    <a:off x="3265412" y="828258"/>
                    <a:ext cx="138419" cy="96474"/>
                  </a:xfrm>
                  <a:prstGeom prst="triangle">
                    <a:avLst/>
                  </a:prstGeom>
                  <a:solidFill>
                    <a:srgbClr val="FF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tangle 76"/>
                  <p:cNvSpPr>
                    <a:spLocks noChangeAspect="1"/>
                  </p:cNvSpPr>
                  <p:nvPr/>
                </p:nvSpPr>
                <p:spPr>
                  <a:xfrm rot="1972172">
                    <a:off x="5153678" y="841318"/>
                    <a:ext cx="146807" cy="100668"/>
                  </a:xfrm>
                  <a:prstGeom prst="rect">
                    <a:avLst/>
                  </a:prstGeom>
                  <a:solidFill>
                    <a:srgbClr val="7030A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Pentagon 77"/>
                  <p:cNvSpPr>
                    <a:spLocks noChangeAspect="1"/>
                  </p:cNvSpPr>
                  <p:nvPr/>
                </p:nvSpPr>
                <p:spPr>
                  <a:xfrm rot="17968202">
                    <a:off x="4258581" y="831694"/>
                    <a:ext cx="170881" cy="104862"/>
                  </a:xfrm>
                  <a:prstGeom prst="homePlate">
                    <a:avLst/>
                  </a:prstGeom>
                  <a:solidFill>
                    <a:srgbClr val="FFFF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Diamond 78"/>
                  <p:cNvSpPr>
                    <a:spLocks noChangeAspect="1"/>
                  </p:cNvSpPr>
                  <p:nvPr/>
                </p:nvSpPr>
                <p:spPr>
                  <a:xfrm>
                    <a:off x="6141173" y="820753"/>
                    <a:ext cx="146808" cy="138418"/>
                  </a:xfrm>
                  <a:prstGeom prst="diamond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Curved Down Arrow 79"/>
                  <p:cNvSpPr/>
                  <p:nvPr/>
                </p:nvSpPr>
                <p:spPr>
                  <a:xfrm rot="2187541">
                    <a:off x="2416029" y="809537"/>
                    <a:ext cx="251670" cy="96473"/>
                  </a:xfrm>
                  <a:prstGeom prst="curvedDownArrow">
                    <a:avLst/>
                  </a:prstGeom>
                  <a:solidFill>
                    <a:srgbClr val="00B050"/>
                  </a:solidFill>
                  <a:ln w="12700" cap="flat" cmpd="sng" algn="ctr">
                    <a:solidFill>
                      <a:srgbClr val="00B05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Curved Down Arrow 80"/>
                  <p:cNvSpPr/>
                  <p:nvPr/>
                </p:nvSpPr>
                <p:spPr>
                  <a:xfrm rot="2187541">
                    <a:off x="3366955" y="836480"/>
                    <a:ext cx="251670" cy="96473"/>
                  </a:xfrm>
                  <a:prstGeom prst="curvedDownArrow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Curved Down Arrow 81"/>
                  <p:cNvSpPr/>
                  <p:nvPr/>
                </p:nvSpPr>
                <p:spPr>
                  <a:xfrm rot="2187541">
                    <a:off x="4413112" y="809539"/>
                    <a:ext cx="251670" cy="96473"/>
                  </a:xfrm>
                  <a:prstGeom prst="curvedDownArrow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Curved Down Arrow 82"/>
                  <p:cNvSpPr/>
                  <p:nvPr/>
                </p:nvSpPr>
                <p:spPr>
                  <a:xfrm rot="2187541">
                    <a:off x="5293477" y="838221"/>
                    <a:ext cx="251670" cy="78670"/>
                  </a:xfrm>
                  <a:prstGeom prst="curvedDownArrow">
                    <a:avLst/>
                  </a:prstGeom>
                  <a:solidFill>
                    <a:srgbClr val="7030A0"/>
                  </a:solidFill>
                  <a:ln w="19050" cap="flat" cmpd="sng" algn="ctr">
                    <a:solidFill>
                      <a:srgbClr val="7030A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Curved Down Arrow 83"/>
                  <p:cNvSpPr/>
                  <p:nvPr/>
                </p:nvSpPr>
                <p:spPr>
                  <a:xfrm rot="2187541">
                    <a:off x="6292017" y="820023"/>
                    <a:ext cx="251670" cy="96473"/>
                  </a:xfrm>
                  <a:prstGeom prst="curvedDownArrow">
                    <a:avLst/>
                  </a:prstGeom>
                  <a:solidFill>
                    <a:sysClr val="windowText" lastClr="000000">
                      <a:lumMod val="65000"/>
                      <a:lumOff val="35000"/>
                    </a:sysClr>
                  </a:solidFill>
                  <a:ln w="127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859" t="17647" r="13178" b="16867"/>
                  <a:stretch/>
                </p:blipFill>
                <p:spPr>
                  <a:xfrm>
                    <a:off x="7528291" y="2087551"/>
                    <a:ext cx="1753051" cy="1710753"/>
                  </a:xfrm>
                  <a:prstGeom prst="rect">
                    <a:avLst/>
                  </a:prstGeom>
                </p:spPr>
              </p:pic>
              <p:cxnSp>
                <p:nvCxnSpPr>
                  <p:cNvPr id="87" name="Straight Arrow Connector 86"/>
                  <p:cNvCxnSpPr/>
                  <p:nvPr/>
                </p:nvCxnSpPr>
                <p:spPr>
                  <a:xfrm>
                    <a:off x="8165214" y="1776051"/>
                    <a:ext cx="700932" cy="111600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88" name="Straight Arrow Connector 87"/>
                  <p:cNvCxnSpPr/>
                  <p:nvPr/>
                </p:nvCxnSpPr>
                <p:spPr>
                  <a:xfrm>
                    <a:off x="8165214" y="1776051"/>
                    <a:ext cx="445897" cy="111600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89" name="Straight Arrow Connector 88"/>
                  <p:cNvCxnSpPr/>
                  <p:nvPr/>
                </p:nvCxnSpPr>
                <p:spPr>
                  <a:xfrm>
                    <a:off x="8165214" y="1776052"/>
                    <a:ext cx="185190" cy="111600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90" name="Straight Arrow Connector 89"/>
                  <p:cNvCxnSpPr/>
                  <p:nvPr/>
                </p:nvCxnSpPr>
                <p:spPr>
                  <a:xfrm flipH="1">
                    <a:off x="8087687" y="1776051"/>
                    <a:ext cx="77527" cy="111600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91" name="Straight Arrow Connector 90"/>
                  <p:cNvCxnSpPr/>
                  <p:nvPr/>
                </p:nvCxnSpPr>
                <p:spPr>
                  <a:xfrm flipH="1">
                    <a:off x="7853833" y="1776051"/>
                    <a:ext cx="311381" cy="111600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8715875" y="1243267"/>
                    <a:ext cx="931178" cy="2588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rPr>
                      <a:t>X-ray beam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7382111" y="3794094"/>
                    <a:ext cx="2114787" cy="543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X-ray diffraction pattern for protein </a:t>
                    </a:r>
                    <a:r>
                      <a:rPr kumimoji="0" lang="en-GB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xtals</a:t>
                    </a:r>
                    <a:endParaRPr kumimoji="0" lang="en-GB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157814" y="1620017"/>
                    <a:ext cx="4634737" cy="3106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One crystal-one compound soaking</a:t>
                    </a:r>
                  </a:p>
                </p:txBody>
              </p:sp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046895" y="2100706"/>
                    <a:ext cx="2047662" cy="1693389"/>
                  </a:xfrm>
                  <a:prstGeom prst="rect">
                    <a:avLst/>
                  </a:prstGeom>
                </p:spPr>
              </p:pic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962200" y="3780940"/>
                    <a:ext cx="2203570" cy="543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Electron density map to reveal bound fragments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2260832" y="3769532"/>
                    <a:ext cx="2498508" cy="3106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Fragment bound structures</a:t>
                    </a:r>
                  </a:p>
                </p:txBody>
              </p:sp>
              <p:sp>
                <p:nvSpPr>
                  <p:cNvPr id="103" name="Right Arrow 102"/>
                  <p:cNvSpPr/>
                  <p:nvPr/>
                </p:nvSpPr>
                <p:spPr>
                  <a:xfrm flipH="1">
                    <a:off x="4637252" y="2815724"/>
                    <a:ext cx="293615" cy="237041"/>
                  </a:xfrm>
                  <a:prstGeom prst="rightArrow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20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3" name="Right Arrow 62"/>
                <p:cNvSpPr/>
                <p:nvPr/>
              </p:nvSpPr>
              <p:spPr>
                <a:xfrm flipH="1">
                  <a:off x="7069633" y="2731491"/>
                  <a:ext cx="293615" cy="237041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ight Arrow 63"/>
                <p:cNvSpPr/>
                <p:nvPr/>
              </p:nvSpPr>
              <p:spPr>
                <a:xfrm rot="10800000" flipH="1">
                  <a:off x="7030775" y="1225497"/>
                  <a:ext cx="293615" cy="237041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1032760" y="508052"/>
              <a:ext cx="943320" cy="25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Fragments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32888" y="869807"/>
              <a:ext cx="1241795" cy="440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Individual protein crystals</a:t>
              </a:r>
            </a:p>
          </p:txBody>
        </p:sp>
      </p:grpSp>
      <p:sp>
        <p:nvSpPr>
          <p:cNvPr id="54" name="Diamond 53"/>
          <p:cNvSpPr>
            <a:spLocks noChangeAspect="1"/>
          </p:cNvSpPr>
          <p:nvPr/>
        </p:nvSpPr>
        <p:spPr>
          <a:xfrm>
            <a:off x="4135173" y="4835667"/>
            <a:ext cx="174536" cy="164561"/>
          </a:xfrm>
          <a:prstGeom prst="diamond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Pentagon 54"/>
          <p:cNvSpPr>
            <a:spLocks noChangeAspect="1"/>
          </p:cNvSpPr>
          <p:nvPr/>
        </p:nvSpPr>
        <p:spPr>
          <a:xfrm rot="17968202">
            <a:off x="2144691" y="4922320"/>
            <a:ext cx="203155" cy="124667"/>
          </a:xfrm>
          <a:prstGeom prst="homePlate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Isosceles Triangle 101"/>
          <p:cNvSpPr>
            <a:spLocks noChangeAspect="1"/>
          </p:cNvSpPr>
          <p:nvPr/>
        </p:nvSpPr>
        <p:spPr>
          <a:xfrm>
            <a:off x="2641759" y="4086671"/>
            <a:ext cx="164562" cy="114695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lowchart: Connector 105"/>
          <p:cNvSpPr>
            <a:spLocks noChangeAspect="1"/>
          </p:cNvSpPr>
          <p:nvPr/>
        </p:nvSpPr>
        <p:spPr>
          <a:xfrm>
            <a:off x="3601578" y="4218218"/>
            <a:ext cx="119908" cy="114695"/>
          </a:xfrm>
          <a:prstGeom prst="flowChartConnector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Picture 2" descr="untitled2"/>
          <p:cNvPicPr>
            <a:picLocks noChangeAspect="1" noChangeArrowheads="1"/>
          </p:cNvPicPr>
          <p:nvPr/>
        </p:nvPicPr>
        <p:blipFill rotWithShape="1">
          <a:blip r:embed="rId6"/>
          <a:srcRect l="8476" r="65477" b="62794"/>
          <a:stretch/>
        </p:blipFill>
        <p:spPr bwMode="auto">
          <a:xfrm>
            <a:off x="1945401" y="2133806"/>
            <a:ext cx="681645" cy="6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" descr="untitled2"/>
          <p:cNvPicPr>
            <a:picLocks noChangeAspect="1" noChangeArrowheads="1"/>
          </p:cNvPicPr>
          <p:nvPr/>
        </p:nvPicPr>
        <p:blipFill rotWithShape="1">
          <a:blip r:embed="rId6"/>
          <a:srcRect l="8476" r="65477" b="62794"/>
          <a:stretch/>
        </p:blipFill>
        <p:spPr bwMode="auto">
          <a:xfrm>
            <a:off x="3001825" y="2134094"/>
            <a:ext cx="681645" cy="6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2" descr="untitled2"/>
          <p:cNvPicPr>
            <a:picLocks noChangeAspect="1" noChangeArrowheads="1"/>
          </p:cNvPicPr>
          <p:nvPr/>
        </p:nvPicPr>
        <p:blipFill rotWithShape="1">
          <a:blip r:embed="rId6"/>
          <a:srcRect l="8476" r="65477" b="62794"/>
          <a:stretch/>
        </p:blipFill>
        <p:spPr bwMode="auto">
          <a:xfrm>
            <a:off x="4169523" y="2120806"/>
            <a:ext cx="681645" cy="6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2" descr="untitled2"/>
          <p:cNvPicPr>
            <a:picLocks noChangeAspect="1" noChangeArrowheads="1"/>
          </p:cNvPicPr>
          <p:nvPr/>
        </p:nvPicPr>
        <p:blipFill rotWithShape="1">
          <a:blip r:embed="rId6"/>
          <a:srcRect l="8476" r="65477" b="62794"/>
          <a:stretch/>
        </p:blipFill>
        <p:spPr bwMode="auto">
          <a:xfrm>
            <a:off x="5267095" y="2125295"/>
            <a:ext cx="681645" cy="6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 descr="untitled2"/>
          <p:cNvPicPr>
            <a:picLocks noChangeAspect="1" noChangeArrowheads="1"/>
          </p:cNvPicPr>
          <p:nvPr/>
        </p:nvPicPr>
        <p:blipFill rotWithShape="1">
          <a:blip r:embed="rId6"/>
          <a:srcRect l="8476" r="65477" b="62794"/>
          <a:stretch/>
        </p:blipFill>
        <p:spPr bwMode="auto">
          <a:xfrm>
            <a:off x="6451022" y="2128668"/>
            <a:ext cx="681645" cy="6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 descr="untitled2"/>
          <p:cNvPicPr>
            <a:picLocks noChangeAspect="1" noChangeArrowheads="1"/>
          </p:cNvPicPr>
          <p:nvPr/>
        </p:nvPicPr>
        <p:blipFill rotWithShape="1">
          <a:blip r:embed="rId6"/>
          <a:srcRect l="8476" r="65477" b="62794"/>
          <a:stretch/>
        </p:blipFill>
        <p:spPr bwMode="auto">
          <a:xfrm>
            <a:off x="8546450" y="2324146"/>
            <a:ext cx="681645" cy="67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9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plate_Presentation_Pharma">
  <a:themeElements>
    <a:clrScheme name="Template_Presentation_Phar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resentation_Pharma">
      <a:majorFont>
        <a:latin typeface="Lucida Sans Unicode"/>
        <a:ea typeface=""/>
        <a:cs typeface="Arial"/>
      </a:majorFont>
      <a:minorFont>
        <a:latin typeface="Lucida Sans Unicod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ln w="508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a:style>
    </a:lnDef>
  </a:objectDefaults>
  <a:extraClrSchemeLst>
    <a:extraClrScheme>
      <a:clrScheme name="Template_Presentation_Phar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resentation_Phar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resentation_Phar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966</Words>
  <Application>Microsoft Office PowerPoint</Application>
  <PresentationFormat>Widescreen</PresentationFormat>
  <Paragraphs>248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Helvetica Neue Light</vt:lpstr>
      <vt:lpstr>Lucida Sans Unicode</vt:lpstr>
      <vt:lpstr>儷黑 Pro</vt:lpstr>
      <vt:lpstr>1_Office Theme</vt:lpstr>
      <vt:lpstr>4_Office Theme</vt:lpstr>
      <vt:lpstr>5_Office Theme</vt:lpstr>
      <vt:lpstr>1_Template_Presentation_Pharma</vt:lpstr>
      <vt:lpstr>6_Office Theme</vt:lpstr>
      <vt:lpstr>PowerPoint Presentation</vt:lpstr>
      <vt:lpstr>Seeing Molecules in Actions</vt:lpstr>
      <vt:lpstr>3 Enzymes involved in glycogen synthesis</vt:lpstr>
      <vt:lpstr>Creating a molecular ‘strut’</vt:lpstr>
      <vt:lpstr>Peptide Proof-of-Concept</vt:lpstr>
      <vt:lpstr>Y329S mutant protein is destabilizing</vt:lpstr>
      <vt:lpstr>Screening cascade for GBE1</vt:lpstr>
      <vt:lpstr>Novel Approach: Fragment Screening</vt:lpstr>
      <vt:lpstr>Fragment screening by crystallography</vt:lpstr>
      <vt:lpstr>Screening cascade for GBE1</vt:lpstr>
      <vt:lpstr>Therapeutic Opportunity</vt:lpstr>
      <vt:lpstr>Therapeutic Opportunity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hbailey</dc:creator>
  <cp:lastModifiedBy>Wyatt Yue</cp:lastModifiedBy>
  <cp:revision>103</cp:revision>
  <dcterms:created xsi:type="dcterms:W3CDTF">2015-08-24T15:33:03Z</dcterms:created>
  <dcterms:modified xsi:type="dcterms:W3CDTF">2016-12-05T11:59:24Z</dcterms:modified>
</cp:coreProperties>
</file>